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0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2C3B22-F757-43CE-857E-7C396C06AFE9}" type="datetimeFigureOut">
              <a:rPr lang="ko-KR" altLang="en-US" smtClean="0"/>
              <a:t>2014-03-13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02DE00-6BF7-4F55-B878-1E234B50A538}" type="slidenum">
              <a:rPr lang="ko-KR" altLang="en-US" smtClean="0"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모서리가 둥근 직사각형 10"/>
          <p:cNvSpPr/>
          <p:nvPr/>
        </p:nvSpPr>
        <p:spPr>
          <a:xfrm>
            <a:off x="428625" y="2214563"/>
            <a:ext cx="2786063" cy="3357562"/>
          </a:xfrm>
          <a:prstGeom prst="roundRect">
            <a:avLst/>
          </a:prstGeom>
          <a:ln>
            <a:solidFill>
              <a:schemeClr val="accent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6" name="Text Box 5"/>
          <p:cNvSpPr txBox="1">
            <a:spLocks noChangeArrowheads="1"/>
          </p:cNvSpPr>
          <p:nvPr/>
        </p:nvSpPr>
        <p:spPr bwMode="auto">
          <a:xfrm>
            <a:off x="4067175" y="285750"/>
            <a:ext cx="2857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ko-KR" altLang="en-US" sz="2400" b="1" dirty="0"/>
              <a:t>현대사회의 특성</a:t>
            </a:r>
            <a:endParaRPr lang="en-US" altLang="ko-KR" sz="2400" b="1" dirty="0"/>
          </a:p>
          <a:p>
            <a:pPr marL="457200" indent="-457200"/>
            <a:r>
              <a:rPr lang="en-US" altLang="ko-KR" sz="1600" b="1" dirty="0"/>
              <a:t>    </a:t>
            </a:r>
            <a:r>
              <a:rPr lang="en-US" altLang="ko-KR" sz="1600" b="1" dirty="0" smtClean="0"/>
              <a:t>      </a:t>
            </a:r>
            <a:r>
              <a:rPr lang="en-US" altLang="ko-KR" b="1" dirty="0"/>
              <a:t>1) </a:t>
            </a:r>
            <a:r>
              <a:rPr lang="ko-KR" altLang="en-US" b="1" dirty="0" err="1"/>
              <a:t>생활습관병</a:t>
            </a:r>
            <a:r>
              <a:rPr lang="ko-KR" altLang="en-US" b="1" dirty="0"/>
              <a:t> </a:t>
            </a:r>
          </a:p>
        </p:txBody>
      </p:sp>
      <p:sp>
        <p:nvSpPr>
          <p:cNvPr id="8197" name="Text Box 6"/>
          <p:cNvSpPr txBox="1">
            <a:spLocks noChangeArrowheads="1"/>
          </p:cNvSpPr>
          <p:nvPr/>
        </p:nvSpPr>
        <p:spPr bwMode="auto">
          <a:xfrm>
            <a:off x="827088" y="2420938"/>
            <a:ext cx="18811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/>
              <a:t>공           해</a:t>
            </a:r>
          </a:p>
        </p:txBody>
      </p:sp>
      <p:sp>
        <p:nvSpPr>
          <p:cNvPr id="8198" name="Text Box 7"/>
          <p:cNvSpPr txBox="1">
            <a:spLocks noChangeArrowheads="1"/>
          </p:cNvSpPr>
          <p:nvPr/>
        </p:nvSpPr>
        <p:spPr bwMode="auto">
          <a:xfrm>
            <a:off x="808038" y="3140075"/>
            <a:ext cx="197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/>
              <a:t>스  트  레  스</a:t>
            </a:r>
          </a:p>
        </p:txBody>
      </p:sp>
      <p:sp>
        <p:nvSpPr>
          <p:cNvPr id="8199" name="Text Box 8"/>
          <p:cNvSpPr txBox="1">
            <a:spLocks noChangeArrowheads="1"/>
          </p:cNvSpPr>
          <p:nvPr/>
        </p:nvSpPr>
        <p:spPr bwMode="auto">
          <a:xfrm>
            <a:off x="735013" y="3860800"/>
            <a:ext cx="20748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/>
              <a:t>잘못된 식습관</a:t>
            </a:r>
          </a:p>
        </p:txBody>
      </p:sp>
      <p:sp>
        <p:nvSpPr>
          <p:cNvPr id="8200" name="Text Box 9"/>
          <p:cNvSpPr txBox="1">
            <a:spLocks noChangeArrowheads="1"/>
          </p:cNvSpPr>
          <p:nvPr/>
        </p:nvSpPr>
        <p:spPr bwMode="auto">
          <a:xfrm>
            <a:off x="827088" y="4646613"/>
            <a:ext cx="19780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/>
              <a:t>운  동  부  족</a:t>
            </a:r>
          </a:p>
        </p:txBody>
      </p:sp>
      <p:sp>
        <p:nvSpPr>
          <p:cNvPr id="8201" name="Text Box 12"/>
          <p:cNvSpPr txBox="1">
            <a:spLocks noChangeArrowheads="1"/>
          </p:cNvSpPr>
          <p:nvPr/>
        </p:nvSpPr>
        <p:spPr bwMode="auto">
          <a:xfrm>
            <a:off x="4929188" y="3071813"/>
            <a:ext cx="3929062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ko-KR" altLang="en-US" sz="3200" b="1">
                <a:solidFill>
                  <a:srgbClr val="FF3300"/>
                </a:solidFill>
              </a:rPr>
              <a:t>생활습관병</a:t>
            </a:r>
            <a:r>
              <a:rPr lang="ko-KR" altLang="en-US" sz="2400" b="1">
                <a:solidFill>
                  <a:srgbClr val="FF3300"/>
                </a:solidFill>
              </a:rPr>
              <a:t> </a:t>
            </a:r>
          </a:p>
          <a:p>
            <a:pPr algn="ctr"/>
            <a:r>
              <a:rPr lang="en-US" altLang="ko-KR" sz="2400" i="1">
                <a:solidFill>
                  <a:srgbClr val="FF3300"/>
                </a:solidFill>
              </a:rPr>
              <a:t>life-style related diseases</a:t>
            </a:r>
          </a:p>
        </p:txBody>
      </p:sp>
      <p:sp>
        <p:nvSpPr>
          <p:cNvPr id="8202" name="Text Box 15"/>
          <p:cNvSpPr txBox="1">
            <a:spLocks noChangeArrowheads="1"/>
          </p:cNvSpPr>
          <p:nvPr/>
        </p:nvSpPr>
        <p:spPr bwMode="auto">
          <a:xfrm>
            <a:off x="3357563" y="1643063"/>
            <a:ext cx="14636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800" b="1">
                <a:solidFill>
                  <a:srgbClr val="0066FF"/>
                </a:solidFill>
              </a:rPr>
              <a:t>현 대 인</a:t>
            </a:r>
          </a:p>
        </p:txBody>
      </p:sp>
      <p:sp>
        <p:nvSpPr>
          <p:cNvPr id="12" name="줄무늬가 있는 오른쪽 화살표 11"/>
          <p:cNvSpPr/>
          <p:nvPr/>
        </p:nvSpPr>
        <p:spPr>
          <a:xfrm>
            <a:off x="3500438" y="3214688"/>
            <a:ext cx="1428750" cy="1143000"/>
          </a:xfrm>
          <a:prstGeom prst="stripedRightArrow">
            <a:avLst/>
          </a:prstGeom>
          <a:solidFill>
            <a:srgbClr val="FF7C8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5"/>
          <p:cNvSpPr txBox="1">
            <a:spLocks noChangeArrowheads="1"/>
          </p:cNvSpPr>
          <p:nvPr/>
        </p:nvSpPr>
        <p:spPr bwMode="auto">
          <a:xfrm>
            <a:off x="4786313" y="142875"/>
            <a:ext cx="2857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ko-KR" altLang="en-US" sz="2400" b="1"/>
              <a:t>현대사회의 특성</a:t>
            </a:r>
            <a:endParaRPr lang="en-US" altLang="ko-KR" sz="2400" b="1"/>
          </a:p>
          <a:p>
            <a:pPr marL="457200" indent="-457200"/>
            <a:r>
              <a:rPr lang="en-US" altLang="ko-KR" b="1"/>
              <a:t>       1) </a:t>
            </a:r>
            <a:r>
              <a:rPr lang="ko-KR" altLang="en-US" b="1"/>
              <a:t>생활습관병</a:t>
            </a:r>
          </a:p>
        </p:txBody>
      </p:sp>
      <p:pic>
        <p:nvPicPr>
          <p:cNvPr id="9220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3" y="1143000"/>
            <a:ext cx="4857750" cy="485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1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50" y="6072188"/>
            <a:ext cx="4714875" cy="357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2" name="Picture 7" descr="C:\Users\user\Pictures\oecd평균자살률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75" y="3786188"/>
            <a:ext cx="3714750" cy="3071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23" name="Picture 2" descr="http://i2.media.daumcdn.net/photo-media/201109/05/ned/20110905114408773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14938" y="1000125"/>
            <a:ext cx="3714750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43" name="Text Box 5"/>
          <p:cNvSpPr txBox="1">
            <a:spLocks noChangeArrowheads="1"/>
          </p:cNvSpPr>
          <p:nvPr/>
        </p:nvSpPr>
        <p:spPr bwMode="auto">
          <a:xfrm>
            <a:off x="4214813" y="214313"/>
            <a:ext cx="2857500" cy="738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ko-KR" altLang="en-US" sz="2400" b="1"/>
              <a:t>현대사회의 특성</a:t>
            </a:r>
            <a:endParaRPr lang="en-US" altLang="ko-KR" sz="2400" b="1"/>
          </a:p>
          <a:p>
            <a:pPr marL="457200" indent="-457200"/>
            <a:r>
              <a:rPr lang="en-US" altLang="ko-KR" b="1"/>
              <a:t>       1) </a:t>
            </a:r>
            <a:r>
              <a:rPr lang="ko-KR" altLang="en-US" b="1"/>
              <a:t>생활습관병</a:t>
            </a:r>
          </a:p>
        </p:txBody>
      </p:sp>
      <p:sp>
        <p:nvSpPr>
          <p:cNvPr id="10244" name="Text Box 6"/>
          <p:cNvSpPr txBox="1">
            <a:spLocks noChangeArrowheads="1"/>
          </p:cNvSpPr>
          <p:nvPr/>
        </p:nvSpPr>
        <p:spPr bwMode="auto">
          <a:xfrm>
            <a:off x="684213" y="1766888"/>
            <a:ext cx="237331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66FF"/>
                </a:solidFill>
              </a:rPr>
              <a:t>생활습관병 특징</a:t>
            </a:r>
          </a:p>
        </p:txBody>
      </p:sp>
      <p:sp>
        <p:nvSpPr>
          <p:cNvPr id="10245" name="Text Box 8"/>
          <p:cNvSpPr txBox="1">
            <a:spLocks noChangeArrowheads="1"/>
          </p:cNvSpPr>
          <p:nvPr/>
        </p:nvSpPr>
        <p:spPr bwMode="auto">
          <a:xfrm>
            <a:off x="827088" y="2636838"/>
            <a:ext cx="18938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과거 보다 급증</a:t>
            </a:r>
          </a:p>
        </p:txBody>
      </p:sp>
      <p:sp>
        <p:nvSpPr>
          <p:cNvPr id="10246" name="Text Box 11"/>
          <p:cNvSpPr txBox="1">
            <a:spLocks noChangeArrowheads="1"/>
          </p:cNvSpPr>
          <p:nvPr/>
        </p:nvSpPr>
        <p:spPr bwMode="auto">
          <a:xfrm>
            <a:off x="827088" y="3141663"/>
            <a:ext cx="24907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체내 고통 없이 진행</a:t>
            </a:r>
          </a:p>
        </p:txBody>
      </p:sp>
      <p:sp>
        <p:nvSpPr>
          <p:cNvPr id="10247" name="Text Box 12"/>
          <p:cNvSpPr txBox="1">
            <a:spLocks noChangeArrowheads="1"/>
          </p:cNvSpPr>
          <p:nvPr/>
        </p:nvSpPr>
        <p:spPr bwMode="auto">
          <a:xfrm>
            <a:off x="827088" y="3716338"/>
            <a:ext cx="36877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개인 사생활 원인</a:t>
            </a:r>
            <a:r>
              <a:rPr lang="en-US" altLang="ko-KR" sz="2000"/>
              <a:t>, </a:t>
            </a:r>
            <a:r>
              <a:rPr lang="ko-KR" altLang="en-US" sz="2000"/>
              <a:t>높은 개인차</a:t>
            </a:r>
          </a:p>
        </p:txBody>
      </p:sp>
      <p:sp>
        <p:nvSpPr>
          <p:cNvPr id="10248" name="Text Box 13"/>
          <p:cNvSpPr txBox="1">
            <a:spLocks noChangeArrowheads="1"/>
          </p:cNvSpPr>
          <p:nvPr/>
        </p:nvSpPr>
        <p:spPr bwMode="auto">
          <a:xfrm>
            <a:off x="827088" y="4292600"/>
            <a:ext cx="42846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획일</a:t>
            </a:r>
            <a:r>
              <a:rPr lang="en-US" altLang="ko-KR" sz="2000"/>
              <a:t>, </a:t>
            </a:r>
            <a:r>
              <a:rPr lang="ko-KR" altLang="en-US" sz="2000"/>
              <a:t>명확하게 관리 법 제시 어려움</a:t>
            </a:r>
          </a:p>
        </p:txBody>
      </p:sp>
      <p:sp>
        <p:nvSpPr>
          <p:cNvPr id="10249" name="Text Box 14"/>
          <p:cNvSpPr txBox="1">
            <a:spLocks noChangeArrowheads="1"/>
          </p:cNvSpPr>
          <p:nvPr/>
        </p:nvSpPr>
        <p:spPr bwMode="auto">
          <a:xfrm>
            <a:off x="827088" y="4868863"/>
            <a:ext cx="81518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발생</a:t>
            </a:r>
            <a:r>
              <a:rPr lang="en-US" altLang="ko-KR" sz="2000"/>
              <a:t>, </a:t>
            </a:r>
            <a:r>
              <a:rPr lang="ko-KR" altLang="en-US" sz="2000"/>
              <a:t>치료과정 만성적 경과 거침 </a:t>
            </a:r>
            <a:r>
              <a:rPr lang="en-US" altLang="ko-KR" sz="2000"/>
              <a:t>/ </a:t>
            </a:r>
            <a:r>
              <a:rPr lang="ko-KR" altLang="en-US" sz="2000"/>
              <a:t>장기간 건강관리 및 생활지도 실천</a:t>
            </a:r>
          </a:p>
        </p:txBody>
      </p:sp>
      <p:sp>
        <p:nvSpPr>
          <p:cNvPr id="10250" name="Text Box 15"/>
          <p:cNvSpPr txBox="1">
            <a:spLocks noChangeArrowheads="1"/>
          </p:cNvSpPr>
          <p:nvPr/>
        </p:nvSpPr>
        <p:spPr bwMode="auto">
          <a:xfrm>
            <a:off x="827088" y="5445125"/>
            <a:ext cx="48212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위험인자 제거로 예방 가능</a:t>
            </a:r>
            <a:r>
              <a:rPr lang="en-US" altLang="ko-KR" sz="2000"/>
              <a:t>(</a:t>
            </a:r>
            <a:r>
              <a:rPr lang="ko-KR" altLang="en-US" sz="2000"/>
              <a:t>완치 불가능</a:t>
            </a:r>
            <a:r>
              <a:rPr lang="en-US" altLang="ko-KR" sz="2000"/>
              <a:t>)</a:t>
            </a:r>
          </a:p>
        </p:txBody>
      </p:sp>
      <p:sp>
        <p:nvSpPr>
          <p:cNvPr id="10251" name="Text Box 16"/>
          <p:cNvSpPr txBox="1">
            <a:spLocks noChangeArrowheads="1"/>
          </p:cNvSpPr>
          <p:nvPr/>
        </p:nvSpPr>
        <p:spPr bwMode="auto">
          <a:xfrm>
            <a:off x="827088" y="5949950"/>
            <a:ext cx="43703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/>
              <a:t>장기간 지도</a:t>
            </a:r>
            <a:r>
              <a:rPr lang="en-US" altLang="ko-KR" sz="2000"/>
              <a:t>, </a:t>
            </a:r>
            <a:r>
              <a:rPr lang="ko-KR" altLang="en-US" sz="2000"/>
              <a:t>관찰</a:t>
            </a:r>
            <a:r>
              <a:rPr lang="en-US" altLang="ko-KR" sz="2000"/>
              <a:t>, </a:t>
            </a:r>
            <a:r>
              <a:rPr lang="ko-KR" altLang="en-US" sz="2000"/>
              <a:t>전문적 관리 필요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6"/>
          <p:cNvSpPr txBox="1">
            <a:spLocks noChangeArrowheads="1"/>
          </p:cNvSpPr>
          <p:nvPr/>
        </p:nvSpPr>
        <p:spPr bwMode="auto">
          <a:xfrm>
            <a:off x="714375" y="1285875"/>
            <a:ext cx="16906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66FF"/>
                </a:solidFill>
              </a:rPr>
              <a:t>대사증후군</a:t>
            </a:r>
          </a:p>
        </p:txBody>
      </p:sp>
      <p:sp>
        <p:nvSpPr>
          <p:cNvPr id="11268" name="Text Box 6"/>
          <p:cNvSpPr txBox="1">
            <a:spLocks noChangeArrowheads="1"/>
          </p:cNvSpPr>
          <p:nvPr/>
        </p:nvSpPr>
        <p:spPr bwMode="auto">
          <a:xfrm>
            <a:off x="214313" y="1928813"/>
            <a:ext cx="8929687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ko-KR" altLang="en-US"/>
              <a:t>여러 가지 신진대사</a:t>
            </a:r>
            <a:r>
              <a:rPr lang="en-US" altLang="ko-KR"/>
              <a:t>(</a:t>
            </a:r>
            <a:r>
              <a:rPr lang="ko-KR" altLang="en-US"/>
              <a:t>대사</a:t>
            </a:r>
            <a:r>
              <a:rPr lang="en-US" altLang="ko-KR"/>
              <a:t>)</a:t>
            </a:r>
            <a:r>
              <a:rPr lang="ko-KR" altLang="en-US"/>
              <a:t>와 관련된 질환이 함께 동반된다</a:t>
            </a:r>
            <a:r>
              <a:rPr lang="en-US" altLang="ko-KR"/>
              <a:t>(</a:t>
            </a:r>
            <a:r>
              <a:rPr lang="ko-KR" altLang="en-US"/>
              <a:t>증후군</a:t>
            </a:r>
            <a:r>
              <a:rPr lang="en-US" altLang="ko-KR"/>
              <a:t>)</a:t>
            </a:r>
            <a:r>
              <a:rPr lang="ko-KR" altLang="en-US"/>
              <a:t>는 의미</a:t>
            </a:r>
            <a:endParaRPr lang="en-US" altLang="ko-KR"/>
          </a:p>
          <a:p>
            <a:endParaRPr lang="en-US" altLang="ko-KR"/>
          </a:p>
          <a:p>
            <a:pPr>
              <a:buFontTx/>
              <a:buChar char="-"/>
            </a:pPr>
            <a:r>
              <a:rPr lang="ko-KR" altLang="en-US"/>
              <a:t>높은 중성지방혈증</a:t>
            </a:r>
            <a:r>
              <a:rPr lang="en-US" altLang="ko-KR"/>
              <a:t>, </a:t>
            </a:r>
            <a:r>
              <a:rPr lang="ko-KR" altLang="en-US"/>
              <a:t>낮은 고밀도콜레스테롤</a:t>
            </a:r>
            <a:r>
              <a:rPr lang="en-US" altLang="ko-KR"/>
              <a:t>, </a:t>
            </a:r>
            <a:r>
              <a:rPr lang="ko-KR" altLang="en-US"/>
              <a:t>고혈압 및</a:t>
            </a:r>
            <a:r>
              <a:rPr lang="en-US" altLang="ko-KR"/>
              <a:t> </a:t>
            </a:r>
            <a:r>
              <a:rPr lang="ko-KR" altLang="en-US"/>
              <a:t>당뇨병을 비롯한 당대사 </a:t>
            </a:r>
            <a:endParaRPr lang="en-US" altLang="ko-KR"/>
          </a:p>
          <a:p>
            <a:r>
              <a:rPr lang="en-US" altLang="ko-KR"/>
              <a:t>  </a:t>
            </a:r>
            <a:r>
              <a:rPr lang="ko-KR" altLang="en-US"/>
              <a:t>이상 등 각종 성인병이 복부비만과 함께 동시 다발적으로 나타나는 상태</a:t>
            </a:r>
            <a:r>
              <a:rPr lang="en-US" altLang="ko-KR"/>
              <a:t>.</a:t>
            </a:r>
          </a:p>
          <a:p>
            <a:endParaRPr lang="en-US" altLang="ko-KR" b="1">
              <a:solidFill>
                <a:srgbClr val="0066FF"/>
              </a:solidFill>
            </a:endParaRPr>
          </a:p>
          <a:p>
            <a:pPr>
              <a:buFontTx/>
              <a:buChar char="-"/>
            </a:pPr>
            <a:r>
              <a:rPr lang="ko-KR" altLang="en-US"/>
              <a:t> 일반적으로 인슐린 저항성</a:t>
            </a:r>
            <a:r>
              <a:rPr lang="en-US" altLang="ko-KR"/>
              <a:t>(insulin resistance)</a:t>
            </a:r>
            <a:r>
              <a:rPr lang="ko-KR" altLang="en-US"/>
              <a:t>이 근본적인 문제라고 추정</a:t>
            </a:r>
            <a:r>
              <a:rPr lang="en-US" altLang="ko-KR"/>
              <a:t>.</a:t>
            </a:r>
          </a:p>
        </p:txBody>
      </p:sp>
      <p:sp>
        <p:nvSpPr>
          <p:cNvPr id="11269" name="직사각형 8"/>
          <p:cNvSpPr>
            <a:spLocks noChangeArrowheads="1"/>
          </p:cNvSpPr>
          <p:nvPr/>
        </p:nvSpPr>
        <p:spPr bwMode="auto">
          <a:xfrm>
            <a:off x="214313" y="3857625"/>
            <a:ext cx="27146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- </a:t>
            </a:r>
            <a:r>
              <a:rPr lang="ko-KR" altLang="en-US"/>
              <a:t>대개 복부비만이 특징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1270" name="직사각형 9"/>
          <p:cNvSpPr>
            <a:spLocks noChangeArrowheads="1"/>
          </p:cNvSpPr>
          <p:nvPr/>
        </p:nvSpPr>
        <p:spPr bwMode="auto">
          <a:xfrm>
            <a:off x="214313" y="4429125"/>
            <a:ext cx="6072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ko-KR" altLang="en-US"/>
              <a:t> 가장 중요 치료는 체지방 특히 내장지방을 줄이는 것</a:t>
            </a:r>
            <a:r>
              <a:rPr lang="en-US" altLang="ko-KR"/>
              <a:t>.</a:t>
            </a:r>
            <a:endParaRPr lang="ko-KR" altLang="en-US"/>
          </a:p>
        </p:txBody>
      </p:sp>
      <p:sp>
        <p:nvSpPr>
          <p:cNvPr id="11271" name="직사각형 10"/>
          <p:cNvSpPr>
            <a:spLocks noChangeArrowheads="1"/>
          </p:cNvSpPr>
          <p:nvPr/>
        </p:nvSpPr>
        <p:spPr bwMode="auto">
          <a:xfrm>
            <a:off x="214313" y="5072063"/>
            <a:ext cx="62865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Tx/>
              <a:buChar char="-"/>
            </a:pPr>
            <a:r>
              <a:rPr lang="ko-KR" altLang="en-US"/>
              <a:t> 대사증후군을 구성하는 질환들은 말 그대로 생활습관병에</a:t>
            </a:r>
            <a:endParaRPr lang="en-US" altLang="ko-KR"/>
          </a:p>
          <a:p>
            <a:r>
              <a:rPr lang="en-US" altLang="ko-KR"/>
              <a:t>   </a:t>
            </a:r>
            <a:r>
              <a:rPr lang="ko-KR" altLang="en-US"/>
              <a:t>해당되는 것들이 대부분</a:t>
            </a:r>
            <a:r>
              <a:rPr lang="en-US" altLang="ko-KR"/>
              <a:t>.</a:t>
            </a:r>
          </a:p>
        </p:txBody>
      </p:sp>
      <p:sp>
        <p:nvSpPr>
          <p:cNvPr id="11272" name="직사각형 12"/>
          <p:cNvSpPr>
            <a:spLocks noChangeArrowheads="1"/>
          </p:cNvSpPr>
          <p:nvPr/>
        </p:nvSpPr>
        <p:spPr bwMode="auto">
          <a:xfrm>
            <a:off x="214313" y="5929313"/>
            <a:ext cx="62865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/>
              <a:t>- </a:t>
            </a:r>
            <a:r>
              <a:rPr lang="ko-KR" altLang="en-US"/>
              <a:t>적절한 식사 조절 및 규칙적이고 꾸준한 운동이 가장 중요</a:t>
            </a:r>
            <a:r>
              <a:rPr lang="en-US" altLang="ko-KR"/>
              <a:t>.</a:t>
            </a:r>
            <a:endParaRPr lang="ko-KR" altLang="en-US"/>
          </a:p>
        </p:txBody>
      </p:sp>
      <p:pic>
        <p:nvPicPr>
          <p:cNvPr id="11273" name="Picture 2" descr="http://blogfiles.naver.net/20120618_110/fine4393_1339979828763pns6H_JPEG/%B4%EB%BB%E7%C1%F5%C8%C4%B1%BA_%BF%B9%B9%E6%B9%FD_%C3%DF%C3%B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00813" y="3743325"/>
            <a:ext cx="2643187" cy="3114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74" name="Text Box 5"/>
          <p:cNvSpPr txBox="1">
            <a:spLocks noChangeArrowheads="1"/>
          </p:cNvSpPr>
          <p:nvPr/>
        </p:nvSpPr>
        <p:spPr bwMode="auto">
          <a:xfrm>
            <a:off x="4143375" y="285750"/>
            <a:ext cx="2857500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ko-KR" altLang="en-US" sz="2400" b="1"/>
              <a:t>현대사회의 특성</a:t>
            </a:r>
            <a:endParaRPr lang="en-US" altLang="ko-KR" sz="2400" b="1"/>
          </a:p>
          <a:p>
            <a:pPr marL="457200" indent="-457200"/>
            <a:r>
              <a:rPr lang="en-US" altLang="ko-KR" b="1"/>
              <a:t>       1) </a:t>
            </a:r>
            <a:r>
              <a:rPr lang="ko-KR" altLang="en-US" b="1"/>
              <a:t>생활습관병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6"/>
          <p:cNvSpPr txBox="1">
            <a:spLocks noChangeArrowheads="1"/>
          </p:cNvSpPr>
          <p:nvPr/>
        </p:nvSpPr>
        <p:spPr bwMode="auto">
          <a:xfrm>
            <a:off x="571500" y="1571625"/>
            <a:ext cx="3592513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800" b="1">
                <a:solidFill>
                  <a:srgbClr val="0066FF"/>
                </a:solidFill>
              </a:rPr>
              <a:t>식생활과 관련된 질병</a:t>
            </a:r>
          </a:p>
        </p:txBody>
      </p:sp>
      <p:sp>
        <p:nvSpPr>
          <p:cNvPr id="12292" name="Text Box 7"/>
          <p:cNvSpPr txBox="1">
            <a:spLocks noChangeArrowheads="1"/>
          </p:cNvSpPr>
          <p:nvPr/>
        </p:nvSpPr>
        <p:spPr bwMode="auto">
          <a:xfrm>
            <a:off x="571500" y="2286000"/>
            <a:ext cx="77866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>
                <a:solidFill>
                  <a:srgbClr val="00B050"/>
                </a:solidFill>
              </a:rPr>
              <a:t>고혈압</a:t>
            </a:r>
            <a:r>
              <a:rPr lang="en-US" altLang="ko-KR" sz="2000">
                <a:solidFill>
                  <a:srgbClr val="00B050"/>
                </a:solidFill>
              </a:rPr>
              <a:t>, </a:t>
            </a:r>
            <a:r>
              <a:rPr lang="ko-KR" altLang="en-US" sz="2000">
                <a:solidFill>
                  <a:srgbClr val="00B050"/>
                </a:solidFill>
              </a:rPr>
              <a:t>고지혈증</a:t>
            </a:r>
            <a:r>
              <a:rPr lang="en-US" altLang="ko-KR" sz="2000">
                <a:solidFill>
                  <a:srgbClr val="00B050"/>
                </a:solidFill>
              </a:rPr>
              <a:t>, </a:t>
            </a:r>
            <a:r>
              <a:rPr lang="ko-KR" altLang="en-US" sz="2000">
                <a:solidFill>
                  <a:srgbClr val="00B050"/>
                </a:solidFill>
              </a:rPr>
              <a:t>심장질환</a:t>
            </a:r>
            <a:r>
              <a:rPr lang="en-US" altLang="ko-KR" sz="2000">
                <a:solidFill>
                  <a:srgbClr val="00B050"/>
                </a:solidFill>
              </a:rPr>
              <a:t>, </a:t>
            </a:r>
            <a:r>
              <a:rPr lang="ko-KR" altLang="en-US" sz="2000">
                <a:solidFill>
                  <a:srgbClr val="00B050"/>
                </a:solidFill>
              </a:rPr>
              <a:t>뇌졸중</a:t>
            </a:r>
            <a:r>
              <a:rPr lang="en-US" altLang="ko-KR" sz="2000">
                <a:solidFill>
                  <a:srgbClr val="00B050"/>
                </a:solidFill>
              </a:rPr>
              <a:t>, </a:t>
            </a:r>
            <a:r>
              <a:rPr lang="ko-KR" altLang="en-US" sz="2000">
                <a:solidFill>
                  <a:srgbClr val="00B050"/>
                </a:solidFill>
              </a:rPr>
              <a:t>각종 암</a:t>
            </a:r>
            <a:r>
              <a:rPr lang="en-US" altLang="ko-KR" sz="2000">
                <a:solidFill>
                  <a:srgbClr val="00B050"/>
                </a:solidFill>
              </a:rPr>
              <a:t>, </a:t>
            </a:r>
            <a:r>
              <a:rPr lang="ko-KR" altLang="en-US" sz="2000">
                <a:solidFill>
                  <a:srgbClr val="00B050"/>
                </a:solidFill>
              </a:rPr>
              <a:t>당뇨병</a:t>
            </a:r>
            <a:r>
              <a:rPr lang="en-US" altLang="ko-KR" sz="2000">
                <a:solidFill>
                  <a:srgbClr val="00B050"/>
                </a:solidFill>
              </a:rPr>
              <a:t>, </a:t>
            </a:r>
            <a:r>
              <a:rPr lang="ko-KR" altLang="en-US" sz="2000">
                <a:solidFill>
                  <a:srgbClr val="00B050"/>
                </a:solidFill>
              </a:rPr>
              <a:t>골다공증 등</a:t>
            </a:r>
          </a:p>
        </p:txBody>
      </p:sp>
      <p:sp>
        <p:nvSpPr>
          <p:cNvPr id="12293" name="Text Box 8"/>
          <p:cNvSpPr txBox="1">
            <a:spLocks noChangeArrowheads="1"/>
          </p:cNvSpPr>
          <p:nvPr/>
        </p:nvSpPr>
        <p:spPr bwMode="auto">
          <a:xfrm>
            <a:off x="684213" y="3213100"/>
            <a:ext cx="15557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영양과잉섭취</a:t>
            </a:r>
          </a:p>
        </p:txBody>
      </p:sp>
      <p:sp>
        <p:nvSpPr>
          <p:cNvPr id="12294" name="AutoShape 9"/>
          <p:cNvSpPr>
            <a:spLocks noChangeArrowheads="1"/>
          </p:cNvSpPr>
          <p:nvPr/>
        </p:nvSpPr>
        <p:spPr bwMode="auto">
          <a:xfrm>
            <a:off x="2555875" y="3284538"/>
            <a:ext cx="576263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2295" name="Text Box 10"/>
          <p:cNvSpPr txBox="1">
            <a:spLocks noChangeArrowheads="1"/>
          </p:cNvSpPr>
          <p:nvPr/>
        </p:nvSpPr>
        <p:spPr bwMode="auto">
          <a:xfrm>
            <a:off x="3419475" y="3213100"/>
            <a:ext cx="6318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b="1">
                <a:solidFill>
                  <a:srgbClr val="FF3300"/>
                </a:solidFill>
              </a:rPr>
              <a:t>비만</a:t>
            </a:r>
          </a:p>
        </p:txBody>
      </p:sp>
      <p:sp>
        <p:nvSpPr>
          <p:cNvPr id="12296" name="AutoShape 12"/>
          <p:cNvSpPr>
            <a:spLocks noChangeArrowheads="1"/>
          </p:cNvSpPr>
          <p:nvPr/>
        </p:nvSpPr>
        <p:spPr bwMode="auto">
          <a:xfrm>
            <a:off x="4427538" y="3284538"/>
            <a:ext cx="576262" cy="215900"/>
          </a:xfrm>
          <a:prstGeom prst="rightArrow">
            <a:avLst>
              <a:gd name="adj1" fmla="val 50000"/>
              <a:gd name="adj2" fmla="val 66728"/>
            </a:avLst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ko-KR" altLang="en-US"/>
          </a:p>
        </p:txBody>
      </p:sp>
      <p:sp>
        <p:nvSpPr>
          <p:cNvPr id="12297" name="Text Box 13"/>
          <p:cNvSpPr txBox="1">
            <a:spLocks noChangeArrowheads="1"/>
          </p:cNvSpPr>
          <p:nvPr/>
        </p:nvSpPr>
        <p:spPr bwMode="auto">
          <a:xfrm>
            <a:off x="5435600" y="3213100"/>
            <a:ext cx="2851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ko-KR" altLang="en-US"/>
              <a:t>고혈압</a:t>
            </a:r>
            <a:r>
              <a:rPr lang="en-US" altLang="ko-KR"/>
              <a:t>, </a:t>
            </a:r>
            <a:r>
              <a:rPr lang="ko-KR" altLang="en-US"/>
              <a:t>당뇨</a:t>
            </a:r>
            <a:r>
              <a:rPr lang="en-US" altLang="ko-KR"/>
              <a:t>, </a:t>
            </a:r>
            <a:r>
              <a:rPr lang="ko-KR" altLang="en-US"/>
              <a:t>심장질환 등</a:t>
            </a:r>
          </a:p>
        </p:txBody>
      </p:sp>
      <p:sp>
        <p:nvSpPr>
          <p:cNvPr id="12298" name="Line 18"/>
          <p:cNvSpPr>
            <a:spLocks noChangeShapeType="1"/>
          </p:cNvSpPr>
          <p:nvPr/>
        </p:nvSpPr>
        <p:spPr bwMode="auto">
          <a:xfrm>
            <a:off x="755650" y="3573463"/>
            <a:ext cx="7488238" cy="0"/>
          </a:xfrm>
          <a:prstGeom prst="line">
            <a:avLst/>
          </a:prstGeom>
          <a:noFill/>
          <a:ln w="9525">
            <a:solidFill>
              <a:srgbClr val="FF3300"/>
            </a:solidFill>
            <a:round/>
            <a:headEnd/>
            <a:tailEnd/>
          </a:ln>
        </p:spPr>
        <p:txBody>
          <a:bodyPr/>
          <a:lstStyle/>
          <a:p>
            <a:endParaRPr lang="ko-KR" altLang="en-US"/>
          </a:p>
        </p:txBody>
      </p:sp>
      <p:pic>
        <p:nvPicPr>
          <p:cNvPr id="12299" name="Picture 4" descr="http://cfile109.uf.daum.net/R170x150/146F123C29C506290DD2B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643313"/>
            <a:ext cx="4500563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300" name="Picture 6" descr="http://i2.service.daumcdn.net/cfile37/image/1129224D4EDC466A151C0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29063" y="3643313"/>
            <a:ext cx="5000625" cy="3214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301" name="Text Box 5"/>
          <p:cNvSpPr txBox="1">
            <a:spLocks noChangeArrowheads="1"/>
          </p:cNvSpPr>
          <p:nvPr/>
        </p:nvSpPr>
        <p:spPr bwMode="auto">
          <a:xfrm>
            <a:off x="4143375" y="285750"/>
            <a:ext cx="2960688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ko-KR" altLang="en-US" sz="2400" b="1"/>
              <a:t>현대사회의 특성</a:t>
            </a:r>
            <a:endParaRPr lang="en-US" altLang="ko-KR" sz="2400" b="1"/>
          </a:p>
          <a:p>
            <a:pPr marL="457200" indent="-457200"/>
            <a:r>
              <a:rPr lang="en-US" altLang="ko-KR" b="1"/>
              <a:t>   2) </a:t>
            </a:r>
            <a:r>
              <a:rPr lang="ko-KR" altLang="en-US" b="1"/>
              <a:t>영양과다 섭취와 건강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17" descr="http://i2.service.daumcdn.net/cfile90/image/1877433C29C4A887DFBCB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88" y="4000500"/>
            <a:ext cx="4143375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6" name="직사각형 12"/>
          <p:cNvSpPr>
            <a:spLocks noChangeArrowheads="1"/>
          </p:cNvSpPr>
          <p:nvPr/>
        </p:nvSpPr>
        <p:spPr bwMode="auto">
          <a:xfrm>
            <a:off x="928688" y="1571625"/>
            <a:ext cx="25971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400" b="1">
                <a:solidFill>
                  <a:srgbClr val="0066FF"/>
                </a:solidFill>
              </a:rPr>
              <a:t>비만 개선 식이 법</a:t>
            </a:r>
          </a:p>
        </p:txBody>
      </p:sp>
      <p:sp>
        <p:nvSpPr>
          <p:cNvPr id="13317" name="직사각형 13"/>
          <p:cNvSpPr>
            <a:spLocks noChangeArrowheads="1"/>
          </p:cNvSpPr>
          <p:nvPr/>
        </p:nvSpPr>
        <p:spPr bwMode="auto">
          <a:xfrm>
            <a:off x="928688" y="2428875"/>
            <a:ext cx="42989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33CC33"/>
                </a:solidFill>
              </a:rPr>
              <a:t>지질에너지 섭취비율 </a:t>
            </a:r>
            <a:r>
              <a:rPr lang="en-US" altLang="ko-KR" sz="2000" b="1">
                <a:solidFill>
                  <a:srgbClr val="33CC33"/>
                </a:solidFill>
              </a:rPr>
              <a:t>30% </a:t>
            </a:r>
            <a:r>
              <a:rPr lang="ko-KR" altLang="en-US" sz="2000" b="1">
                <a:solidFill>
                  <a:srgbClr val="33CC33"/>
                </a:solidFill>
              </a:rPr>
              <a:t>미만 섭취</a:t>
            </a:r>
          </a:p>
        </p:txBody>
      </p:sp>
      <p:sp>
        <p:nvSpPr>
          <p:cNvPr id="13318" name="직사각형 14"/>
          <p:cNvSpPr>
            <a:spLocks noChangeArrowheads="1"/>
          </p:cNvSpPr>
          <p:nvPr/>
        </p:nvSpPr>
        <p:spPr bwMode="auto">
          <a:xfrm>
            <a:off x="928688" y="3071813"/>
            <a:ext cx="17780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33CC33"/>
                </a:solidFill>
              </a:rPr>
              <a:t>염분섭취 억제</a:t>
            </a:r>
          </a:p>
        </p:txBody>
      </p:sp>
      <p:sp>
        <p:nvSpPr>
          <p:cNvPr id="13319" name="직사각형 15"/>
          <p:cNvSpPr>
            <a:spLocks noChangeArrowheads="1"/>
          </p:cNvSpPr>
          <p:nvPr/>
        </p:nvSpPr>
        <p:spPr bwMode="auto">
          <a:xfrm>
            <a:off x="928688" y="3714750"/>
            <a:ext cx="34559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2000" b="1">
                <a:solidFill>
                  <a:srgbClr val="33CC33"/>
                </a:solidFill>
              </a:rPr>
              <a:t>칼륨</a:t>
            </a:r>
            <a:r>
              <a:rPr lang="en-US" altLang="ko-KR" sz="2000" b="1">
                <a:solidFill>
                  <a:srgbClr val="33CC33"/>
                </a:solidFill>
              </a:rPr>
              <a:t>, </a:t>
            </a:r>
            <a:r>
              <a:rPr lang="ko-KR" altLang="en-US" sz="2000" b="1">
                <a:solidFill>
                  <a:srgbClr val="33CC33"/>
                </a:solidFill>
              </a:rPr>
              <a:t>섬유질</a:t>
            </a:r>
            <a:r>
              <a:rPr lang="en-US" altLang="ko-KR" sz="2000" b="1">
                <a:solidFill>
                  <a:srgbClr val="33CC33"/>
                </a:solidFill>
              </a:rPr>
              <a:t>, </a:t>
            </a:r>
            <a:r>
              <a:rPr lang="ko-KR" altLang="en-US" sz="2000" b="1">
                <a:solidFill>
                  <a:srgbClr val="33CC33"/>
                </a:solidFill>
              </a:rPr>
              <a:t>비타민 등 섭취</a:t>
            </a:r>
          </a:p>
        </p:txBody>
      </p:sp>
      <p:pic>
        <p:nvPicPr>
          <p:cNvPr id="13320" name="Picture 2" descr="http://blogfiles.naver.net/20120618_230/fine4393_1339979829507hjWKx_JPEG/%B4%EB%BB%E7%C1%F5%C8%C4%B1%BA_%BF%B9%B9%E6%B9%FD_%C8%AD%C0%CE%C5%EB%C1%F5_%C3%DF%C3%B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8" y="3071813"/>
            <a:ext cx="4786312" cy="3786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21" name="Text Box 5"/>
          <p:cNvSpPr txBox="1">
            <a:spLocks noChangeArrowheads="1"/>
          </p:cNvSpPr>
          <p:nvPr/>
        </p:nvSpPr>
        <p:spPr bwMode="auto">
          <a:xfrm>
            <a:off x="4143375" y="285750"/>
            <a:ext cx="2960688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457200" indent="-457200">
              <a:buFontTx/>
              <a:buAutoNum type="arabicPeriod"/>
            </a:pPr>
            <a:r>
              <a:rPr lang="ko-KR" altLang="en-US" sz="2400" b="1"/>
              <a:t>현대사회의 특성</a:t>
            </a:r>
            <a:endParaRPr lang="en-US" altLang="ko-KR" sz="2400" b="1"/>
          </a:p>
          <a:p>
            <a:pPr marL="457200" indent="-457200"/>
            <a:r>
              <a:rPr lang="en-US" altLang="ko-KR" b="1"/>
              <a:t>   2) </a:t>
            </a:r>
            <a:r>
              <a:rPr lang="ko-KR" altLang="en-US" b="1"/>
              <a:t>영양과다 섭취와 건강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059113" cy="105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Text Box 5"/>
          <p:cNvSpPr txBox="1">
            <a:spLocks noChangeArrowheads="1"/>
          </p:cNvSpPr>
          <p:nvPr/>
        </p:nvSpPr>
        <p:spPr bwMode="auto">
          <a:xfrm>
            <a:off x="3714750" y="285750"/>
            <a:ext cx="4694238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342900" indent="-342900" algn="ctr">
              <a:buFontTx/>
              <a:buAutoNum type="arabicPeriod"/>
            </a:pPr>
            <a:r>
              <a:rPr lang="ko-KR" altLang="en-US" sz="2400" b="1"/>
              <a:t>현대사회의 특성</a:t>
            </a:r>
            <a:endParaRPr lang="en-US" altLang="ko-KR" sz="2400" b="1"/>
          </a:p>
          <a:p>
            <a:pPr marL="342900" indent="-342900" algn="ctr"/>
            <a:r>
              <a:rPr lang="en-US" altLang="ko-KR" b="1"/>
              <a:t>3) </a:t>
            </a:r>
            <a:r>
              <a:rPr lang="ko-KR" altLang="en-US" b="1"/>
              <a:t>과학의 발달로 인한 신체활동 저하와 건강</a:t>
            </a:r>
          </a:p>
        </p:txBody>
      </p:sp>
      <p:pic>
        <p:nvPicPr>
          <p:cNvPr id="14340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1341438"/>
            <a:ext cx="7848600" cy="395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7"/>
          <p:cNvSpPr txBox="1">
            <a:spLocks noChangeArrowheads="1"/>
          </p:cNvSpPr>
          <p:nvPr/>
        </p:nvSpPr>
        <p:spPr bwMode="auto">
          <a:xfrm>
            <a:off x="1116013" y="5734050"/>
            <a:ext cx="6935787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/>
              <a:t>생활습관병의 원인 </a:t>
            </a:r>
            <a:r>
              <a:rPr lang="en-US" altLang="ko-KR"/>
              <a:t>: </a:t>
            </a:r>
            <a:r>
              <a:rPr lang="ko-KR" altLang="en-US"/>
              <a:t>영양과다 섭취 보다 </a:t>
            </a:r>
            <a:r>
              <a:rPr lang="ko-KR" altLang="en-US" b="1">
                <a:solidFill>
                  <a:srgbClr val="FF3300"/>
                </a:solidFill>
              </a:rPr>
              <a:t>신체활동 부족</a:t>
            </a:r>
            <a:r>
              <a:rPr lang="ko-KR" altLang="en-US"/>
              <a:t> 더 큰 문제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클래식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266</Words>
  <Application>Microsoft Office PowerPoint</Application>
  <PresentationFormat>화면 슬라이드 쇼(4:3)</PresentationFormat>
  <Paragraphs>51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1</cp:revision>
  <dcterms:created xsi:type="dcterms:W3CDTF">2014-03-13T14:20:28Z</dcterms:created>
  <dcterms:modified xsi:type="dcterms:W3CDTF">2014-03-13T14:23:01Z</dcterms:modified>
</cp:coreProperties>
</file>