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864" r:id="rId2"/>
  </p:sld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74" r:id="rId10"/>
    <p:sldId id="275" r:id="rId11"/>
    <p:sldId id="276" r:id="rId12"/>
    <p:sldId id="283" r:id="rId13"/>
    <p:sldId id="281" r:id="rId14"/>
    <p:sldId id="285" r:id="rId15"/>
    <p:sldId id="286" r:id="rId16"/>
    <p:sldId id="287" r:id="rId17"/>
    <p:sldId id="288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직사각형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직사각형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이등변 삼각형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4254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972151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CAF278"/>
                </a:solidFill>
              </a:rPr>
              <a:pPr/>
              <a:t>2017-11-01</a:t>
            </a:fld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CAF278"/>
                </a:solidFill>
              </a:rPr>
              <a:pPr/>
              <a:t>‹#›</a:t>
            </a:fld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56151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501429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156393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3643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89717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내용 개체 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70442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CAF278"/>
                </a:solidFill>
              </a:rPr>
              <a:pPr/>
              <a:t>2017-11-01</a:t>
            </a:fld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CAF278"/>
                </a:solidFill>
              </a:rPr>
              <a:pPr/>
              <a:t>‹#›</a:t>
            </a:fld>
            <a:endParaRPr lang="ko-KR" altLang="en-US">
              <a:solidFill>
                <a:srgbClr val="CAF278"/>
              </a:solidFill>
            </a:endParaRP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156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79793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이등변 삼각형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701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977E674-1B59-4A89-963A-D0AA19AA2049}" type="datetimeFigureOut">
              <a:rPr lang="ko-KR" altLang="en-US" smtClean="0"/>
              <a:pPr/>
              <a:t>2017-11-01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9A4BA03-456B-459F-95B7-46A8694DB90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8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1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EC72EC6-3D66-48B4-9598-32502614D7BD}" type="datetimeFigureOut">
              <a:rPr lang="ko-KR" altLang="en-US" smtClean="0">
                <a:solidFill>
                  <a:srgbClr val="3E3D2D"/>
                </a:solidFill>
              </a:rPr>
              <a:pPr/>
              <a:t>2017-11-01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933F932-BD2D-4753-A14C-3B223923DD7D}" type="slidenum">
              <a:rPr lang="ko-KR" altLang="en-US" smtClean="0">
                <a:solidFill>
                  <a:srgbClr val="3E3D2D"/>
                </a:solidFill>
              </a:rPr>
              <a:pPr/>
              <a:t>‹#›</a:t>
            </a:fld>
            <a:endParaRPr lang="ko-KR" altLang="en-US">
              <a:solidFill>
                <a:srgbClr val="3E3D2D"/>
              </a:solidFill>
            </a:endParaRPr>
          </a:p>
        </p:txBody>
      </p:sp>
      <p:sp>
        <p:nvSpPr>
          <p:cNvPr id="28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1015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1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latin typeface="+mn-ea"/>
                <a:ea typeface="+mn-ea"/>
              </a:rPr>
              <a:t>제</a:t>
            </a:r>
            <a:r>
              <a:rPr lang="en-US" altLang="ko-KR" dirty="0" smtClean="0">
                <a:latin typeface="+mn-ea"/>
                <a:ea typeface="+mn-ea"/>
              </a:rPr>
              <a:t>8</a:t>
            </a:r>
            <a:r>
              <a:rPr lang="ko-KR" altLang="en-US" dirty="0" smtClean="0">
                <a:latin typeface="+mn-ea"/>
                <a:ea typeface="+mn-ea"/>
              </a:rPr>
              <a:t>장 시장의 실패와 정부의 역할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0283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시장실패</a:t>
            </a:r>
            <a:r>
              <a:rPr lang="en-US" altLang="ko-KR" sz="3600" dirty="0" smtClean="0">
                <a:latin typeface="+mn-ea"/>
                <a:ea typeface="+mn-ea"/>
              </a:rPr>
              <a:t>(market failure)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시장이 자유롭게 기능하도록 맡겨두어 효율적인 자원 배분을 달성하지 못하는 경우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경우에 따라 </a:t>
            </a:r>
            <a:r>
              <a:rPr lang="ko-KR" altLang="en-US" sz="2000" dirty="0"/>
              <a:t>정</a:t>
            </a:r>
            <a:r>
              <a:rPr lang="ko-KR" altLang="en-US" sz="2000" dirty="0" smtClean="0"/>
              <a:t>부가 시장 성과를 개선할 수 있다</a:t>
            </a:r>
            <a:r>
              <a:rPr lang="en-US" altLang="ko-KR" sz="2000" dirty="0" smtClean="0"/>
              <a:t>.</a:t>
            </a:r>
          </a:p>
          <a:p>
            <a:r>
              <a:rPr lang="ko-KR" altLang="en-US" sz="2400" dirty="0" smtClean="0"/>
              <a:t>시장지배력</a:t>
            </a:r>
            <a:r>
              <a:rPr lang="en-US" altLang="ko-KR" sz="2400" dirty="0" smtClean="0"/>
              <a:t>(market power)</a:t>
            </a:r>
          </a:p>
          <a:p>
            <a:r>
              <a:rPr lang="ko-KR" altLang="en-US" sz="2400" dirty="0" smtClean="0"/>
              <a:t>외부효과</a:t>
            </a:r>
            <a:r>
              <a:rPr lang="en-US" altLang="ko-KR" sz="2400" dirty="0" smtClean="0"/>
              <a:t>(externality)</a:t>
            </a:r>
          </a:p>
          <a:p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→ </a:t>
            </a:r>
            <a:r>
              <a:rPr lang="ko-KR" altLang="en-US" sz="2400" dirty="0" smtClean="0"/>
              <a:t>이러한 경우 적절한 정부정책을 통해 경제적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</a:t>
            </a:r>
            <a:r>
              <a:rPr lang="ko-KR" altLang="en-US" sz="2400" dirty="0" smtClean="0"/>
              <a:t>효율성을 높일 수 있다</a:t>
            </a:r>
            <a:r>
              <a:rPr lang="en-US" altLang="ko-KR" sz="2400" dirty="0" smtClean="0"/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15004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smtClean="0">
                <a:latin typeface="+mn-ea"/>
                <a:ea typeface="+mn-ea"/>
              </a:rPr>
              <a:t> </a:t>
            </a:r>
            <a:r>
              <a:rPr lang="ko-KR" altLang="en-US" sz="3600" dirty="0" smtClean="0">
                <a:latin typeface="+mn-ea"/>
                <a:ea typeface="+mn-ea"/>
              </a:rPr>
              <a:t>외부효과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+mn-ea"/>
              </a:rPr>
              <a:t>한 사람의 행위가 제삼자의 경제적 후생에 영향을 미치고 그게 대한 보상이 이루어지지 않는 현상</a:t>
            </a:r>
            <a:endParaRPr lang="en-US" altLang="ko-KR" sz="24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긍정적 외부효과</a:t>
            </a:r>
            <a:r>
              <a:rPr lang="en-US" altLang="ko-KR" sz="2400" dirty="0" smtClean="0">
                <a:latin typeface="+mn-ea"/>
              </a:rPr>
              <a:t>(positive externality) : </a:t>
            </a:r>
            <a:r>
              <a:rPr lang="ko-KR" altLang="en-US" sz="2400" dirty="0" smtClean="0">
                <a:latin typeface="+mn-ea"/>
              </a:rPr>
              <a:t>제삼자에게 이득을 주는 외부효과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부정적 외부효과</a:t>
            </a:r>
            <a:r>
              <a:rPr lang="en-US" altLang="ko-KR" sz="2400" dirty="0" smtClean="0">
                <a:latin typeface="+mn-ea"/>
              </a:rPr>
              <a:t>(negative externality) : </a:t>
            </a:r>
            <a:r>
              <a:rPr lang="ko-KR" altLang="en-US" sz="2400" dirty="0" smtClean="0">
                <a:latin typeface="+mn-ea"/>
              </a:rPr>
              <a:t>제삼자의 경제적 후생수준을 낮추는 외부효과</a:t>
            </a:r>
            <a:endParaRPr lang="en-US" altLang="ko-KR" sz="24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예</a:t>
            </a:r>
            <a:r>
              <a:rPr lang="en-US" altLang="ko-KR" sz="2400" dirty="0" smtClean="0">
                <a:latin typeface="+mn-ea"/>
              </a:rPr>
              <a:t>) </a:t>
            </a:r>
            <a:r>
              <a:rPr lang="ko-KR" altLang="en-US" sz="2400" dirty="0" smtClean="0">
                <a:latin typeface="+mn-ea"/>
              </a:rPr>
              <a:t>기술개발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smtClean="0">
                <a:latin typeface="+mn-ea"/>
              </a:rPr>
              <a:t>환경오염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smtClean="0">
                <a:latin typeface="+mn-ea"/>
              </a:rPr>
              <a:t>교통혼잡 등</a:t>
            </a: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259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부정적 외부효과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+mn-ea"/>
              </a:rPr>
              <a:t>재화 생산의 사회적 비용 </a:t>
            </a:r>
            <a:r>
              <a:rPr lang="en-US" altLang="ko-KR" sz="2400" dirty="0" smtClean="0">
                <a:latin typeface="+mn-ea"/>
              </a:rPr>
              <a:t>&gt; </a:t>
            </a:r>
            <a:r>
              <a:rPr lang="ko-KR" altLang="en-US" sz="2400" dirty="0" smtClean="0">
                <a:latin typeface="+mn-ea"/>
              </a:rPr>
              <a:t>사적 비용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최적 생산량 </a:t>
            </a:r>
            <a:r>
              <a:rPr lang="en-US" altLang="ko-KR" sz="2400" dirty="0" smtClean="0">
                <a:latin typeface="+mn-ea"/>
              </a:rPr>
              <a:t>&lt; </a:t>
            </a:r>
            <a:r>
              <a:rPr lang="ko-KR" altLang="en-US" sz="2400" dirty="0" smtClean="0">
                <a:latin typeface="+mn-ea"/>
              </a:rPr>
              <a:t>시장균형 생산량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시장균형은 사적 비용만 반영하기 때문에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smtClean="0">
                <a:latin typeface="+mn-ea"/>
              </a:rPr>
              <a:t>외부효과가 있을 경우에는 시장의 비효율이 발생한다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r>
              <a:rPr lang="ko-KR" altLang="en-US" sz="2400" dirty="0" smtClean="0">
                <a:latin typeface="+mn-ea"/>
              </a:rPr>
              <a:t>이를 해결하기 위해 → 세금 부과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세금을 통해 시장 성과를 개선한다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pPr marL="0" indent="0">
              <a:buNone/>
            </a:pPr>
            <a:r>
              <a:rPr lang="ko-KR" altLang="en-US" sz="2400" dirty="0" smtClean="0">
                <a:latin typeface="+mn-ea"/>
              </a:rPr>
              <a:t>   → 외부효과의 내부화</a:t>
            </a:r>
            <a:r>
              <a:rPr lang="en-US" altLang="ko-KR" sz="2400" dirty="0" smtClean="0">
                <a:latin typeface="+mn-ea"/>
              </a:rPr>
              <a:t>(internalizing an externality)</a:t>
            </a: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00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>
                <a:latin typeface="+mn-ea"/>
                <a:ea typeface="+mn-ea"/>
              </a:rPr>
              <a:t>부정적 외부효과</a:t>
            </a:r>
          </a:p>
        </p:txBody>
      </p:sp>
      <p:graphicFrame>
        <p:nvGraphicFramePr>
          <p:cNvPr id="4" name="내용 개체 틀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080293" y="1325562"/>
          <a:ext cx="6983413" cy="4724400"/>
        </p:xfrm>
        <a:graphic>
          <a:graphicData uri="http://schemas.openxmlformats.org/presentationml/2006/ole">
            <p:oleObj spid="_x0000_s1088" name="Image" r:id="rId3" imgW="6984127" imgH="472381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0627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긍정적 외부효과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+mn-ea"/>
              </a:rPr>
              <a:t>재화의 사회적 가치 </a:t>
            </a:r>
            <a:r>
              <a:rPr lang="en-US" altLang="ko-KR" sz="2400" dirty="0" smtClean="0">
                <a:latin typeface="+mn-ea"/>
              </a:rPr>
              <a:t>&gt; </a:t>
            </a:r>
            <a:r>
              <a:rPr lang="ko-KR" altLang="en-US" sz="2400" dirty="0" smtClean="0">
                <a:latin typeface="+mn-ea"/>
              </a:rPr>
              <a:t>사적 가치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최적 생산량 </a:t>
            </a:r>
            <a:r>
              <a:rPr lang="en-US" altLang="ko-KR" sz="2400" dirty="0" smtClean="0">
                <a:latin typeface="+mn-ea"/>
              </a:rPr>
              <a:t>&gt; </a:t>
            </a:r>
            <a:r>
              <a:rPr lang="ko-KR" altLang="en-US" sz="2400" dirty="0" smtClean="0">
                <a:latin typeface="+mn-ea"/>
              </a:rPr>
              <a:t>시장균형 수량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외부효과를 내부화하도록 유도함으로써 시장실패를 바로잡을 수 있다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r>
              <a:rPr lang="ko-KR" altLang="en-US" sz="2400" dirty="0" smtClean="0">
                <a:latin typeface="+mn-ea"/>
              </a:rPr>
              <a:t>시장균형을 최적의 상태로 바꾸기 위해 보조금 지급</a:t>
            </a:r>
            <a:endParaRPr lang="en-US" altLang="ko-KR" sz="2400" dirty="0" smtClean="0">
              <a:latin typeface="+mn-ea"/>
            </a:endParaRPr>
          </a:p>
          <a:p>
            <a:pPr marL="0" indent="0">
              <a:buNone/>
            </a:pPr>
            <a:r>
              <a:rPr lang="ko-KR" altLang="en-US" sz="2400" dirty="0" smtClean="0">
                <a:latin typeface="+mn-ea"/>
              </a:rPr>
              <a:t>   → </a:t>
            </a:r>
            <a:r>
              <a:rPr lang="ko-KR" altLang="en-US" sz="2400" dirty="0">
                <a:latin typeface="+mn-ea"/>
              </a:rPr>
              <a:t>외부효과의 내부화</a:t>
            </a:r>
            <a:r>
              <a:rPr lang="en-US" altLang="ko-KR" sz="2400" dirty="0">
                <a:latin typeface="+mn-ea"/>
              </a:rPr>
              <a:t>(internalizing an externality)</a:t>
            </a:r>
            <a:endParaRPr lang="ko-KR" altLang="en-US" sz="2400" dirty="0">
              <a:latin typeface="+mn-ea"/>
            </a:endParaRPr>
          </a:p>
          <a:p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008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>
                <a:latin typeface="+mn-ea"/>
                <a:ea typeface="+mn-ea"/>
              </a:rPr>
              <a:t>긍정적 외부효과</a:t>
            </a:r>
          </a:p>
        </p:txBody>
      </p:sp>
      <p:graphicFrame>
        <p:nvGraphicFramePr>
          <p:cNvPr id="4" name="내용 개체 틀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080293" y="1547812"/>
          <a:ext cx="6983413" cy="4279900"/>
        </p:xfrm>
        <a:graphic>
          <a:graphicData uri="http://schemas.openxmlformats.org/presentationml/2006/ole">
            <p:oleObj spid="_x0000_s2110" name="Image" r:id="rId3" imgW="6984127" imgH="4279365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17184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재화 유형을 구분하는 두 가지 속성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 smtClean="0">
                <a:latin typeface="+mn-ea"/>
              </a:rPr>
              <a:t>배제성</a:t>
            </a:r>
            <a:r>
              <a:rPr lang="en-US" altLang="ko-KR" sz="2400" dirty="0" smtClean="0">
                <a:latin typeface="+mn-ea"/>
              </a:rPr>
              <a:t>(excludability)</a:t>
            </a:r>
          </a:p>
          <a:p>
            <a:pPr lvl="1"/>
            <a:r>
              <a:rPr lang="ko-KR" altLang="en-US" sz="2000" dirty="0" smtClean="0">
                <a:latin typeface="+mn-ea"/>
              </a:rPr>
              <a:t>사람들이 재화를 소비하는 것을 막을 수 있는 가능성</a:t>
            </a:r>
            <a:endParaRPr lang="en-US" altLang="ko-KR" sz="20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소비에 있어서 </a:t>
            </a:r>
            <a:r>
              <a:rPr lang="ko-KR" altLang="en-US" sz="2400" dirty="0" err="1" smtClean="0">
                <a:latin typeface="+mn-ea"/>
              </a:rPr>
              <a:t>경합성</a:t>
            </a:r>
            <a:r>
              <a:rPr lang="en-US" altLang="ko-KR" sz="2400" dirty="0" smtClean="0">
                <a:latin typeface="+mn-ea"/>
              </a:rPr>
              <a:t>(rivalry in consumption)</a:t>
            </a:r>
          </a:p>
          <a:p>
            <a:pPr lvl="1"/>
            <a:r>
              <a:rPr lang="ko-KR" altLang="en-US" sz="2000" dirty="0" smtClean="0">
                <a:latin typeface="+mn-ea"/>
              </a:rPr>
              <a:t>한 사람이 재화를 소비하면 다른 사람이 소비에 제한 받는 속성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한 사람의 소비가 다른 사람의 소비를 감소시키는 속성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82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재화의 네 가지 유형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 smtClean="0">
                <a:latin typeface="+mn-ea"/>
              </a:rPr>
              <a:t>사유재</a:t>
            </a:r>
            <a:r>
              <a:rPr lang="en-US" altLang="ko-KR" sz="2400" dirty="0" smtClean="0">
                <a:latin typeface="+mn-ea"/>
              </a:rPr>
              <a:t>(private goods) = </a:t>
            </a:r>
            <a:r>
              <a:rPr lang="ko-KR" altLang="en-US" sz="2400" dirty="0" err="1" smtClean="0">
                <a:latin typeface="+mn-ea"/>
              </a:rPr>
              <a:t>사적재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en-US" altLang="ko-KR" sz="2400" dirty="0" smtClean="0">
                <a:latin typeface="+mn-ea"/>
              </a:rPr>
              <a:t>= </a:t>
            </a:r>
            <a:r>
              <a:rPr lang="ko-KR" altLang="en-US" sz="2400" dirty="0" err="1" smtClean="0">
                <a:latin typeface="+mn-ea"/>
              </a:rPr>
              <a:t>민간재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err="1" smtClean="0">
                <a:latin typeface="+mn-ea"/>
              </a:rPr>
              <a:t>배제성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+ </a:t>
            </a:r>
            <a:r>
              <a:rPr lang="ko-KR" altLang="en-US" sz="2000" dirty="0" smtClean="0">
                <a:latin typeface="+mn-ea"/>
              </a:rPr>
              <a:t>소비에 있어서 </a:t>
            </a:r>
            <a:r>
              <a:rPr lang="ko-KR" altLang="en-US" sz="2000" dirty="0" err="1" smtClean="0">
                <a:latin typeface="+mn-ea"/>
              </a:rPr>
              <a:t>경합성</a:t>
            </a:r>
            <a:endParaRPr lang="en-US" altLang="ko-KR" sz="20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공공재</a:t>
            </a:r>
            <a:r>
              <a:rPr lang="en-US" altLang="ko-KR" sz="2400" dirty="0" smtClean="0">
                <a:latin typeface="+mn-ea"/>
              </a:rPr>
              <a:t>(public goods) = </a:t>
            </a:r>
            <a:r>
              <a:rPr lang="ko-KR" altLang="en-US" sz="2400" dirty="0" smtClean="0">
                <a:latin typeface="+mn-ea"/>
              </a:rPr>
              <a:t>순수공공재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배제 불가능 </a:t>
            </a:r>
            <a:r>
              <a:rPr lang="en-US" altLang="ko-KR" sz="2000" dirty="0" smtClean="0">
                <a:latin typeface="+mn-ea"/>
              </a:rPr>
              <a:t>+ </a:t>
            </a:r>
            <a:r>
              <a:rPr lang="ko-KR" altLang="en-US" sz="2000" dirty="0" smtClean="0">
                <a:latin typeface="+mn-ea"/>
              </a:rPr>
              <a:t>소비에 있어서 경합이 없음</a:t>
            </a:r>
            <a:endParaRPr lang="en-US" altLang="ko-KR" sz="20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공유자원</a:t>
            </a:r>
            <a:r>
              <a:rPr lang="en-US" altLang="ko-KR" sz="2400" dirty="0" smtClean="0">
                <a:latin typeface="+mn-ea"/>
              </a:rPr>
              <a:t>(common resources) = </a:t>
            </a:r>
            <a:r>
              <a:rPr lang="ko-KR" altLang="en-US" sz="2400" dirty="0" err="1" smtClean="0">
                <a:latin typeface="+mn-ea"/>
              </a:rPr>
              <a:t>공유재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배제 불가능 </a:t>
            </a:r>
            <a:r>
              <a:rPr lang="en-US" altLang="ko-KR" sz="2000" dirty="0" smtClean="0">
                <a:latin typeface="+mn-ea"/>
              </a:rPr>
              <a:t>+ </a:t>
            </a:r>
            <a:r>
              <a:rPr lang="ko-KR" altLang="en-US" sz="2000" dirty="0" smtClean="0">
                <a:latin typeface="+mn-ea"/>
              </a:rPr>
              <a:t>소비에 있어서 </a:t>
            </a:r>
            <a:r>
              <a:rPr lang="ko-KR" altLang="en-US" sz="2000" dirty="0" err="1" smtClean="0">
                <a:latin typeface="+mn-ea"/>
              </a:rPr>
              <a:t>경합성</a:t>
            </a:r>
            <a:endParaRPr lang="en-US" altLang="ko-KR" sz="2000" dirty="0" smtClean="0">
              <a:latin typeface="+mn-ea"/>
            </a:endParaRP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err="1" smtClean="0">
                <a:latin typeface="+mn-ea"/>
              </a:rPr>
              <a:t>클럽재</a:t>
            </a:r>
            <a:r>
              <a:rPr lang="en-US" altLang="ko-KR" sz="2400" dirty="0" smtClean="0">
                <a:latin typeface="+mn-ea"/>
              </a:rPr>
              <a:t>(club goods) = </a:t>
            </a:r>
            <a:r>
              <a:rPr lang="ko-KR" altLang="en-US" sz="2400" dirty="0" err="1" smtClean="0">
                <a:latin typeface="+mn-ea"/>
              </a:rPr>
              <a:t>요금재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err="1" smtClean="0">
                <a:latin typeface="+mn-ea"/>
              </a:rPr>
              <a:t>배제성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+ </a:t>
            </a:r>
            <a:r>
              <a:rPr lang="ko-KR" altLang="en-US" sz="2000" dirty="0" smtClean="0">
                <a:latin typeface="+mn-ea"/>
              </a:rPr>
              <a:t>소비에 있어서 경합이 없음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20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재화의 네 가지 유형</a:t>
            </a:r>
            <a:endParaRPr lang="ko-KR" altLang="en-US" sz="3600" dirty="0">
              <a:latin typeface="+mn-ea"/>
              <a:ea typeface="+mn-ea"/>
            </a:endParaRPr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1"/>
            <a:ext cx="7632848" cy="420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7700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>
                <a:latin typeface="+mn-ea"/>
              </a:rPr>
              <a:t>재화의 네 가지 유형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2977825"/>
              </p:ext>
            </p:extLst>
          </p:nvPr>
        </p:nvGraphicFramePr>
        <p:xfrm>
          <a:off x="755576" y="1628800"/>
          <a:ext cx="7560840" cy="360040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20280"/>
                <a:gridCol w="2520280"/>
                <a:gridCol w="2520280"/>
              </a:tblGrid>
              <a:tr h="630407"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경합성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비경합성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484997"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배제성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 err="1" smtClean="0">
                          <a:latin typeface="+mn-ea"/>
                          <a:ea typeface="+mn-ea"/>
                        </a:rPr>
                        <a:t>사적재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20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신발</a:t>
                      </a:r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의류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20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막히는 유료도로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 err="1" smtClean="0">
                          <a:latin typeface="+mn-ea"/>
                          <a:ea typeface="+mn-ea"/>
                        </a:rPr>
                        <a:t>요금재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2000" baseline="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baseline="0" dirty="0" smtClean="0">
                          <a:latin typeface="+mn-ea"/>
                          <a:ea typeface="+mn-ea"/>
                        </a:rPr>
                        <a:t>극장</a:t>
                      </a:r>
                      <a:endParaRPr lang="en-US" altLang="ko-KR" sz="2000" baseline="0" dirty="0" smtClean="0"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막히지 않는 유료도로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484997">
                <a:tc>
                  <a:txBody>
                    <a:bodyPr/>
                    <a:lstStyle/>
                    <a:p>
                      <a:pPr algn="ctr" latinLnBrk="1"/>
                      <a:endParaRPr lang="en-US" altLang="ko-KR" sz="20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비배재성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 err="1" smtClean="0">
                          <a:latin typeface="+mn-ea"/>
                          <a:ea typeface="+mn-ea"/>
                        </a:rPr>
                        <a:t>공유재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20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공공 낚시터</a:t>
                      </a:r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목초지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막히는 무료도로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공공재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20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국방</a:t>
                      </a:r>
                      <a:endParaRPr lang="en-US" altLang="ko-KR" sz="20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2000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2000" dirty="0" smtClean="0">
                          <a:latin typeface="+mn-ea"/>
                          <a:ea typeface="+mn-ea"/>
                        </a:rPr>
                        <a:t>막히지 않는 무료도로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52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공공재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+mn-ea"/>
              </a:rPr>
              <a:t>공공재 → 순수공공재</a:t>
            </a:r>
            <a:r>
              <a:rPr lang="en-US" altLang="ko-KR" sz="2400" dirty="0" smtClean="0">
                <a:solidFill>
                  <a:srgbClr val="7030A0"/>
                </a:solidFill>
                <a:latin typeface="+mn-ea"/>
              </a:rPr>
              <a:t>(pure public goods)</a:t>
            </a:r>
          </a:p>
          <a:p>
            <a:pPr lvl="1"/>
            <a:r>
              <a:rPr lang="ko-KR" altLang="en-US" sz="2000" dirty="0">
                <a:latin typeface="+mn-ea"/>
              </a:rPr>
              <a:t>비경합성</a:t>
            </a:r>
            <a:r>
              <a:rPr lang="en-US" altLang="ko-KR" sz="2000" dirty="0">
                <a:latin typeface="+mn-ea"/>
              </a:rPr>
              <a:t>(non-rivalry</a:t>
            </a:r>
            <a:r>
              <a:rPr lang="en-US" altLang="ko-KR" sz="2000" dirty="0" smtClean="0">
                <a:latin typeface="+mn-ea"/>
              </a:rPr>
              <a:t>) :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ko-KR" altLang="en-US" sz="2000" dirty="0">
                <a:latin typeface="+mn-ea"/>
              </a:rPr>
              <a:t>어떤 사람이 소비한다고 해서 다른 사람의 소비가능성이 줄어들지 않는다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추가적 소비로 인한 혼잡 발생하지 않는다</a:t>
            </a:r>
            <a:r>
              <a:rPr lang="en-US" altLang="ko-KR" sz="2000" dirty="0">
                <a:latin typeface="+mn-ea"/>
              </a:rPr>
              <a:t>. </a:t>
            </a:r>
          </a:p>
          <a:p>
            <a:pPr lvl="1"/>
            <a:r>
              <a:rPr lang="ko-KR" altLang="en-US" sz="2000" dirty="0" err="1">
                <a:latin typeface="+mn-ea"/>
              </a:rPr>
              <a:t>비배제성</a:t>
            </a:r>
            <a:r>
              <a:rPr lang="en-US" altLang="ko-KR" sz="2000" dirty="0">
                <a:latin typeface="+mn-ea"/>
              </a:rPr>
              <a:t>(</a:t>
            </a:r>
            <a:r>
              <a:rPr lang="en-US" altLang="ko-KR" sz="2000" dirty="0" smtClean="0">
                <a:latin typeface="+mn-ea"/>
              </a:rPr>
              <a:t>non-excludability)</a:t>
            </a:r>
            <a:r>
              <a:rPr lang="ko-KR" altLang="en-US" sz="2000" dirty="0">
                <a:latin typeface="+mn-ea"/>
              </a:rPr>
              <a:t> 대가를 지불하지 않은 사람도 소비에서 배제할 수 없다</a:t>
            </a:r>
            <a:r>
              <a:rPr lang="en-US" altLang="ko-KR" sz="2000" dirty="0">
                <a:latin typeface="+mn-ea"/>
              </a:rPr>
              <a:t>. </a:t>
            </a:r>
            <a:r>
              <a:rPr lang="en-US" altLang="ko-KR" sz="2000" dirty="0" smtClean="0">
                <a:latin typeface="+mn-ea"/>
              </a:rPr>
              <a:t>P=0</a:t>
            </a:r>
          </a:p>
          <a:p>
            <a:pPr lvl="1"/>
            <a:r>
              <a:rPr lang="ko-KR" altLang="en-US" sz="2000" dirty="0" smtClean="0">
                <a:latin typeface="+mn-ea"/>
              </a:rPr>
              <a:t>소비에 있어서의 비경합성과 배제불가능성 기준을 완벽하게 만족시킬 수 있는 재화</a:t>
            </a:r>
            <a:endParaRPr lang="en-US" altLang="ko-KR" sz="2000" dirty="0" smtClean="0">
              <a:latin typeface="+mn-ea"/>
            </a:endParaRPr>
          </a:p>
          <a:p>
            <a:endParaRPr lang="en-US" altLang="ko-KR" sz="2400" dirty="0" smtClean="0">
              <a:solidFill>
                <a:srgbClr val="7030A0"/>
              </a:solidFill>
              <a:latin typeface="+mn-ea"/>
            </a:endParaRPr>
          </a:p>
          <a:p>
            <a:r>
              <a:rPr lang="ko-KR" altLang="en-US" sz="2400" dirty="0" smtClean="0">
                <a:solidFill>
                  <a:srgbClr val="7030A0"/>
                </a:solidFill>
                <a:latin typeface="+mn-ea"/>
              </a:rPr>
              <a:t>불완전한 </a:t>
            </a:r>
            <a:r>
              <a:rPr lang="ko-KR" altLang="en-US" sz="2400" dirty="0">
                <a:solidFill>
                  <a:srgbClr val="7030A0"/>
                </a:solidFill>
                <a:latin typeface="+mn-ea"/>
              </a:rPr>
              <a:t>공공재</a:t>
            </a:r>
            <a:r>
              <a:rPr lang="en-US" altLang="ko-KR" sz="2400" dirty="0">
                <a:solidFill>
                  <a:srgbClr val="7030A0"/>
                </a:solidFill>
                <a:latin typeface="+mn-ea"/>
              </a:rPr>
              <a:t>(impure public goods</a:t>
            </a:r>
            <a:r>
              <a:rPr lang="en-US" altLang="ko-KR" sz="2400" dirty="0" smtClean="0">
                <a:solidFill>
                  <a:srgbClr val="7030A0"/>
                </a:solidFill>
                <a:latin typeface="+mn-ea"/>
              </a:rPr>
              <a:t>)</a:t>
            </a:r>
          </a:p>
          <a:p>
            <a:pPr lvl="1"/>
            <a:r>
              <a:rPr lang="ko-KR" altLang="en-US" sz="2000" dirty="0" err="1" smtClean="0">
                <a:latin typeface="+mn-ea"/>
              </a:rPr>
              <a:t>공유재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공유자원</a:t>
            </a:r>
            <a:r>
              <a:rPr lang="en-US" altLang="ko-KR" sz="2000" dirty="0" smtClean="0">
                <a:latin typeface="+mn-ea"/>
              </a:rPr>
              <a:t>)</a:t>
            </a:r>
            <a:endParaRPr lang="en-US" altLang="ko-KR" sz="2000" dirty="0">
              <a:latin typeface="+mn-ea"/>
            </a:endParaRPr>
          </a:p>
          <a:p>
            <a:pPr lvl="1"/>
            <a:r>
              <a:rPr lang="ko-KR" altLang="en-US" sz="2000" dirty="0" err="1" smtClean="0">
                <a:latin typeface="+mn-ea"/>
              </a:rPr>
              <a:t>클럽재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err="1" smtClean="0">
                <a:latin typeface="+mn-ea"/>
              </a:rPr>
              <a:t>요금재</a:t>
            </a:r>
            <a:r>
              <a:rPr lang="en-US" altLang="ko-KR" sz="2000" dirty="0" smtClean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45668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공공재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+mn-ea"/>
              </a:rPr>
              <a:t>재화에 대한 필요를 낮게 표명하여 다른 사람들의 수요에 무임승차 하는 것이 개인적 입장에서 유리하게 됨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무임승차자</a:t>
            </a:r>
            <a:r>
              <a:rPr lang="en-US" altLang="ko-KR" sz="2400" dirty="0" smtClean="0">
                <a:latin typeface="+mn-ea"/>
              </a:rPr>
              <a:t>(free rider)</a:t>
            </a:r>
          </a:p>
          <a:p>
            <a:pPr lvl="1"/>
            <a:r>
              <a:rPr lang="ko-KR" altLang="en-US" sz="2000" dirty="0" smtClean="0">
                <a:latin typeface="+mn-ea"/>
              </a:rPr>
              <a:t>어떤 재화를 소비하여 이득을 보았음에도 불구하고 이에 대한 대가를 지불하지 않는 사람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>
                <a:latin typeface="+mn-ea"/>
              </a:rPr>
              <a:t>공공재에 대한 수요는 적게 나타나고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시장에 맡길 경우 과소생산 되거나 아예 생산되지 않게 됨</a:t>
            </a:r>
            <a:endParaRPr lang="en-US" altLang="ko-KR" sz="2000" dirty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이 같은 시장실패는 긍정적 외부효과를 감안하지 않아 발생함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공공재의 사회적 </a:t>
            </a:r>
            <a:r>
              <a:rPr lang="ko-KR" altLang="en-US" sz="2000" dirty="0" err="1" smtClean="0">
                <a:latin typeface="+mn-ea"/>
              </a:rPr>
              <a:t>총이득이</a:t>
            </a:r>
            <a:r>
              <a:rPr lang="ko-KR" altLang="en-US" sz="2000" dirty="0" smtClean="0">
                <a:latin typeface="+mn-ea"/>
              </a:rPr>
              <a:t> 총비용보다 크다면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정부가 세금을 거둬 공공재를 공급하는 비용을 부담하면 된다</a:t>
            </a:r>
            <a:r>
              <a:rPr lang="en-US" altLang="ko-KR" sz="2000" dirty="0" smtClean="0">
                <a:latin typeface="+mn-ea"/>
              </a:rPr>
              <a:t>.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1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공유자원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>
                <a:latin typeface="+mn-ea"/>
              </a:rPr>
              <a:t>소비는 경합적인데 반해 소비자를 배제할 수 없는 재화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대가를 지불하지 않은 사람을 배제할 수 없다</a:t>
            </a:r>
            <a:r>
              <a:rPr lang="en-US" altLang="ko-KR" sz="2400" dirty="0" smtClean="0">
                <a:latin typeface="+mn-ea"/>
              </a:rPr>
              <a:t>. P=0</a:t>
            </a:r>
          </a:p>
          <a:p>
            <a:r>
              <a:rPr lang="ko-KR" altLang="en-US" sz="2400" dirty="0" smtClean="0">
                <a:latin typeface="+mn-ea"/>
              </a:rPr>
              <a:t>수요곡선에서 가격이 </a:t>
            </a:r>
            <a:r>
              <a:rPr lang="en-US" altLang="ko-KR" sz="2400" dirty="0" smtClean="0">
                <a:latin typeface="+mn-ea"/>
              </a:rPr>
              <a:t>0</a:t>
            </a:r>
            <a:r>
              <a:rPr lang="ko-KR" altLang="en-US" sz="2400" dirty="0" smtClean="0">
                <a:latin typeface="+mn-ea"/>
              </a:rPr>
              <a:t>이 되는 지점까지 소비를 계속하므로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smtClean="0">
                <a:latin typeface="+mn-ea"/>
              </a:rPr>
              <a:t>결국 자원이 고갈됨</a:t>
            </a:r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>
                <a:latin typeface="+mn-ea"/>
              </a:rPr>
              <a:t>공유자원의 비극</a:t>
            </a:r>
            <a:r>
              <a:rPr lang="en-US" altLang="ko-KR" sz="2400" dirty="0">
                <a:latin typeface="+mn-ea"/>
              </a:rPr>
              <a:t>(Tragedy of the Commons)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smtClean="0"/>
              <a:t>비용이 부과되지 않기 때문에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공유자원이 </a:t>
            </a:r>
            <a:r>
              <a:rPr lang="ko-KR" altLang="en-US" sz="2000" dirty="0"/>
              <a:t>사회적으로 바람직한 수준보다 과도하게 사용되는 </a:t>
            </a:r>
            <a:r>
              <a:rPr lang="ko-KR" altLang="en-US" sz="2000" dirty="0" smtClean="0"/>
              <a:t>현상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개인 효용의 단기적인 극대화와 장기적인 극대화 간에 갈등이 발생함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부정적 외부효과를 감안하지 않았기 때문에 발생함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공유재의 효율적인 사용을 위해 정부의 개입이 필요하다</a:t>
            </a:r>
            <a:r>
              <a:rPr lang="en-US" altLang="ko-KR" sz="2000" dirty="0" smtClean="0">
                <a:latin typeface="+mn-ea"/>
              </a:rPr>
              <a:t>.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030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정부의 실패</a:t>
            </a:r>
            <a:r>
              <a:rPr lang="en-US" altLang="ko-KR" sz="3600" dirty="0" smtClean="0">
                <a:latin typeface="+mn-ea"/>
                <a:ea typeface="+mn-ea"/>
              </a:rPr>
              <a:t>(government failure)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2400" dirty="0" smtClean="0">
                <a:latin typeface="+mn-ea"/>
              </a:rPr>
              <a:t>정부의 실패 </a:t>
            </a:r>
            <a:r>
              <a:rPr lang="en-US" altLang="ko-KR" sz="2400" dirty="0" smtClean="0">
                <a:latin typeface="+mn-ea"/>
              </a:rPr>
              <a:t>: </a:t>
            </a:r>
            <a:r>
              <a:rPr lang="ko-KR" altLang="en-US" sz="2400" dirty="0" smtClean="0">
                <a:latin typeface="+mn-ea"/>
              </a:rPr>
              <a:t>시장의 실패를 교정하기 위한 정부의 개입이 반드시 최적의 자원배분을 달성한다는 보장이 없다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endParaRPr lang="en-US" altLang="ko-KR" sz="2400" dirty="0" smtClean="0">
              <a:latin typeface="+mn-ea"/>
            </a:endParaRPr>
          </a:p>
          <a:p>
            <a:r>
              <a:rPr lang="ko-KR" altLang="en-US" sz="2400" dirty="0" smtClean="0">
                <a:latin typeface="+mn-ea"/>
              </a:rPr>
              <a:t>정부의 실패 원인</a:t>
            </a:r>
            <a:endParaRPr lang="en-US" altLang="ko-KR" sz="24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제한된 지식과 정보</a:t>
            </a:r>
            <a:r>
              <a:rPr lang="en-US" altLang="ko-KR" sz="2000" dirty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smtClean="0">
                <a:latin typeface="+mn-ea"/>
              </a:rPr>
              <a:t>의사결정 위한 완전한 정보와 정책효과의 정확한 예측 어렵다</a:t>
            </a:r>
            <a:r>
              <a:rPr lang="en-US" altLang="ko-KR" sz="2000" dirty="0" smtClean="0">
                <a:latin typeface="+mn-ea"/>
              </a:rPr>
              <a:t>.</a:t>
            </a:r>
          </a:p>
          <a:p>
            <a:pPr lvl="1"/>
            <a:r>
              <a:rPr lang="ko-KR" altLang="en-US" sz="2000" dirty="0" smtClean="0">
                <a:latin typeface="+mn-ea"/>
              </a:rPr>
              <a:t>민간부문 반응의 통제 불가능성</a:t>
            </a:r>
            <a:r>
              <a:rPr lang="en-US" altLang="ko-KR" sz="2000" dirty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smtClean="0">
                <a:latin typeface="+mn-ea"/>
              </a:rPr>
              <a:t>기대와 다른 반응</a:t>
            </a:r>
            <a:r>
              <a:rPr lang="en-US" altLang="ko-KR" sz="2000" dirty="0" smtClean="0">
                <a:latin typeface="+mn-ea"/>
              </a:rPr>
              <a:t>,</a:t>
            </a:r>
            <a:r>
              <a:rPr lang="ko-KR" altLang="en-US" sz="2000" dirty="0" smtClean="0">
                <a:latin typeface="+mn-ea"/>
              </a:rPr>
              <a:t> 완벽히 통제할 수 없다</a:t>
            </a:r>
            <a:r>
              <a:rPr lang="en-US" altLang="ko-KR" sz="2000" dirty="0" smtClean="0">
                <a:latin typeface="+mn-ea"/>
              </a:rPr>
              <a:t>.</a:t>
            </a:r>
          </a:p>
          <a:p>
            <a:pPr lvl="1"/>
            <a:r>
              <a:rPr lang="ko-KR" altLang="en-US" sz="2000" dirty="0" smtClean="0">
                <a:latin typeface="+mn-ea"/>
              </a:rPr>
              <a:t>정치적 과정에서의 제약</a:t>
            </a:r>
            <a:r>
              <a:rPr lang="en-US" altLang="ko-KR" sz="2000" dirty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smtClean="0">
                <a:latin typeface="+mn-ea"/>
              </a:rPr>
              <a:t>이해관계 조절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타협 과정에서 변질된 정책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경제적 합리성 희생</a:t>
            </a:r>
            <a:endParaRPr lang="en-US" altLang="ko-KR" sz="2000" dirty="0" smtClean="0">
              <a:latin typeface="+mn-ea"/>
            </a:endParaRPr>
          </a:p>
          <a:p>
            <a:pPr lvl="1"/>
            <a:r>
              <a:rPr lang="ko-KR" altLang="en-US" sz="2000" dirty="0" smtClean="0">
                <a:latin typeface="+mn-ea"/>
              </a:rPr>
              <a:t>관료조직에 대한 불완전한 통제</a:t>
            </a:r>
            <a:r>
              <a:rPr lang="en-US" altLang="ko-KR" sz="2000" dirty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smtClean="0">
                <a:latin typeface="+mn-ea"/>
              </a:rPr>
              <a:t>공익보다 사익을 우선한 선택은 사회적 관점에서 비효율적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85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>
                <a:latin typeface="+mn-ea"/>
                <a:ea typeface="+mn-ea"/>
              </a:rPr>
              <a:t>참고문헌</a:t>
            </a:r>
            <a:endParaRPr lang="ko-KR" altLang="en-US" sz="2800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김상규 외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2017.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생활 속 경제원리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형설출판사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이준구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2016.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재정학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문우사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Mankiw. 2015.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맨큐의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경제학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CENGAGE Learning.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0300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원본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원본">
  <a:themeElements>
    <a:clrScheme name="오스틴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246</TotalTime>
  <Words>658</Words>
  <Application>Microsoft Office PowerPoint</Application>
  <PresentationFormat>화면 슬라이드 쇼(4:3)</PresentationFormat>
  <Paragraphs>107</Paragraphs>
  <Slides>16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원본</vt:lpstr>
      <vt:lpstr>1_원본</vt:lpstr>
      <vt:lpstr>Image</vt:lpstr>
      <vt:lpstr>제8장 시장의 실패와 정부의 역할</vt:lpstr>
      <vt:lpstr>시장실패(market failure)</vt:lpstr>
      <vt:lpstr> 외부효과</vt:lpstr>
      <vt:lpstr>부정적 외부효과</vt:lpstr>
      <vt:lpstr>부정적 외부효과</vt:lpstr>
      <vt:lpstr>긍정적 외부효과</vt:lpstr>
      <vt:lpstr>긍정적 외부효과</vt:lpstr>
      <vt:lpstr>재화 유형을 구분하는 두 가지 속성</vt:lpstr>
      <vt:lpstr>재화의 네 가지 유형</vt:lpstr>
      <vt:lpstr>재화의 네 가지 유형</vt:lpstr>
      <vt:lpstr>재화의 네 가지 유형</vt:lpstr>
      <vt:lpstr>공공재</vt:lpstr>
      <vt:lpstr>공공재</vt:lpstr>
      <vt:lpstr>공유자원</vt:lpstr>
      <vt:lpstr>정부의 실패(government failure)</vt:lpstr>
      <vt:lpstr>참고문헌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제11장 외부효과</dc:title>
  <dc:creator>MSJ</dc:creator>
  <cp:lastModifiedBy>user</cp:lastModifiedBy>
  <cp:revision>61</cp:revision>
  <dcterms:created xsi:type="dcterms:W3CDTF">2012-06-13T06:05:49Z</dcterms:created>
  <dcterms:modified xsi:type="dcterms:W3CDTF">2017-11-01T07:51:00Z</dcterms:modified>
</cp:coreProperties>
</file>