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89" r:id="rId10"/>
    <p:sldId id="290" r:id="rId11"/>
    <p:sldId id="291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9" r:id="rId27"/>
    <p:sldId id="278" r:id="rId28"/>
    <p:sldId id="283" r:id="rId29"/>
    <p:sldId id="285" r:id="rId30"/>
    <p:sldId id="284" r:id="rId31"/>
    <p:sldId id="287" r:id="rId32"/>
    <p:sldId id="280" r:id="rId33"/>
    <p:sldId id="286" r:id="rId34"/>
    <p:sldId id="288" r:id="rId35"/>
    <p:sldId id="294" r:id="rId36"/>
    <p:sldId id="293" r:id="rId37"/>
    <p:sldId id="292" r:id="rId38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339966"/>
    <a:srgbClr val="006666"/>
    <a:srgbClr val="336699"/>
    <a:srgbClr val="FF9900"/>
    <a:srgbClr val="FFCC00"/>
    <a:srgbClr val="FF9966"/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4CE5F-53B2-49D7-A2A1-4EDD1DD80A35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0825" y="3055938"/>
            <a:ext cx="3895725" cy="1470025"/>
          </a:xfrm>
        </p:spPr>
        <p:txBody>
          <a:bodyPr lIns="91440" tIns="45720" anchor="ctr"/>
          <a:lstStyle>
            <a:lvl1pPr>
              <a:defRPr>
                <a:solidFill>
                  <a:srgbClr val="339966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41425" y="1844675"/>
            <a:ext cx="6400800" cy="576263"/>
          </a:xfrm>
        </p:spPr>
        <p:txBody>
          <a:bodyPr/>
          <a:lstStyle>
            <a:lvl1pPr marL="0" indent="0" algn="ctr">
              <a:buFontTx/>
              <a:buNone/>
              <a:defRPr sz="2800"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A41C389-355A-47B3-B9B7-0FDCD86DF2D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A9DCF20-03E0-4F7A-BDA4-73EB5C14407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908175" y="981075"/>
            <a:ext cx="334327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03850" y="981075"/>
            <a:ext cx="3344863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92D3413-754D-4AEC-9562-3F11B7BE4F7E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6FE2935-8AFE-4531-B167-0B2ECF551A10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B31E164-D94F-48E3-87B3-051EB5B5CDF5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0CF505A-D17A-44A1-A871-D821CCB1D8B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C1BADEE-9FAF-41CC-970D-1FC3EA99A38A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986192D-A693-4546-BF42-798D4FE3855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25B0FD2-A8BB-4518-8FDC-29999D0E51D6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-14288"/>
            <a:ext cx="2286000" cy="61801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0" y="-14288"/>
            <a:ext cx="6705600" cy="61801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480CFB3-3322-4B11-B190-16C6D66BB7DE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-14288"/>
            <a:ext cx="9144000" cy="9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0000" tIns="19080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981075"/>
            <a:ext cx="6840538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722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7B126F39-FF07-42C2-99CD-2208E9FE873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0000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tline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81175" y="2898775"/>
            <a:ext cx="3895725" cy="1470025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r>
              <a:rPr lang="ko-KR" altLang="en-US" dirty="0" smtClean="0"/>
              <a:t>             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/>
              <a:t> </a:t>
            </a:r>
            <a:r>
              <a:rPr lang="en-US" altLang="ko-KR" dirty="0" smtClean="0"/>
              <a:t>             </a:t>
            </a:r>
            <a:r>
              <a:rPr lang="ko-KR" altLang="en-US" dirty="0" smtClean="0"/>
              <a:t>강 미영</a:t>
            </a:r>
            <a:endParaRPr lang="en-US" altLang="ko-KR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41425" y="620688"/>
            <a:ext cx="6400800" cy="1919312"/>
          </a:xfrm>
        </p:spPr>
        <p:txBody>
          <a:bodyPr/>
          <a:lstStyle/>
          <a:p>
            <a:r>
              <a:rPr lang="ko-KR" altLang="en-US" sz="6000" dirty="0" smtClean="0">
                <a:solidFill>
                  <a:srgbClr val="000066"/>
                </a:solidFill>
              </a:rPr>
              <a:t>심리검사</a:t>
            </a:r>
            <a:endParaRPr lang="ko-KR" altLang="ko-KR" sz="6000" dirty="0">
              <a:solidFill>
                <a:srgbClr val="000066"/>
              </a:solidFill>
            </a:endParaRPr>
          </a:p>
        </p:txBody>
      </p:sp>
      <p:pic>
        <p:nvPicPr>
          <p:cNvPr id="2052" name="Picture 4" descr="ci2">
            <a:hlinkClick r:id="rId2" highlightClick="1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3832225" y="5611813"/>
            <a:ext cx="1441450" cy="808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3AB7E5-69A5-42E0-8551-BCA154A91F85}" type="slidenum">
              <a:rPr lang="en-US" altLang="ko-KR"/>
              <a:pPr/>
              <a:t>2</a:t>
            </a:fld>
            <a:endParaRPr lang="en-US" altLang="ko-KR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4300"/>
            <a:ext cx="9144000" cy="1730524"/>
          </a:xfrm>
        </p:spPr>
        <p:txBody>
          <a:bodyPr/>
          <a:lstStyle/>
          <a:p>
            <a:r>
              <a:rPr lang="ko-KR" altLang="en-US" dirty="0" smtClean="0"/>
              <a:t>         </a:t>
            </a:r>
            <a:r>
              <a:rPr lang="ko-KR" altLang="en-US" sz="5400" dirty="0" smtClean="0"/>
              <a:t>지피지기 </a:t>
            </a:r>
            <a:r>
              <a:rPr lang="ko-KR" altLang="en-US" sz="5400" dirty="0" err="1" smtClean="0"/>
              <a:t>백전불태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/>
              <a:t> </a:t>
            </a:r>
            <a:r>
              <a:rPr lang="en-US" altLang="ko-KR" dirty="0" smtClean="0"/>
              <a:t>                      </a:t>
            </a:r>
            <a:r>
              <a:rPr lang="ko-KR" altLang="en-US" sz="4800" dirty="0" smtClean="0"/>
              <a:t>知彼知己 </a:t>
            </a:r>
            <a:r>
              <a:rPr lang="ko-KR" altLang="en-US" sz="4800" dirty="0" err="1" smtClean="0"/>
              <a:t>白戰不殆</a:t>
            </a:r>
            <a:r>
              <a:rPr lang="ko-KR" altLang="en-US" sz="4800" dirty="0" smtClean="0"/>
              <a:t> </a:t>
            </a:r>
            <a:r>
              <a:rPr lang="en-US" altLang="ko-KR" sz="5400" dirty="0"/>
              <a:t/>
            </a:r>
            <a:br>
              <a:rPr lang="en-US" altLang="ko-KR" sz="5400" dirty="0"/>
            </a:br>
            <a:r>
              <a:rPr lang="en-US" altLang="ko-KR" sz="5400" dirty="0" smtClean="0"/>
              <a:t>          </a:t>
            </a:r>
            <a:endParaRPr lang="en-US" altLang="ko-KR" sz="5400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8175" y="3068960"/>
            <a:ext cx="6956425" cy="3352478"/>
          </a:xfrm>
        </p:spPr>
        <p:txBody>
          <a:bodyPr/>
          <a:lstStyle/>
          <a:p>
            <a:r>
              <a:rPr lang="ko-KR" altLang="en-US" dirty="0" smtClean="0"/>
              <a:t>적을 알고 나를 알면 백 번을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            </a:t>
            </a:r>
            <a:r>
              <a:rPr lang="ko-KR" altLang="en-US" dirty="0" smtClean="0"/>
              <a:t>싸워도  위태롭지 않다</a:t>
            </a:r>
            <a:r>
              <a:rPr lang="en-US" altLang="ko-KR" dirty="0" smtClean="0"/>
              <a:t>.</a:t>
            </a:r>
            <a:endParaRPr lang="ko-KR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   심리검사의 정의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08175" y="692697"/>
            <a:ext cx="6840538" cy="5473154"/>
          </a:xfrm>
        </p:spPr>
        <p:txBody>
          <a:bodyPr/>
          <a:lstStyle/>
          <a:p>
            <a:pPr>
              <a:buNone/>
            </a:pPr>
            <a:r>
              <a:rPr lang="en-US" altLang="ko-KR" dirty="0" smtClean="0"/>
              <a:t>                   (psychological  test)</a:t>
            </a:r>
          </a:p>
          <a:p>
            <a:r>
              <a:rPr lang="ko-KR" altLang="en-US" dirty="0" smtClean="0"/>
              <a:t>개인의 심리</a:t>
            </a:r>
            <a:r>
              <a:rPr lang="ko-KR" altLang="en-US" dirty="0"/>
              <a:t>적 </a:t>
            </a:r>
            <a:r>
              <a:rPr lang="ko-KR" altLang="en-US" dirty="0" smtClean="0"/>
              <a:t>특성 중 어느 하나를 측정하기 위한 도구 </a:t>
            </a:r>
            <a:endParaRPr lang="en-US" altLang="ko-KR" dirty="0" smtClean="0"/>
          </a:p>
          <a:p>
            <a:r>
              <a:rPr lang="ko-KR" altLang="en-US" dirty="0" smtClean="0"/>
              <a:t>검사</a:t>
            </a:r>
            <a:r>
              <a:rPr lang="en-US" altLang="ko-KR" dirty="0" smtClean="0"/>
              <a:t>(test)</a:t>
            </a:r>
            <a:r>
              <a:rPr lang="ko-KR" altLang="en-US" dirty="0" smtClean="0"/>
              <a:t>란 한 개인의 행동을 표집하여 얻어진 심리적 특성을 측정하기 위한 객관적이고 체계적인 과</a:t>
            </a:r>
            <a:r>
              <a:rPr lang="ko-KR" altLang="en-US" dirty="0"/>
              <a:t>정 </a:t>
            </a:r>
            <a:r>
              <a:rPr lang="en-US" altLang="ko-KR" dirty="0" smtClean="0"/>
              <a:t>(</a:t>
            </a:r>
            <a:r>
              <a:rPr lang="ko-KR" altLang="en-US" dirty="0" smtClean="0"/>
              <a:t>도구조작과 언행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체계</a:t>
            </a:r>
            <a:r>
              <a:rPr lang="ko-KR" altLang="en-US" dirty="0"/>
              <a:t>적 </a:t>
            </a:r>
            <a:r>
              <a:rPr lang="ko-KR" altLang="en-US" dirty="0" smtClean="0"/>
              <a:t>과정이란 모든 </a:t>
            </a:r>
            <a:r>
              <a:rPr lang="ko-KR" altLang="en-US" dirty="0" err="1" smtClean="0"/>
              <a:t>피검자에게</a:t>
            </a:r>
            <a:r>
              <a:rPr lang="ko-KR" altLang="en-US" dirty="0" smtClean="0"/>
              <a:t> 동일하거나 동등한 검사내용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동등한 검사실시조건을 통해 행동을 </a:t>
            </a:r>
            <a:r>
              <a:rPr lang="ko-KR" altLang="en-US" dirty="0" err="1" smtClean="0"/>
              <a:t>표집</a:t>
            </a:r>
            <a:r>
              <a:rPr lang="ko-KR" altLang="en-US" dirty="0" smtClean="0"/>
              <a:t> 하는 것 </a:t>
            </a:r>
            <a:r>
              <a:rPr lang="en-US" altLang="ko-KR" dirty="0" smtClean="0"/>
              <a:t>(</a:t>
            </a:r>
            <a:r>
              <a:rPr lang="ko-KR" altLang="en-US" dirty="0" smtClean="0"/>
              <a:t>표준화</a:t>
            </a:r>
            <a:r>
              <a:rPr lang="en-US" altLang="ko-KR" dirty="0" smtClean="0"/>
              <a:t>,  </a:t>
            </a:r>
            <a:r>
              <a:rPr lang="ko-KR" altLang="en-US" dirty="0" smtClean="0"/>
              <a:t>규준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 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  심리검사가 갖춰야 할 사항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07704" y="1268760"/>
            <a:ext cx="6840538" cy="4321026"/>
          </a:xfrm>
        </p:spPr>
        <p:txBody>
          <a:bodyPr/>
          <a:lstStyle/>
          <a:p>
            <a:r>
              <a:rPr lang="ko-KR" altLang="en-US" dirty="0" smtClean="0"/>
              <a:t>신뢰도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개인의 특성을 측정할</a:t>
            </a:r>
            <a:r>
              <a:rPr lang="en-US" altLang="ko-KR" dirty="0"/>
              <a:t> </a:t>
            </a:r>
            <a:r>
              <a:rPr lang="ko-KR" altLang="en-US" dirty="0" smtClean="0"/>
              <a:t>때 얼마나 오차 없이 측정하고 있느냐의 개념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(</a:t>
            </a:r>
            <a:r>
              <a:rPr lang="ko-KR" altLang="en-US" dirty="0" smtClean="0"/>
              <a:t>일관성  안정성  정확성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타당도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측정도구가 문항 제작 시 의도했던 목적을 어느 정도 충실히 측정하고 있느냐 하는 검사의 능력을 의미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4</a:t>
            </a:fld>
            <a:endParaRPr lang="en-US" altLang="ko-K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</a:t>
            </a:r>
            <a:r>
              <a:rPr lang="ko-KR" altLang="en-US" dirty="0" smtClean="0"/>
              <a:t>심리검사의 용도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정신지체 변별</a:t>
            </a:r>
            <a:endParaRPr lang="en-US" altLang="ko-KR" dirty="0" smtClean="0"/>
          </a:p>
          <a:p>
            <a:r>
              <a:rPr lang="ko-KR" altLang="en-US" dirty="0" smtClean="0"/>
              <a:t>정서장애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비행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기타 유형의 행동장애</a:t>
            </a:r>
            <a:endParaRPr lang="en-US" altLang="ko-KR" dirty="0" smtClean="0"/>
          </a:p>
          <a:p>
            <a:r>
              <a:rPr lang="ko-KR" altLang="en-US" dirty="0" smtClean="0"/>
              <a:t>교육분야</a:t>
            </a:r>
            <a:endParaRPr lang="en-US" altLang="ko-KR" dirty="0" smtClean="0"/>
          </a:p>
          <a:p>
            <a:r>
              <a:rPr lang="ko-KR" altLang="en-US" dirty="0" smtClean="0"/>
              <a:t>직업계획분야</a:t>
            </a:r>
            <a:endParaRPr lang="en-US" altLang="ko-KR" dirty="0" smtClean="0"/>
          </a:p>
          <a:p>
            <a:r>
              <a:rPr lang="ko-KR" altLang="en-US" dirty="0" smtClean="0"/>
              <a:t>정서</a:t>
            </a:r>
            <a:r>
              <a:rPr lang="ko-KR" altLang="en-US" dirty="0"/>
              <a:t>적 </a:t>
            </a:r>
            <a:r>
              <a:rPr lang="ko-KR" altLang="en-US" dirty="0" smtClean="0"/>
              <a:t>안녕 대인관계</a:t>
            </a:r>
            <a:endParaRPr lang="en-US" altLang="ko-KR" dirty="0" smtClean="0"/>
          </a:p>
          <a:p>
            <a:r>
              <a:rPr lang="ko-KR" altLang="en-US" dirty="0" smtClean="0"/>
              <a:t>자기이해</a:t>
            </a:r>
            <a:r>
              <a:rPr lang="ko-KR" altLang="en-US" dirty="0"/>
              <a:t>와 </a:t>
            </a:r>
            <a:r>
              <a:rPr lang="ko-KR" altLang="en-US" dirty="0" smtClean="0"/>
              <a:t> 개인발달 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5</a:t>
            </a:fld>
            <a:endParaRPr lang="en-US" altLang="ko-K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</a:t>
            </a:r>
            <a:r>
              <a:rPr lang="ko-KR" altLang="en-US" dirty="0" smtClean="0"/>
              <a:t>지능검사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한국판 </a:t>
            </a:r>
            <a:r>
              <a:rPr lang="ko-KR" altLang="en-US" dirty="0" err="1" smtClean="0"/>
              <a:t>웩슬러</a:t>
            </a:r>
            <a:r>
              <a:rPr lang="ko-KR" altLang="en-US" dirty="0" smtClean="0"/>
              <a:t> 지능검사 </a:t>
            </a:r>
            <a:r>
              <a:rPr lang="en-US" altLang="ko-KR" dirty="0" smtClean="0"/>
              <a:t>(KWIS)</a:t>
            </a:r>
          </a:p>
          <a:p>
            <a:r>
              <a:rPr lang="ko-KR" altLang="en-US" dirty="0" smtClean="0"/>
              <a:t>한국판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웩슬러</a:t>
            </a:r>
            <a:r>
              <a:rPr lang="ko-KR" altLang="en-US" dirty="0" smtClean="0"/>
              <a:t> 아동용 지능검사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                  (K-WISC)   </a:t>
            </a:r>
          </a:p>
          <a:p>
            <a:r>
              <a:rPr lang="ko-KR" altLang="en-US" dirty="0" err="1" smtClean="0"/>
              <a:t>언어성</a:t>
            </a:r>
            <a:r>
              <a:rPr lang="en-US" altLang="ko-KR" dirty="0" smtClean="0"/>
              <a:t> </a:t>
            </a:r>
            <a:r>
              <a:rPr lang="ko-KR" altLang="en-US" dirty="0" smtClean="0"/>
              <a:t>하위검사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</a:t>
            </a:r>
            <a:r>
              <a:rPr lang="en-US" altLang="ko-KR" dirty="0" smtClean="0"/>
              <a:t>(</a:t>
            </a:r>
            <a:r>
              <a:rPr lang="ko-KR" altLang="en-US" dirty="0" smtClean="0"/>
              <a:t>숫자외우기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어휘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산수 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이해</a:t>
            </a:r>
            <a:r>
              <a:rPr lang="en-US" altLang="ko-KR" dirty="0" smtClean="0"/>
              <a:t>, </a:t>
            </a:r>
          </a:p>
          <a:p>
            <a:pPr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공통성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동작</a:t>
            </a:r>
            <a:r>
              <a:rPr lang="ko-KR" altLang="en-US" dirty="0" err="1"/>
              <a:t>성</a:t>
            </a:r>
            <a:r>
              <a:rPr lang="ko-KR" altLang="en-US" dirty="0"/>
              <a:t> </a:t>
            </a:r>
            <a:r>
              <a:rPr lang="ko-KR" altLang="en-US" dirty="0" smtClean="0"/>
              <a:t>하위검사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(</a:t>
            </a:r>
            <a:r>
              <a:rPr lang="ko-KR" altLang="en-US" dirty="0" smtClean="0"/>
              <a:t>빠진 곳 찾기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차례 맞추기</a:t>
            </a:r>
            <a:r>
              <a:rPr lang="en-US" altLang="ko-KR" dirty="0" smtClean="0"/>
              <a:t>, </a:t>
            </a:r>
          </a:p>
          <a:p>
            <a:pPr>
              <a:buNone/>
            </a:pPr>
            <a:r>
              <a:rPr lang="ko-KR" altLang="en-US" dirty="0" smtClean="0"/>
              <a:t>    </a:t>
            </a:r>
            <a:r>
              <a:rPr lang="ko-KR" altLang="en-US" dirty="0" err="1" smtClean="0"/>
              <a:t>토막짜기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모양맞추기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바꿔쓰기</a:t>
            </a:r>
            <a:r>
              <a:rPr lang="en-US" altLang="ko-KR" dirty="0" smtClean="0"/>
              <a:t>)                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6</a:t>
            </a:fld>
            <a:endParaRPr lang="en-US" altLang="ko-K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</a:t>
            </a:r>
            <a:r>
              <a:rPr lang="ko-KR" altLang="en-US" dirty="0" smtClean="0"/>
              <a:t>성격검사</a:t>
            </a:r>
            <a:r>
              <a:rPr lang="en-US" altLang="ko-KR" dirty="0" smtClean="0"/>
              <a:t>  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아이젱크</a:t>
            </a:r>
            <a:r>
              <a:rPr lang="ko-KR" altLang="en-US" dirty="0" smtClean="0"/>
              <a:t> 성격검사</a:t>
            </a:r>
            <a:endParaRPr lang="en-US" altLang="ko-KR" dirty="0" smtClean="0"/>
          </a:p>
          <a:p>
            <a:r>
              <a:rPr lang="ko-KR" altLang="en-US" dirty="0" smtClean="0"/>
              <a:t>다면적 인성검사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MBTI  </a:t>
            </a:r>
            <a:r>
              <a:rPr lang="ko-KR" altLang="en-US" dirty="0" smtClean="0"/>
              <a:t>성격유형검사</a:t>
            </a:r>
            <a:endParaRPr lang="en-US" altLang="ko-KR" dirty="0" smtClean="0"/>
          </a:p>
          <a:p>
            <a:r>
              <a:rPr lang="ko-KR" altLang="en-US" dirty="0" err="1" smtClean="0"/>
              <a:t>에니어그램</a:t>
            </a:r>
            <a:r>
              <a:rPr lang="ko-KR" altLang="en-US" dirty="0" smtClean="0"/>
              <a:t>  성격유형검사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</a:t>
            </a:r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7</a:t>
            </a:fld>
            <a:endParaRPr lang="en-US" altLang="ko-K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</a:t>
            </a:r>
            <a:r>
              <a:rPr lang="ko-KR" altLang="en-US" dirty="0" err="1" smtClean="0"/>
              <a:t>투사적검사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HTP</a:t>
            </a:r>
            <a:r>
              <a:rPr lang="ko-KR" altLang="en-US" dirty="0" smtClean="0"/>
              <a:t>그림검사</a:t>
            </a:r>
            <a:endParaRPr lang="en-US" altLang="ko-KR" dirty="0" smtClean="0"/>
          </a:p>
          <a:p>
            <a:r>
              <a:rPr lang="ko-KR" altLang="en-US" dirty="0" err="1" smtClean="0"/>
              <a:t>로르샤</a:t>
            </a:r>
            <a:r>
              <a:rPr lang="ko-KR" altLang="en-US" dirty="0" err="1"/>
              <a:t>하</a:t>
            </a:r>
            <a:r>
              <a:rPr lang="ko-KR" altLang="en-US" dirty="0"/>
              <a:t> </a:t>
            </a:r>
            <a:r>
              <a:rPr lang="ko-KR" altLang="en-US" dirty="0" smtClean="0"/>
              <a:t>검사 </a:t>
            </a:r>
            <a:endParaRPr lang="en-US" altLang="ko-KR" dirty="0" smtClean="0"/>
          </a:p>
          <a:p>
            <a:r>
              <a:rPr lang="ko-KR" altLang="en-US" dirty="0" smtClean="0"/>
              <a:t>문장완성검사</a:t>
            </a:r>
            <a:endParaRPr lang="en-US" altLang="ko-KR" dirty="0" smtClean="0"/>
          </a:p>
          <a:p>
            <a:r>
              <a:rPr lang="ko-KR" altLang="en-US" dirty="0" smtClean="0"/>
              <a:t>주제통각검사 </a:t>
            </a:r>
            <a:endParaRPr lang="en-US" altLang="ko-KR" dirty="0" smtClean="0"/>
          </a:p>
          <a:p>
            <a:pPr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8</a:t>
            </a:fld>
            <a:endParaRPr lang="en-US" altLang="ko-K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MBTI </a:t>
            </a:r>
            <a:r>
              <a:rPr lang="ko-KR" altLang="en-US" dirty="0" smtClean="0"/>
              <a:t>성격유형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9</a:t>
            </a:fld>
            <a:endParaRPr lang="en-US" altLang="ko-KR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000108"/>
            <a:ext cx="6929486" cy="5572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MBTI </a:t>
            </a:r>
            <a:r>
              <a:rPr lang="ko-KR" altLang="en-US" dirty="0" smtClean="0"/>
              <a:t>성격유형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10</a:t>
            </a:fld>
            <a:endParaRPr lang="en-US" altLang="ko-KR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857232"/>
            <a:ext cx="714380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MBTI </a:t>
            </a:r>
            <a:r>
              <a:rPr lang="ko-KR" altLang="en-US" dirty="0" smtClean="0"/>
              <a:t>성격유형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11</a:t>
            </a:fld>
            <a:endParaRPr lang="en-US" altLang="ko-KR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928670"/>
            <a:ext cx="700092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MBTI </a:t>
            </a:r>
            <a:r>
              <a:rPr lang="ko-KR" altLang="en-US" dirty="0" smtClean="0"/>
              <a:t>성격유형검사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&lt;</a:t>
            </a:r>
            <a:r>
              <a:rPr lang="ko-KR" altLang="en-US" dirty="0" smtClean="0"/>
              <a:t>선호성의 대표적인 표현들</a:t>
            </a:r>
            <a:r>
              <a:rPr lang="en-US" altLang="ko-KR" dirty="0" smtClean="0"/>
              <a:t>&gt;</a:t>
            </a:r>
          </a:p>
          <a:p>
            <a:pPr>
              <a:buNone/>
            </a:pPr>
            <a:r>
              <a:rPr lang="ko-KR" altLang="en-US" b="1" dirty="0" err="1" smtClean="0"/>
              <a:t>외향</a:t>
            </a:r>
            <a:r>
              <a:rPr lang="en-US" altLang="ko-KR" dirty="0" smtClean="0"/>
              <a:t>(</a:t>
            </a:r>
            <a:r>
              <a:rPr lang="en-US" altLang="ko-KR" b="1" dirty="0" smtClean="0"/>
              <a:t>E</a:t>
            </a:r>
            <a:r>
              <a:rPr lang="en-US" altLang="ko-KR" dirty="0" smtClean="0"/>
              <a:t>xtroversion)</a:t>
            </a:r>
            <a:r>
              <a:rPr lang="ko-KR" altLang="en-US" b="1" dirty="0" smtClean="0"/>
              <a:t>내향</a:t>
            </a:r>
            <a:r>
              <a:rPr lang="en-US" altLang="ko-KR" dirty="0" smtClean="0"/>
              <a:t>(</a:t>
            </a:r>
            <a:r>
              <a:rPr lang="en-US" altLang="ko-KR" b="1" dirty="0" smtClean="0"/>
              <a:t>I</a:t>
            </a:r>
            <a:r>
              <a:rPr lang="en-US" altLang="ko-KR" dirty="0" smtClean="0"/>
              <a:t>ntroversion)</a:t>
            </a:r>
          </a:p>
          <a:p>
            <a:pPr>
              <a:buNone/>
            </a:pPr>
            <a:r>
              <a:rPr lang="ko-KR" altLang="en-US" dirty="0" smtClean="0"/>
              <a:t>활동적</a:t>
            </a:r>
            <a:r>
              <a:rPr lang="en-US" altLang="ko-KR" dirty="0" smtClean="0"/>
              <a:t>                        </a:t>
            </a:r>
            <a:r>
              <a:rPr lang="ko-KR" altLang="en-US" dirty="0" smtClean="0"/>
              <a:t>반영적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외부로                        내부로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사교적                        말이 적은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표현적                        조용한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사람과 더불어              개인적 공간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넓이                           깊이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다수                           소수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12</a:t>
            </a:fld>
            <a:endParaRPr lang="en-US" altLang="ko-K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MBTI </a:t>
            </a:r>
            <a:r>
              <a:rPr lang="ko-KR" altLang="en-US" dirty="0" smtClean="0"/>
              <a:t>성격유형검사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&lt;</a:t>
            </a:r>
            <a:r>
              <a:rPr lang="ko-KR" altLang="en-US" dirty="0" smtClean="0"/>
              <a:t>선호성의 대표적인 표현들</a:t>
            </a:r>
            <a:r>
              <a:rPr lang="en-US" altLang="ko-KR" dirty="0" smtClean="0"/>
              <a:t>&gt;</a:t>
            </a:r>
          </a:p>
          <a:p>
            <a:pPr>
              <a:buNone/>
            </a:pPr>
            <a:r>
              <a:rPr lang="ko-KR" altLang="en-US" b="1" dirty="0" smtClean="0"/>
              <a:t>감각</a:t>
            </a:r>
            <a:r>
              <a:rPr lang="en-US" altLang="ko-KR" dirty="0" smtClean="0"/>
              <a:t>(</a:t>
            </a:r>
            <a:r>
              <a:rPr lang="en-US" altLang="ko-KR" b="1" dirty="0" smtClean="0"/>
              <a:t>S</a:t>
            </a:r>
            <a:r>
              <a:rPr lang="en-US" altLang="ko-KR" dirty="0" smtClean="0"/>
              <a:t>ensing)     </a:t>
            </a:r>
            <a:r>
              <a:rPr lang="ko-KR" altLang="en-US" b="1" dirty="0" smtClean="0"/>
              <a:t>직관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b="1" dirty="0" err="1" smtClean="0"/>
              <a:t>N</a:t>
            </a:r>
            <a:r>
              <a:rPr lang="en-US" altLang="ko-KR" dirty="0" err="1" smtClean="0"/>
              <a:t>tuition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ko-KR" altLang="en-US" dirty="0" err="1" smtClean="0"/>
              <a:t>현실형</a:t>
            </a:r>
            <a:r>
              <a:rPr lang="ko-KR" altLang="en-US" dirty="0" smtClean="0"/>
              <a:t>                미래형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실리적                상상적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안내에 따라         예감에 따라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일관성                다양성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사실적                개혁적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노력                   영감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차례로                임의대로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     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13</a:t>
            </a:fld>
            <a:endParaRPr lang="en-US" altLang="ko-K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MBTI </a:t>
            </a:r>
            <a:r>
              <a:rPr lang="ko-KR" altLang="en-US" dirty="0" smtClean="0"/>
              <a:t>성격유형검사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&lt;</a:t>
            </a:r>
            <a:r>
              <a:rPr lang="ko-KR" altLang="en-US" dirty="0" smtClean="0"/>
              <a:t>선호성의 대표적인 표현들</a:t>
            </a:r>
            <a:r>
              <a:rPr lang="en-US" altLang="ko-KR" dirty="0" smtClean="0"/>
              <a:t>&gt;</a:t>
            </a:r>
          </a:p>
          <a:p>
            <a:pPr>
              <a:buNone/>
            </a:pPr>
            <a:r>
              <a:rPr lang="ko-KR" altLang="en-US" b="1" dirty="0" smtClean="0"/>
              <a:t>사고</a:t>
            </a:r>
            <a:r>
              <a:rPr lang="en-US" altLang="ko-KR" dirty="0" smtClean="0"/>
              <a:t>(</a:t>
            </a:r>
            <a:r>
              <a:rPr lang="en-US" altLang="ko-KR" b="1" dirty="0" smtClean="0"/>
              <a:t>T</a:t>
            </a:r>
            <a:r>
              <a:rPr lang="en-US" altLang="ko-KR" dirty="0" smtClean="0"/>
              <a:t>hinking)       </a:t>
            </a:r>
            <a:r>
              <a:rPr lang="ko-KR" altLang="en-US" b="1" dirty="0" smtClean="0"/>
              <a:t>감정</a:t>
            </a:r>
            <a:r>
              <a:rPr lang="en-US" altLang="ko-KR" dirty="0" smtClean="0"/>
              <a:t>(</a:t>
            </a:r>
            <a:r>
              <a:rPr lang="en-US" altLang="ko-KR" b="1" dirty="0" smtClean="0"/>
              <a:t>F</a:t>
            </a:r>
            <a:r>
              <a:rPr lang="en-US" altLang="ko-KR" dirty="0" smtClean="0"/>
              <a:t>eeling)</a:t>
            </a:r>
          </a:p>
          <a:p>
            <a:pPr>
              <a:buNone/>
            </a:pPr>
            <a:r>
              <a:rPr lang="ko-KR" altLang="en-US" dirty="0" smtClean="0"/>
              <a:t>머리로 이해되어야  가슴으로 이해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객관                      주관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정의                      조화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비판                      감사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분석                      공감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감성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정확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철저              설득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원리원칙                가치들 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MBTI </a:t>
            </a:r>
            <a:r>
              <a:rPr lang="ko-KR" altLang="en-US" dirty="0" smtClean="0"/>
              <a:t>성격유형검사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&lt;</a:t>
            </a:r>
            <a:r>
              <a:rPr lang="ko-KR" altLang="en-US" dirty="0" smtClean="0"/>
              <a:t>선호성의 대표적인 표현들</a:t>
            </a:r>
            <a:r>
              <a:rPr lang="en-US" altLang="ko-KR" dirty="0" smtClean="0"/>
              <a:t>&gt;</a:t>
            </a:r>
          </a:p>
          <a:p>
            <a:pPr>
              <a:buNone/>
            </a:pPr>
            <a:r>
              <a:rPr lang="ko-KR" altLang="en-US" b="1" dirty="0" smtClean="0"/>
              <a:t>판단</a:t>
            </a:r>
            <a:r>
              <a:rPr lang="en-US" altLang="ko-KR" dirty="0" smtClean="0"/>
              <a:t>(</a:t>
            </a:r>
            <a:r>
              <a:rPr lang="en-US" altLang="ko-KR" b="1" dirty="0" err="1" smtClean="0"/>
              <a:t>J</a:t>
            </a:r>
            <a:r>
              <a:rPr lang="en-US" altLang="ko-KR" dirty="0" err="1" smtClean="0"/>
              <a:t>udgement</a:t>
            </a:r>
            <a:r>
              <a:rPr lang="en-US" altLang="ko-KR" dirty="0" smtClean="0"/>
              <a:t>)</a:t>
            </a:r>
            <a:r>
              <a:rPr lang="ko-KR" altLang="en-US" b="1" dirty="0" smtClean="0"/>
              <a:t>인식</a:t>
            </a:r>
            <a:r>
              <a:rPr lang="en-US" altLang="ko-KR" dirty="0" smtClean="0"/>
              <a:t>(</a:t>
            </a:r>
            <a:r>
              <a:rPr lang="en-US" altLang="ko-KR" b="1" dirty="0" smtClean="0"/>
              <a:t>P</a:t>
            </a:r>
            <a:r>
              <a:rPr lang="en-US" altLang="ko-KR" dirty="0" smtClean="0"/>
              <a:t>erception)</a:t>
            </a:r>
          </a:p>
          <a:p>
            <a:pPr>
              <a:buNone/>
            </a:pPr>
            <a:r>
              <a:rPr lang="ko-KR" altLang="en-US" dirty="0" smtClean="0"/>
              <a:t>계획                   자율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통제                   융통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규칙                   흐름</a:t>
            </a:r>
            <a:r>
              <a:rPr lang="en-US" altLang="ko-KR" dirty="0" smtClean="0"/>
              <a:t>/</a:t>
            </a:r>
            <a:r>
              <a:rPr lang="ko-KR" altLang="en-US" dirty="0" smtClean="0"/>
              <a:t>유동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조직                   유연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정리정돈             흐트러짐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생산적                수용적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결정적                호기심 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15</a:t>
            </a:fld>
            <a:endParaRPr lang="en-US" altLang="ko-KR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SJ   &lt;</a:t>
            </a:r>
            <a:r>
              <a:rPr lang="ko-KR" altLang="en-US" dirty="0" smtClean="0"/>
              <a:t>전통주의자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&lt;</a:t>
            </a:r>
            <a:r>
              <a:rPr lang="ko-KR" altLang="en-US" dirty="0" smtClean="0"/>
              <a:t>책임감 강하고 의무를 중시하는 </a:t>
            </a:r>
            <a:r>
              <a:rPr lang="en-US" altLang="ko-KR" dirty="0" smtClean="0"/>
              <a:t>&gt;</a:t>
            </a:r>
          </a:p>
          <a:p>
            <a:r>
              <a:rPr lang="ko-KR" altLang="en-US" dirty="0" smtClean="0"/>
              <a:t>진지하고 형식을 중시한다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깔끔한 옷차림과 헤어스타일</a:t>
            </a:r>
            <a:endParaRPr lang="en-US" altLang="ko-KR" dirty="0" smtClean="0"/>
          </a:p>
          <a:p>
            <a:r>
              <a:rPr lang="ko-KR" altLang="en-US" dirty="0" smtClean="0"/>
              <a:t>명확하고 직설적으로 말한다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자세가 꼿꼿하다</a:t>
            </a:r>
            <a:endParaRPr lang="en-US" altLang="ko-KR" dirty="0" smtClean="0"/>
          </a:p>
          <a:p>
            <a:r>
              <a:rPr lang="ko-KR" altLang="en-US" dirty="0" smtClean="0"/>
              <a:t>안정적인 직장을 선호한다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육체적 활동을 즐긴다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16</a:t>
            </a:fld>
            <a:endParaRPr lang="en-US" altLang="ko-K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SJ  </a:t>
            </a:r>
            <a:r>
              <a:rPr lang="ko-KR" altLang="en-US" dirty="0" smtClean="0"/>
              <a:t>전통주의자의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가지 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ESTJ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실리적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현실적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논리적</a:t>
            </a:r>
            <a:r>
              <a:rPr lang="en-US" altLang="ko-KR" dirty="0" smtClean="0"/>
              <a:t>, </a:t>
            </a:r>
          </a:p>
          <a:p>
            <a:pPr>
              <a:buNone/>
            </a:pPr>
            <a:r>
              <a:rPr lang="ko-KR" altLang="en-US" dirty="0" smtClean="0"/>
              <a:t>  우호적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수다스럽고 상황 처신을 잘한다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목표를 효과적으로 성취하기 위하여 업무와 사람을 조직화하는데 뛰어나다</a:t>
            </a:r>
            <a:r>
              <a:rPr lang="en-US" altLang="ko-KR" dirty="0" smtClean="0"/>
              <a:t>. </a:t>
            </a:r>
          </a:p>
          <a:p>
            <a:r>
              <a:rPr lang="en-US" altLang="ko-KR" b="1" dirty="0" smtClean="0"/>
              <a:t>ISTJ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세부적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사실적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정확효율적인 시스템과 절차를 유지하는데 뛰어나다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개인적이고 신중하며 차분하고 상식적으로 일관성 있고 믿음직한 사람들이다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17</a:t>
            </a:fld>
            <a:endParaRPr lang="en-US" altLang="ko-K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SJ  </a:t>
            </a:r>
            <a:r>
              <a:rPr lang="ko-KR" altLang="en-US" dirty="0" smtClean="0"/>
              <a:t>전통주의자들의</a:t>
            </a:r>
            <a:r>
              <a:rPr lang="en-US" altLang="ko-KR" dirty="0" smtClean="0"/>
              <a:t> 4</a:t>
            </a:r>
            <a:r>
              <a:rPr lang="ko-KR" altLang="en-US" dirty="0" smtClean="0"/>
              <a:t>가지 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ESFJ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너그럽고 사교적이며 수다스럽다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감수성이 강하고 동정심이 많기 때문에 다른 사람을 실질적이고 확실한 방법으로 도와주는 것에서 즐거움을 찾는다</a:t>
            </a:r>
            <a:r>
              <a:rPr lang="en-US" altLang="ko-KR" dirty="0" smtClean="0"/>
              <a:t>.</a:t>
            </a:r>
          </a:p>
          <a:p>
            <a:r>
              <a:rPr lang="en-US" altLang="ko-KR" b="1" dirty="0" smtClean="0"/>
              <a:t>ISFJ</a:t>
            </a:r>
            <a:r>
              <a:rPr lang="en-US" altLang="ko-KR" dirty="0" smtClean="0"/>
              <a:t> : </a:t>
            </a:r>
            <a:r>
              <a:rPr lang="ko-KR" altLang="en-US" dirty="0" smtClean="0"/>
              <a:t>관대하고</a:t>
            </a:r>
            <a:r>
              <a:rPr lang="en-US" altLang="ko-KR" dirty="0" smtClean="0"/>
              <a:t> </a:t>
            </a:r>
            <a:r>
              <a:rPr lang="ko-KR" altLang="en-US" dirty="0" smtClean="0"/>
              <a:t>유순하며 생각이 깊다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가족과 친구를 위해 헌신한다 </a:t>
            </a:r>
            <a:r>
              <a:rPr lang="en-US" altLang="ko-KR" dirty="0" smtClean="0"/>
              <a:t>. </a:t>
            </a:r>
            <a:r>
              <a:rPr lang="ko-KR" altLang="en-US" dirty="0" smtClean="0"/>
              <a:t>변화에는 신중하고 조심스럽기 때문에 책임 시 신중하고 주목 받는 것을 수줍어한다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18</a:t>
            </a:fld>
            <a:endParaRPr lang="en-US" altLang="ko-K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SP      &lt;</a:t>
            </a:r>
            <a:r>
              <a:rPr lang="ko-KR" altLang="en-US" dirty="0" smtClean="0"/>
              <a:t>경험주의자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19</a:t>
            </a:fld>
            <a:endParaRPr lang="en-US" altLang="ko-KR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&lt;</a:t>
            </a:r>
            <a:r>
              <a:rPr lang="ko-KR" altLang="en-US" dirty="0" smtClean="0"/>
              <a:t>자유로운 </a:t>
            </a:r>
            <a:r>
              <a:rPr lang="ko-KR" altLang="en-US" dirty="0" err="1" smtClean="0"/>
              <a:t>행동가</a:t>
            </a:r>
            <a:r>
              <a:rPr lang="en-US" altLang="ko-KR" dirty="0" smtClean="0"/>
              <a:t>&gt;</a:t>
            </a:r>
          </a:p>
          <a:p>
            <a:r>
              <a:rPr lang="ko-KR" altLang="en-US" dirty="0" smtClean="0"/>
              <a:t>현재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여기에서 모험을 즐기자</a:t>
            </a:r>
            <a:endParaRPr lang="en-US" altLang="ko-KR" dirty="0" smtClean="0"/>
          </a:p>
          <a:p>
            <a:r>
              <a:rPr lang="ko-KR" altLang="en-US" dirty="0" smtClean="0"/>
              <a:t>편한 복장을 좋아한다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토론보다 오락이 즐겁다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행동이 민첩하고 유연하다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일 자체를 즐기며 자유로운 직업을 선호</a:t>
            </a:r>
            <a:endParaRPr lang="en-US" altLang="ko-KR" dirty="0" smtClean="0"/>
          </a:p>
          <a:p>
            <a:r>
              <a:rPr lang="ko-KR" altLang="en-US" dirty="0" smtClean="0"/>
              <a:t>스포츠맨이며 몸을 동원하는 취미를 즐긴다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SP  </a:t>
            </a:r>
            <a:r>
              <a:rPr lang="ko-KR" altLang="en-US" dirty="0" smtClean="0"/>
              <a:t>경험주의자의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가지 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ESTP</a:t>
            </a:r>
            <a:r>
              <a:rPr lang="en-US" altLang="ko-KR" dirty="0" smtClean="0"/>
              <a:t> : </a:t>
            </a:r>
            <a:r>
              <a:rPr lang="ko-KR" altLang="en-US" dirty="0" smtClean="0"/>
              <a:t>활동적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충동적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사교적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쾌활하고 현실적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실리적이다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임기응변에 다재다능 문제해결 능력이 뛰어나다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서민적이고 형식에 얽매이지 않으며 바쁘게 다닌다</a:t>
            </a:r>
            <a:r>
              <a:rPr lang="en-US" altLang="ko-KR" dirty="0" smtClean="0"/>
              <a:t>.</a:t>
            </a:r>
          </a:p>
          <a:p>
            <a:r>
              <a:rPr lang="en-US" altLang="ko-KR" b="1" dirty="0" smtClean="0"/>
              <a:t>ISTP  : </a:t>
            </a:r>
            <a:r>
              <a:rPr lang="ko-KR" altLang="en-US" dirty="0" smtClean="0"/>
              <a:t>독립적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논리적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개인적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조용한 성품으로 냉철한 관찰자</a:t>
            </a:r>
            <a:r>
              <a:rPr lang="en-US" altLang="ko-KR" dirty="0" smtClean="0"/>
              <a:t>,</a:t>
            </a:r>
            <a:r>
              <a:rPr lang="ko-KR" altLang="en-US" dirty="0" smtClean="0"/>
              <a:t> 기계에 애착 연장이라면 무엇이라도 능숙하게 다루는 특별한 재능을 타고 났다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20</a:t>
            </a:fld>
            <a:endParaRPr lang="en-US" altLang="ko-K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SP </a:t>
            </a:r>
            <a:r>
              <a:rPr lang="ko-KR" altLang="en-US" dirty="0" smtClean="0"/>
              <a:t>경험주의자들의</a:t>
            </a:r>
            <a:r>
              <a:rPr lang="en-US" altLang="ko-KR" dirty="0" smtClean="0"/>
              <a:t> 4</a:t>
            </a:r>
            <a:r>
              <a:rPr lang="ko-KR" altLang="en-US" dirty="0" smtClean="0"/>
              <a:t>가지 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ESFP</a:t>
            </a:r>
            <a:r>
              <a:rPr lang="en-US" altLang="ko-KR" dirty="0" smtClean="0"/>
              <a:t> : </a:t>
            </a:r>
            <a:r>
              <a:rPr lang="ko-KR" altLang="en-US" dirty="0" smtClean="0"/>
              <a:t>친절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명랑한 성격이다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활동적이고 매사에 열심이다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사람에 둘러 싸여 있으며 사람을 몰고 다닌다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현실적</a:t>
            </a:r>
            <a:r>
              <a:rPr lang="en-US" altLang="ko-KR" dirty="0" smtClean="0"/>
              <a:t>,</a:t>
            </a:r>
            <a:r>
              <a:rPr lang="ko-KR" altLang="en-US" dirty="0" smtClean="0"/>
              <a:t> 실리적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배려심이 많고 </a:t>
            </a:r>
            <a:r>
              <a:rPr lang="en-US" altLang="ko-KR" dirty="0" smtClean="0"/>
              <a:t> </a:t>
            </a:r>
            <a:r>
              <a:rPr lang="ko-KR" altLang="en-US" dirty="0" smtClean="0"/>
              <a:t>느긋한 성품</a:t>
            </a:r>
            <a:endParaRPr lang="en-US" altLang="ko-KR" dirty="0" smtClean="0"/>
          </a:p>
          <a:p>
            <a:r>
              <a:rPr lang="en-US" altLang="ko-KR" b="1" dirty="0" smtClean="0"/>
              <a:t>ISFP</a:t>
            </a:r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온화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겸손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동정심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신중</a:t>
            </a:r>
            <a:r>
              <a:rPr lang="en-US" altLang="ko-KR" dirty="0" smtClean="0"/>
              <a:t>, </a:t>
            </a:r>
            <a:r>
              <a:rPr lang="ko-KR" altLang="en-US" dirty="0" smtClean="0"/>
              <a:t>헌신적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성실하고 동물과 타인을 도와준다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실리적이고 관찰력이 뛰어나다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현재에 충실하고 주변의 것에서 만족감을 얻는다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NT     &lt;  </a:t>
            </a:r>
            <a:r>
              <a:rPr lang="ko-KR" altLang="en-US" dirty="0" smtClean="0"/>
              <a:t>관념주의자 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ko-KR" dirty="0" smtClean="0"/>
              <a:t>&lt;</a:t>
            </a:r>
            <a:r>
              <a:rPr lang="ko-KR" altLang="en-US" dirty="0" smtClean="0"/>
              <a:t>독립적이고 미래지향적</a:t>
            </a:r>
            <a:r>
              <a:rPr lang="en-US" altLang="ko-KR" dirty="0" smtClean="0"/>
              <a:t>&gt;</a:t>
            </a:r>
          </a:p>
          <a:p>
            <a:r>
              <a:rPr lang="ko-KR" altLang="en-US" dirty="0" smtClean="0"/>
              <a:t>자신감 있고 분석적이다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겉 모습을 통해 지위를 과시한다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은유와 비유를 좋아한다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늘 배우려 하고 혼자 하는 게임을 좋아 한다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en-US" altLang="ko-KR" dirty="0" smtClean="0"/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NT  </a:t>
            </a:r>
            <a:r>
              <a:rPr lang="ko-KR" altLang="en-US" dirty="0" smtClean="0"/>
              <a:t>관념주의자의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가지 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ENTJ : </a:t>
            </a:r>
            <a:r>
              <a:rPr lang="ko-KR" altLang="en-US" dirty="0" smtClean="0"/>
              <a:t>선천적인</a:t>
            </a:r>
            <a:r>
              <a:rPr lang="en-US" altLang="ko-KR" dirty="0" smtClean="0"/>
              <a:t> </a:t>
            </a:r>
            <a:r>
              <a:rPr lang="ko-KR" altLang="en-US" dirty="0" smtClean="0"/>
              <a:t>리더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전략적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조직적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결정력이 뛰어나다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활력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강인</a:t>
            </a:r>
            <a:r>
              <a:rPr lang="en-US" altLang="ko-KR" dirty="0" smtClean="0"/>
              <a:t>, </a:t>
            </a:r>
            <a:r>
              <a:rPr lang="ko-KR" altLang="en-US" dirty="0" smtClean="0"/>
              <a:t>헌신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높은 창의력</a:t>
            </a:r>
            <a:r>
              <a:rPr lang="en-US" altLang="ko-KR" dirty="0" smtClean="0"/>
              <a:t>. </a:t>
            </a:r>
            <a:r>
              <a:rPr lang="ko-KR" altLang="en-US" dirty="0" smtClean="0"/>
              <a:t>과제를 완결하기 위해 필요한 자원이나 인력을 동원하는데 주저하지 않는다</a:t>
            </a:r>
            <a:r>
              <a:rPr lang="en-US" altLang="ko-KR" dirty="0" smtClean="0"/>
              <a:t>. </a:t>
            </a:r>
          </a:p>
          <a:p>
            <a:r>
              <a:rPr lang="en-US" altLang="ko-KR" b="1" dirty="0" smtClean="0"/>
              <a:t>INTJ : </a:t>
            </a:r>
            <a:r>
              <a:rPr lang="ko-KR" altLang="en-US" dirty="0" smtClean="0"/>
              <a:t>뛰어난 창의적 전략가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미래를 예견하는 능력과 결정은 타의 추종을 불허할 만큼 정확하게 미래를 예측한다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독립성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완벽주의자</a:t>
            </a:r>
            <a:r>
              <a:rPr lang="en-US" altLang="ko-KR" dirty="0" smtClean="0"/>
              <a:t>. </a:t>
            </a:r>
          </a:p>
          <a:p>
            <a:pPr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23</a:t>
            </a:fld>
            <a:endParaRPr lang="en-US" altLang="ko-K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NT  </a:t>
            </a:r>
            <a:r>
              <a:rPr lang="ko-KR" altLang="en-US" dirty="0" smtClean="0"/>
              <a:t>관념주의자의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가지 유형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ENTP : </a:t>
            </a:r>
            <a:r>
              <a:rPr lang="ko-KR" altLang="en-US" dirty="0" smtClean="0"/>
              <a:t>열정적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설득력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카리스마 다른 사람을 이해하는 </a:t>
            </a:r>
            <a:r>
              <a:rPr lang="ko-KR" altLang="en-US" dirty="0" err="1" smtClean="0"/>
              <a:t>인식력과</a:t>
            </a:r>
            <a:r>
              <a:rPr lang="ko-KR" altLang="en-US" dirty="0" smtClean="0"/>
              <a:t> 관 계를 넓혀가는 능력 사회적 흐름을 예견하는 </a:t>
            </a:r>
            <a:r>
              <a:rPr lang="ko-KR" altLang="en-US" dirty="0" err="1" smtClean="0"/>
              <a:t>인식력을</a:t>
            </a:r>
            <a:r>
              <a:rPr lang="ko-KR" altLang="en-US" dirty="0" smtClean="0"/>
              <a:t> 가짐</a:t>
            </a:r>
            <a:r>
              <a:rPr lang="en-US" altLang="ko-KR" dirty="0" smtClean="0"/>
              <a:t>. </a:t>
            </a:r>
            <a:r>
              <a:rPr lang="ko-KR" altLang="en-US" dirty="0" smtClean="0"/>
              <a:t>사업가나 정치인</a:t>
            </a:r>
            <a:endParaRPr lang="en-US" altLang="ko-KR" dirty="0" smtClean="0"/>
          </a:p>
          <a:p>
            <a:r>
              <a:rPr lang="en-US" altLang="ko-KR" b="1" dirty="0" smtClean="0"/>
              <a:t>INTP</a:t>
            </a:r>
            <a:r>
              <a:rPr lang="en-US" altLang="ko-KR" dirty="0" smtClean="0"/>
              <a:t> : </a:t>
            </a:r>
            <a:r>
              <a:rPr lang="ko-KR" altLang="en-US" dirty="0" smtClean="0"/>
              <a:t>매우</a:t>
            </a:r>
            <a:r>
              <a:rPr lang="en-US" altLang="ko-KR" dirty="0" smtClean="0"/>
              <a:t> </a:t>
            </a:r>
            <a:r>
              <a:rPr lang="ko-KR" altLang="en-US" dirty="0" smtClean="0"/>
              <a:t>복잡하고 독립적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창의적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추상적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논리적</a:t>
            </a:r>
            <a:r>
              <a:rPr lang="en-US" altLang="ko-KR" dirty="0" smtClean="0"/>
              <a:t>. </a:t>
            </a:r>
            <a:r>
              <a:rPr lang="ko-KR" altLang="en-US" dirty="0" smtClean="0"/>
              <a:t>복잡한 문제에 흥미를 느낌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자신의 주장을 거침 없이 분명하게 내세움 </a:t>
            </a:r>
            <a:r>
              <a:rPr lang="en-US" altLang="ko-KR" dirty="0" smtClean="0"/>
              <a:t>  </a:t>
            </a:r>
          </a:p>
          <a:p>
            <a:pPr>
              <a:buNone/>
            </a:pPr>
            <a:r>
              <a:rPr lang="ko-KR" altLang="en-US" dirty="0" smtClean="0"/>
              <a:t> </a:t>
            </a:r>
            <a:endParaRPr lang="en-US" altLang="ko-KR" dirty="0" smtClean="0"/>
          </a:p>
          <a:p>
            <a:pPr>
              <a:buNone/>
            </a:pPr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24</a:t>
            </a:fld>
            <a:endParaRPr lang="en-US" altLang="ko-K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NF     &lt; </a:t>
            </a:r>
            <a:r>
              <a:rPr lang="ko-KR" altLang="en-US" dirty="0" smtClean="0"/>
              <a:t>이상주의자 </a:t>
            </a:r>
            <a:r>
              <a:rPr lang="en-US" altLang="ko-KR" dirty="0" smtClean="0"/>
              <a:t>&gt;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생각에</a:t>
            </a:r>
            <a:r>
              <a:rPr lang="en-US" altLang="ko-KR" dirty="0" smtClean="0"/>
              <a:t> </a:t>
            </a:r>
            <a:r>
              <a:rPr lang="ko-KR" altLang="en-US" dirty="0" smtClean="0"/>
              <a:t>몰두한다</a:t>
            </a:r>
            <a:endParaRPr lang="en-US" altLang="ko-KR" dirty="0" smtClean="0"/>
          </a:p>
          <a:p>
            <a:r>
              <a:rPr lang="ko-KR" altLang="en-US" dirty="0" smtClean="0"/>
              <a:t>헐렁한 옷에서 펑크스타일까지</a:t>
            </a:r>
            <a:r>
              <a:rPr lang="en-US" altLang="ko-KR" dirty="0" smtClean="0"/>
              <a:t>, </a:t>
            </a:r>
          </a:p>
          <a:p>
            <a:r>
              <a:rPr lang="ko-KR" altLang="en-US" dirty="0" smtClean="0"/>
              <a:t>격식에 얽매이지 않는다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개인적인 관심사를 화제로 삼는다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몸짓이 </a:t>
            </a:r>
            <a:r>
              <a:rPr lang="ko-KR" altLang="en-US" dirty="0" err="1" smtClean="0"/>
              <a:t>어리숙해</a:t>
            </a:r>
            <a:r>
              <a:rPr lang="ko-KR" altLang="en-US" dirty="0" smtClean="0"/>
              <a:t> 보인다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개인의 일이나 가치를 지닌 일을 좋아한다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25</a:t>
            </a:fld>
            <a:endParaRPr lang="en-US" altLang="ko-K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NF  </a:t>
            </a:r>
            <a:r>
              <a:rPr lang="ko-KR" altLang="en-US" dirty="0" smtClean="0"/>
              <a:t>이상주의자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가지 유형 </a:t>
            </a:r>
            <a:r>
              <a:rPr lang="en-US" altLang="ko-KR" dirty="0" smtClean="0"/>
              <a:t> 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ENFP : </a:t>
            </a:r>
            <a:r>
              <a:rPr lang="ko-KR" altLang="en-US" dirty="0" smtClean="0"/>
              <a:t>가능성을 모색하며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다른 사람의 변화와 개선에 도움이 될 수 있는 길을 찾으며 세상을 살아간다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우호적이고 충동적이고 창의적이며 쾌활한 성격이다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가족과 친구를 우선으로 생각한다</a:t>
            </a:r>
            <a:r>
              <a:rPr lang="en-US" altLang="ko-KR" dirty="0" smtClean="0"/>
              <a:t>. </a:t>
            </a:r>
          </a:p>
          <a:p>
            <a:r>
              <a:rPr lang="en-US" altLang="ko-KR" b="1" dirty="0" smtClean="0"/>
              <a:t>INFP :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이상주의자 중의 이상주의자로서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뚜렷한 가치관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세계관에 의하여 행동</a:t>
            </a:r>
            <a:r>
              <a:rPr lang="en-US" altLang="ko-KR" dirty="0" smtClean="0"/>
              <a:t>. </a:t>
            </a:r>
            <a:r>
              <a:rPr lang="ko-KR" altLang="en-US" dirty="0" smtClean="0"/>
              <a:t>때때로 냉정하며 깊은 관심을 가지는 사람이나 사물에게는 따뜻하고 헌신적이다</a:t>
            </a:r>
            <a:r>
              <a:rPr lang="en-US" altLang="ko-KR" dirty="0" smtClean="0"/>
              <a:t>. </a:t>
            </a:r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26</a:t>
            </a:fld>
            <a:endParaRPr lang="en-US" altLang="ko-K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NF  </a:t>
            </a:r>
            <a:r>
              <a:rPr lang="ko-KR" altLang="en-US" dirty="0" smtClean="0"/>
              <a:t>이상주의자</a:t>
            </a:r>
            <a:r>
              <a:rPr lang="en-US" altLang="ko-KR" dirty="0" smtClean="0"/>
              <a:t> 4</a:t>
            </a:r>
            <a:r>
              <a:rPr lang="ko-KR" altLang="en-US" dirty="0" smtClean="0"/>
              <a:t>가지 유형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ENFJ : </a:t>
            </a:r>
            <a:r>
              <a:rPr lang="ko-KR" altLang="en-US" dirty="0" smtClean="0"/>
              <a:t>열정적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활달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인간관계의 뛰어난 능력을 활용하여 다른 사람들의 잠재능력을 최대한 발휘할 수 있도록 도와준다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창의적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조직적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정력적인 까닭에 어떤 종류의 활동이나 업무에도 적극적이다</a:t>
            </a:r>
            <a:r>
              <a:rPr lang="en-US" altLang="ko-KR" dirty="0" smtClean="0"/>
              <a:t>.</a:t>
            </a:r>
          </a:p>
          <a:p>
            <a:r>
              <a:rPr lang="en-US" altLang="ko-KR" b="1" dirty="0" smtClean="0"/>
              <a:t>INFJ  : </a:t>
            </a:r>
            <a:r>
              <a:rPr lang="ko-KR" altLang="en-US" dirty="0" smtClean="0"/>
              <a:t>창의적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독창적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복잡한 성격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격식을 따지고 신중하며 개인적인 신념에 따라 행동한다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극단적인 집중력과 목표달성에 집착이 강하다 </a:t>
            </a:r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27</a:t>
            </a:fld>
            <a:endParaRPr lang="en-US" altLang="ko-K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7024"/>
          </a:xfrm>
        </p:spPr>
        <p:txBody>
          <a:bodyPr/>
          <a:lstStyle/>
          <a:p>
            <a:r>
              <a:rPr lang="ko-KR" altLang="en-US" dirty="0" err="1" smtClean="0"/>
              <a:t>에고그램</a:t>
            </a:r>
            <a:r>
              <a:rPr lang="ko-KR" altLang="en-US" dirty="0" smtClean="0"/>
              <a:t>     형</a:t>
            </a:r>
            <a:r>
              <a:rPr lang="en-US" altLang="ko-KR" dirty="0" smtClean="0"/>
              <a:t> : </a:t>
            </a:r>
            <a:r>
              <a:rPr lang="ko-KR" altLang="en-US" dirty="0" smtClean="0"/>
              <a:t>원만한 형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28</a:t>
            </a:fld>
            <a:endParaRPr lang="en-US" altLang="ko-KR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8460432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직선 연결선 11"/>
          <p:cNvCxnSpPr/>
          <p:nvPr/>
        </p:nvCxnSpPr>
        <p:spPr>
          <a:xfrm flipV="1">
            <a:off x="2195736" y="332656"/>
            <a:ext cx="36004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>
            <a:off x="2555776" y="332656"/>
            <a:ext cx="144016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</a:t>
            </a:r>
            <a:r>
              <a:rPr lang="ko-KR" altLang="en-US" dirty="0" smtClean="0"/>
              <a:t>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헌신 패턴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29</a:t>
            </a:fld>
            <a:endParaRPr lang="en-US" altLang="ko-K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8748464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역 </a:t>
            </a:r>
            <a:r>
              <a:rPr lang="en-US" altLang="ko-KR" dirty="0" smtClean="0"/>
              <a:t>N</a:t>
            </a:r>
            <a:r>
              <a:rPr lang="ko-KR" altLang="en-US" dirty="0" smtClean="0"/>
              <a:t>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자기주장 패턴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30</a:t>
            </a:fld>
            <a:endParaRPr lang="en-US" altLang="ko-K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604448" cy="5877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V</a:t>
            </a:r>
            <a:r>
              <a:rPr lang="ko-KR" altLang="en-US" dirty="0" smtClean="0"/>
              <a:t>형 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갈등패턴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31</a:t>
            </a:fld>
            <a:endParaRPr lang="en-US" altLang="ko-K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496944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이고그램</a:t>
            </a:r>
            <a:r>
              <a:rPr lang="ko-KR" altLang="en-US" dirty="0" smtClean="0"/>
              <a:t>       </a:t>
            </a:r>
            <a:r>
              <a:rPr lang="en-US" altLang="ko-KR" dirty="0" smtClean="0"/>
              <a:t>W</a:t>
            </a:r>
            <a:r>
              <a:rPr lang="ko-KR" altLang="en-US" dirty="0" smtClean="0"/>
              <a:t>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고뇌패턴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32</a:t>
            </a:fld>
            <a:endParaRPr lang="en-US" altLang="ko-K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32051"/>
            <a:ext cx="8964488" cy="592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</a:t>
            </a:r>
            <a:r>
              <a:rPr lang="ko-KR" altLang="en-US" dirty="0" smtClean="0"/>
              <a:t>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명랑 패턴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33</a:t>
            </a:fld>
            <a:endParaRPr lang="en-US" altLang="ko-K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08720"/>
            <a:ext cx="853244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우 경사 형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완고 패턴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34</a:t>
            </a:fld>
            <a:endParaRPr lang="en-US" altLang="ko-KR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80728"/>
            <a:ext cx="853244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조해리의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마음의 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35</a:t>
            </a:fld>
            <a:endParaRPr lang="en-US" altLang="ko-KR"/>
          </a:p>
        </p:txBody>
      </p:sp>
      <p:pic>
        <p:nvPicPr>
          <p:cNvPr id="1026" name="Picture 2" descr="조해리의 마음의 창&amp;lt; 자신을 변화시키는 전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052736"/>
            <a:ext cx="6336704" cy="4137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조해리의</a:t>
            </a:r>
            <a:r>
              <a:rPr lang="ko-KR" altLang="en-US" dirty="0" smtClean="0"/>
              <a:t> 마음의 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ko-KR" altLang="en-US" dirty="0" smtClean="0"/>
          </a:p>
          <a:p>
            <a:pPr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36</a:t>
            </a:fld>
            <a:endParaRPr lang="en-US" altLang="ko-KR"/>
          </a:p>
        </p:txBody>
      </p:sp>
      <p:pic>
        <p:nvPicPr>
          <p:cNvPr id="2050" name="Picture 2" descr="조해리의 창 (마음의 창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12776"/>
            <a:ext cx="6912768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조해리의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마음의 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1C389-355A-47B3-B9B7-0FDCD86DF2DB}" type="slidenum">
              <a:rPr lang="en-US" altLang="ko-KR" smtClean="0"/>
              <a:pPr/>
              <a:t>37</a:t>
            </a:fld>
            <a:endParaRPr lang="en-US" altLang="ko-KR"/>
          </a:p>
        </p:txBody>
      </p:sp>
      <p:pic>
        <p:nvPicPr>
          <p:cNvPr id="1026" name="Picture 2" descr="마음의 창(Johari&amp;apos;s Window 조해리의 창) 알아보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980728"/>
            <a:ext cx="6552728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tline_030">
  <a:themeElements>
    <a:clrScheme name="ptline0400621_26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tline0400621_26">
      <a:majorFont>
        <a:latin typeface="HY헤드라인M"/>
        <a:ea typeface="HY헤드라인M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tline0400621_2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tline0400621_2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tline0400621_2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tline0400621_2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tline0400621_2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tline0400621_2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tline0400621_2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tline0400621_2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tline0400621_2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tline0400621_2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tline0400621_2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tline0400621_2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ptline_030</Template>
  <TotalTime>378</TotalTime>
  <Words>1013</Words>
  <Application>Microsoft Office PowerPoint</Application>
  <PresentationFormat>화면 슬라이드 쇼(4:3)</PresentationFormat>
  <Paragraphs>195</Paragraphs>
  <Slides>37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38" baseType="lpstr">
      <vt:lpstr>ptline_030</vt:lpstr>
      <vt:lpstr>                             강 미영</vt:lpstr>
      <vt:lpstr>         지피지기 백전불태                        知彼知己 白戰不殆            </vt:lpstr>
      <vt:lpstr>         심리검사의 정의</vt:lpstr>
      <vt:lpstr>        심리검사가 갖춰야 할 사항 </vt:lpstr>
      <vt:lpstr>         심리검사의 용도</vt:lpstr>
      <vt:lpstr>         지능검사 </vt:lpstr>
      <vt:lpstr>         성격검사   </vt:lpstr>
      <vt:lpstr>         투사적검사</vt:lpstr>
      <vt:lpstr>        MBTI 성격유형</vt:lpstr>
      <vt:lpstr>         MBTI 성격유형</vt:lpstr>
      <vt:lpstr>         MBTI 성격유형</vt:lpstr>
      <vt:lpstr>         MBTI 성격유형검사 </vt:lpstr>
      <vt:lpstr>         MBTI 성격유형검사</vt:lpstr>
      <vt:lpstr>         MBTI 성격유형검사</vt:lpstr>
      <vt:lpstr>         MBTI 성격유형검사</vt:lpstr>
      <vt:lpstr>     SJ   &lt;전통주의자&gt;</vt:lpstr>
      <vt:lpstr>         SJ  전통주의자의 4가지 유형</vt:lpstr>
      <vt:lpstr>         SJ  전통주의자들의 4가지 유형</vt:lpstr>
      <vt:lpstr>    SP      &lt;경험주의자&gt;</vt:lpstr>
      <vt:lpstr>         SP  경험주의자의 4가지 유형</vt:lpstr>
      <vt:lpstr>         SP 경험주의자들의 4가지 유형</vt:lpstr>
      <vt:lpstr>     NT     &lt;  관념주의자 &gt;</vt:lpstr>
      <vt:lpstr>         NT  관념주의자의 4가지 유형</vt:lpstr>
      <vt:lpstr>         NT  관념주의자의 4가지 유형</vt:lpstr>
      <vt:lpstr>     NF     &lt; 이상주의자 &gt; </vt:lpstr>
      <vt:lpstr>         NF  이상주의자 4가지 유형   </vt:lpstr>
      <vt:lpstr>        NF  이상주의자 4가지 유형 </vt:lpstr>
      <vt:lpstr>에고그램     형 : 원만한 형</vt:lpstr>
      <vt:lpstr>N형 : 헌신 패턴</vt:lpstr>
      <vt:lpstr>역 N형 : 자기주장 패턴</vt:lpstr>
      <vt:lpstr>V형  : 갈등패턴</vt:lpstr>
      <vt:lpstr>이고그램       W형 : 고뇌패턴</vt:lpstr>
      <vt:lpstr>M형 : 명랑 패턴</vt:lpstr>
      <vt:lpstr>우 경사 형 : 완고 패턴</vt:lpstr>
      <vt:lpstr>조해리의 마음의 창</vt:lpstr>
      <vt:lpstr>조해리의 마음의 창</vt:lpstr>
      <vt:lpstr>조해리의 마음의 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강 미영</dc:title>
  <dc:creator>user</dc:creator>
  <cp:lastModifiedBy>user</cp:lastModifiedBy>
  <cp:revision>50</cp:revision>
  <dcterms:created xsi:type="dcterms:W3CDTF">2013-01-24T23:58:49Z</dcterms:created>
  <dcterms:modified xsi:type="dcterms:W3CDTF">2015-04-08T07:46:29Z</dcterms:modified>
</cp:coreProperties>
</file>