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C59A-88B0-44EA-BF4B-580CB1A4867E}" type="datetimeFigureOut">
              <a:rPr lang="ko-KR" altLang="en-US" smtClean="0"/>
              <a:t>2014-05-02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5A0C2-1059-4C2F-A1D8-21C7BF05E5C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C59A-88B0-44EA-BF4B-580CB1A4867E}" type="datetimeFigureOut">
              <a:rPr lang="ko-KR" altLang="en-US" smtClean="0"/>
              <a:t>2014-05-02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5A0C2-1059-4C2F-A1D8-21C7BF05E5C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C59A-88B0-44EA-BF4B-580CB1A4867E}" type="datetimeFigureOut">
              <a:rPr lang="ko-KR" altLang="en-US" smtClean="0"/>
              <a:t>2014-05-02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5A0C2-1059-4C2F-A1D8-21C7BF05E5C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C59A-88B0-44EA-BF4B-580CB1A4867E}" type="datetimeFigureOut">
              <a:rPr lang="ko-KR" altLang="en-US" smtClean="0"/>
              <a:t>2014-05-02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5A0C2-1059-4C2F-A1D8-21C7BF05E5C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C59A-88B0-44EA-BF4B-580CB1A4867E}" type="datetimeFigureOut">
              <a:rPr lang="ko-KR" altLang="en-US" smtClean="0"/>
              <a:t>2014-05-02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5A0C2-1059-4C2F-A1D8-21C7BF05E5C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C59A-88B0-44EA-BF4B-580CB1A4867E}" type="datetimeFigureOut">
              <a:rPr lang="ko-KR" altLang="en-US" smtClean="0"/>
              <a:t>2014-05-02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5A0C2-1059-4C2F-A1D8-21C7BF05E5C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C59A-88B0-44EA-BF4B-580CB1A4867E}" type="datetimeFigureOut">
              <a:rPr lang="ko-KR" altLang="en-US" smtClean="0"/>
              <a:t>2014-05-02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5A0C2-1059-4C2F-A1D8-21C7BF05E5C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C59A-88B0-44EA-BF4B-580CB1A4867E}" type="datetimeFigureOut">
              <a:rPr lang="ko-KR" altLang="en-US" smtClean="0"/>
              <a:t>2014-05-02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5A0C2-1059-4C2F-A1D8-21C7BF05E5C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C59A-88B0-44EA-BF4B-580CB1A4867E}" type="datetimeFigureOut">
              <a:rPr lang="ko-KR" altLang="en-US" smtClean="0"/>
              <a:t>2014-05-02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5A0C2-1059-4C2F-A1D8-21C7BF05E5C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C59A-88B0-44EA-BF4B-580CB1A4867E}" type="datetimeFigureOut">
              <a:rPr lang="ko-KR" altLang="en-US" smtClean="0"/>
              <a:t>2014-05-02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5A0C2-1059-4C2F-A1D8-21C7BF05E5C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C59A-88B0-44EA-BF4B-580CB1A4867E}" type="datetimeFigureOut">
              <a:rPr lang="ko-KR" altLang="en-US" smtClean="0"/>
              <a:t>2014-05-02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5A0C2-1059-4C2F-A1D8-21C7BF05E5C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5BC59A-88B0-44EA-BF4B-580CB1A4867E}" type="datetimeFigureOut">
              <a:rPr lang="ko-KR" altLang="en-US" smtClean="0"/>
              <a:t>2014-05-02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5A0C2-1059-4C2F-A1D8-21C7BF05E5C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91" name="Text Box 5"/>
          <p:cNvSpPr txBox="1">
            <a:spLocks noChangeArrowheads="1"/>
          </p:cNvSpPr>
          <p:nvPr/>
        </p:nvSpPr>
        <p:spPr bwMode="auto">
          <a:xfrm>
            <a:off x="5105400" y="398463"/>
            <a:ext cx="1649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1.</a:t>
            </a:r>
            <a:r>
              <a:rPr lang="ko-KR" altLang="en-US" sz="2400" b="1"/>
              <a:t>탄수화물</a:t>
            </a:r>
            <a:endParaRPr lang="ko-KR" altLang="en-US" b="1"/>
          </a:p>
        </p:txBody>
      </p:sp>
      <p:sp>
        <p:nvSpPr>
          <p:cNvPr id="89092" name="TextBox 3"/>
          <p:cNvSpPr txBox="1">
            <a:spLocks noChangeArrowheads="1"/>
          </p:cNvSpPr>
          <p:nvPr/>
        </p:nvSpPr>
        <p:spPr bwMode="auto">
          <a:xfrm>
            <a:off x="928688" y="1357313"/>
            <a:ext cx="2373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9900"/>
                </a:solidFill>
              </a:rPr>
              <a:t>운동과 탄수화물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357188" y="2214563"/>
            <a:ext cx="3571875" cy="1285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000" b="1" dirty="0">
                <a:solidFill>
                  <a:srgbClr val="FF0000"/>
                </a:solidFill>
              </a:rPr>
              <a:t>운동초기</a:t>
            </a:r>
            <a:endParaRPr lang="en-US" altLang="ko-KR" sz="2000" b="1" dirty="0">
              <a:solidFill>
                <a:srgbClr val="FF0000"/>
              </a:solidFill>
            </a:endParaRPr>
          </a:p>
          <a:p>
            <a:pPr algn="ctr">
              <a:defRPr/>
            </a:pPr>
            <a:endParaRPr lang="en-US" altLang="ko-KR" sz="2000" b="1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ko-KR" altLang="en-US" sz="2000" b="1" dirty="0">
                <a:solidFill>
                  <a:schemeClr val="tx1"/>
                </a:solidFill>
              </a:rPr>
              <a:t>탄수화물의 소비 비율이 높음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28625" y="4286250"/>
            <a:ext cx="3571875" cy="1285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000" b="1" dirty="0">
                <a:solidFill>
                  <a:srgbClr val="FF0000"/>
                </a:solidFill>
              </a:rPr>
              <a:t>운동지속</a:t>
            </a:r>
            <a:endParaRPr lang="en-US" altLang="ko-KR" sz="2000" b="1" dirty="0">
              <a:solidFill>
                <a:srgbClr val="FF0000"/>
              </a:solidFill>
            </a:endParaRPr>
          </a:p>
          <a:p>
            <a:pPr algn="ctr">
              <a:defRPr/>
            </a:pPr>
            <a:endParaRPr lang="en-US" altLang="ko-KR" sz="2000" b="1" dirty="0">
              <a:solidFill>
                <a:srgbClr val="FF0000"/>
              </a:solidFill>
            </a:endParaRPr>
          </a:p>
          <a:p>
            <a:pPr algn="ctr">
              <a:defRPr/>
            </a:pPr>
            <a:r>
              <a:rPr lang="ko-KR" altLang="en-US" sz="2000" b="1" dirty="0">
                <a:solidFill>
                  <a:schemeClr val="tx1"/>
                </a:solidFill>
              </a:rPr>
              <a:t>지방의 소비 비율이 점차 증가</a:t>
            </a:r>
          </a:p>
        </p:txBody>
      </p:sp>
      <p:sp>
        <p:nvSpPr>
          <p:cNvPr id="11" name="오른쪽 화살표 10"/>
          <p:cNvSpPr/>
          <p:nvPr/>
        </p:nvSpPr>
        <p:spPr>
          <a:xfrm rot="5400000">
            <a:off x="1857376" y="3500437"/>
            <a:ext cx="500062" cy="7858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9096" name="TextBox 11"/>
          <p:cNvSpPr txBox="1">
            <a:spLocks noChangeArrowheads="1"/>
          </p:cNvSpPr>
          <p:nvPr/>
        </p:nvSpPr>
        <p:spPr bwMode="auto">
          <a:xfrm>
            <a:off x="357188" y="6215063"/>
            <a:ext cx="6858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2000" b="1"/>
              <a:t>* </a:t>
            </a:r>
            <a:r>
              <a:rPr lang="ko-KR" altLang="en-US" sz="2000" b="1"/>
              <a:t>지방소비를 위해 강도가 낮고 시간이 긴 운동 권장</a:t>
            </a:r>
          </a:p>
        </p:txBody>
      </p:sp>
      <p:pic>
        <p:nvPicPr>
          <p:cNvPr id="890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8" y="1785938"/>
            <a:ext cx="4929187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5" name="Text Box 6"/>
          <p:cNvSpPr txBox="1">
            <a:spLocks noChangeArrowheads="1"/>
          </p:cNvSpPr>
          <p:nvPr/>
        </p:nvSpPr>
        <p:spPr bwMode="auto">
          <a:xfrm>
            <a:off x="5118100" y="404813"/>
            <a:ext cx="1463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 </a:t>
            </a:r>
            <a:r>
              <a:rPr lang="ko-KR" altLang="en-US" sz="2400" b="1"/>
              <a:t>단백질</a:t>
            </a:r>
          </a:p>
        </p:txBody>
      </p:sp>
      <p:pic>
        <p:nvPicPr>
          <p:cNvPr id="90116" name="Picture 7" descr="0004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1341438"/>
            <a:ext cx="2879725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7" name="Text Box 8"/>
          <p:cNvSpPr txBox="1">
            <a:spLocks noChangeArrowheads="1"/>
          </p:cNvSpPr>
          <p:nvPr/>
        </p:nvSpPr>
        <p:spPr bwMode="auto">
          <a:xfrm>
            <a:off x="395288" y="1700213"/>
            <a:ext cx="55610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-</a:t>
            </a:r>
            <a:r>
              <a:rPr lang="ko-KR" altLang="en-US"/>
              <a:t>신체구성의 주된 기본단위로 뼈와 근육의 대부분을</a:t>
            </a:r>
          </a:p>
          <a:p>
            <a:r>
              <a:rPr lang="ko-KR" altLang="en-US"/>
              <a:t>  구성하고 있으며</a:t>
            </a:r>
            <a:r>
              <a:rPr lang="en-US" altLang="ko-KR"/>
              <a:t>, </a:t>
            </a:r>
            <a:r>
              <a:rPr lang="ko-KR" altLang="en-US"/>
              <a:t>혈액</a:t>
            </a:r>
            <a:r>
              <a:rPr lang="en-US" altLang="ko-KR"/>
              <a:t>, </a:t>
            </a:r>
            <a:r>
              <a:rPr lang="ko-KR" altLang="en-US"/>
              <a:t>세포막</a:t>
            </a:r>
            <a:r>
              <a:rPr lang="en-US" altLang="ko-KR"/>
              <a:t>, </a:t>
            </a:r>
            <a:r>
              <a:rPr lang="ko-KR" altLang="en-US"/>
              <a:t>면역계의 중요한</a:t>
            </a:r>
          </a:p>
          <a:p>
            <a:r>
              <a:rPr lang="ko-KR" altLang="en-US"/>
              <a:t>  요소를 이룬다</a:t>
            </a:r>
            <a:r>
              <a:rPr lang="en-US" altLang="ko-KR"/>
              <a:t>.</a:t>
            </a:r>
          </a:p>
        </p:txBody>
      </p:sp>
      <p:sp>
        <p:nvSpPr>
          <p:cNvPr id="90118" name="직사각형 8"/>
          <p:cNvSpPr>
            <a:spLocks noChangeArrowheads="1"/>
          </p:cNvSpPr>
          <p:nvPr/>
        </p:nvSpPr>
        <p:spPr bwMode="auto">
          <a:xfrm>
            <a:off x="428625" y="1214438"/>
            <a:ext cx="1778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ko-KR" altLang="en-US" sz="2000" b="1">
                <a:solidFill>
                  <a:srgbClr val="0000FF"/>
                </a:solidFill>
              </a:rPr>
              <a:t>단백질의 특징</a:t>
            </a:r>
          </a:p>
        </p:txBody>
      </p:sp>
      <p:sp>
        <p:nvSpPr>
          <p:cNvPr id="90119" name="TextBox 10"/>
          <p:cNvSpPr txBox="1">
            <a:spLocks noChangeArrowheads="1"/>
          </p:cNvSpPr>
          <p:nvPr/>
        </p:nvSpPr>
        <p:spPr bwMode="auto">
          <a:xfrm>
            <a:off x="285750" y="2786063"/>
            <a:ext cx="5737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 -</a:t>
            </a:r>
            <a:r>
              <a:rPr lang="ko-KR" altLang="en-US"/>
              <a:t>수백</a:t>
            </a:r>
            <a:r>
              <a:rPr lang="en-US" altLang="ko-KR"/>
              <a:t>, </a:t>
            </a:r>
            <a:r>
              <a:rPr lang="ko-KR" altLang="en-US"/>
              <a:t>수천 개의 아미노산이 펩다이드 결합으로 구성</a:t>
            </a:r>
          </a:p>
        </p:txBody>
      </p:sp>
      <p:pic>
        <p:nvPicPr>
          <p:cNvPr id="90120" name="Picture 12" descr="downloa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50" y="4857750"/>
            <a:ext cx="2963863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21" name="Picture 13" descr="생선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1863" y="3213100"/>
            <a:ext cx="2881312" cy="151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0122" name="TextBox 10"/>
          <p:cNvSpPr txBox="1">
            <a:spLocks noChangeArrowheads="1"/>
          </p:cNvSpPr>
          <p:nvPr/>
        </p:nvSpPr>
        <p:spPr bwMode="auto">
          <a:xfrm>
            <a:off x="357188" y="3857625"/>
            <a:ext cx="56610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/>
              <a:t>-</a:t>
            </a:r>
            <a:r>
              <a:rPr lang="ko-KR" altLang="en-US"/>
              <a:t>화학적 작용을 조절</a:t>
            </a:r>
            <a:r>
              <a:rPr lang="en-US" altLang="ko-KR"/>
              <a:t>, </a:t>
            </a:r>
            <a:r>
              <a:rPr lang="ko-KR" altLang="en-US"/>
              <a:t>철분</a:t>
            </a:r>
            <a:r>
              <a:rPr lang="en-US" altLang="ko-KR"/>
              <a:t>, </a:t>
            </a:r>
            <a:r>
              <a:rPr lang="ko-KR" altLang="en-US"/>
              <a:t>산소</a:t>
            </a:r>
            <a:r>
              <a:rPr lang="en-US" altLang="ko-KR"/>
              <a:t>, </a:t>
            </a:r>
            <a:r>
              <a:rPr lang="ko-KR" altLang="en-US"/>
              <a:t>양분의 수송에 관여</a:t>
            </a:r>
          </a:p>
          <a:p>
            <a:endParaRPr lang="ko-KR" altLang="en-US"/>
          </a:p>
          <a:p>
            <a:r>
              <a:rPr lang="en-US" altLang="ko-KR"/>
              <a:t>-</a:t>
            </a:r>
            <a:r>
              <a:rPr lang="ko-KR" altLang="en-US"/>
              <a:t>에너지 고갈 시 생존에 필수 요소</a:t>
            </a:r>
          </a:p>
        </p:txBody>
      </p:sp>
      <p:sp>
        <p:nvSpPr>
          <p:cNvPr id="90123" name="Text Box 9"/>
          <p:cNvSpPr txBox="1">
            <a:spLocks noChangeArrowheads="1"/>
          </p:cNvSpPr>
          <p:nvPr/>
        </p:nvSpPr>
        <p:spPr bwMode="auto">
          <a:xfrm>
            <a:off x="357188" y="4929188"/>
            <a:ext cx="540067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/>
              <a:t>-</a:t>
            </a:r>
            <a:r>
              <a:rPr lang="ko-KR" altLang="en-US">
                <a:solidFill>
                  <a:srgbClr val="009900"/>
                </a:solidFill>
              </a:rPr>
              <a:t>완전단백질</a:t>
            </a:r>
            <a:r>
              <a:rPr lang="en-US" altLang="ko-KR">
                <a:solidFill>
                  <a:srgbClr val="009900"/>
                </a:solidFill>
              </a:rPr>
              <a:t>(complete protein)</a:t>
            </a:r>
            <a:r>
              <a:rPr lang="en-US" altLang="ko-KR"/>
              <a:t> ;</a:t>
            </a:r>
          </a:p>
          <a:p>
            <a:r>
              <a:rPr lang="en-US" altLang="ko-KR"/>
              <a:t>  </a:t>
            </a:r>
            <a:r>
              <a:rPr lang="ko-KR" altLang="en-US"/>
              <a:t>육류</a:t>
            </a:r>
            <a:r>
              <a:rPr lang="en-US" altLang="ko-KR"/>
              <a:t>, </a:t>
            </a:r>
            <a:r>
              <a:rPr lang="ko-KR" altLang="en-US"/>
              <a:t>생선</a:t>
            </a:r>
            <a:r>
              <a:rPr lang="en-US" altLang="ko-KR"/>
              <a:t>, </a:t>
            </a:r>
            <a:r>
              <a:rPr lang="ko-KR" altLang="en-US"/>
              <a:t>가금류</a:t>
            </a:r>
            <a:r>
              <a:rPr lang="en-US" altLang="ko-KR"/>
              <a:t>, </a:t>
            </a:r>
            <a:r>
              <a:rPr lang="ko-KR" altLang="en-US"/>
              <a:t>계란</a:t>
            </a:r>
            <a:r>
              <a:rPr lang="en-US" altLang="ko-KR"/>
              <a:t>, </a:t>
            </a:r>
            <a:r>
              <a:rPr lang="ko-KR" altLang="en-US"/>
              <a:t>우유 등</a:t>
            </a:r>
          </a:p>
          <a:p>
            <a:endParaRPr lang="ko-KR" altLang="en-US"/>
          </a:p>
          <a:p>
            <a:r>
              <a:rPr lang="en-US" altLang="ko-KR"/>
              <a:t>-</a:t>
            </a:r>
            <a:r>
              <a:rPr lang="ko-KR" altLang="en-US">
                <a:solidFill>
                  <a:srgbClr val="009900"/>
                </a:solidFill>
              </a:rPr>
              <a:t>불완전 단백질</a:t>
            </a:r>
            <a:r>
              <a:rPr lang="en-US" altLang="ko-KR">
                <a:solidFill>
                  <a:srgbClr val="009900"/>
                </a:solidFill>
              </a:rPr>
              <a:t>(incomplete protein)</a:t>
            </a:r>
            <a:r>
              <a:rPr lang="en-US" altLang="ko-KR"/>
              <a:t> ;</a:t>
            </a:r>
          </a:p>
          <a:p>
            <a:r>
              <a:rPr lang="en-US" altLang="ko-KR"/>
              <a:t>   </a:t>
            </a:r>
            <a:r>
              <a:rPr lang="ko-KR" altLang="en-US"/>
              <a:t>채소와 곡류 등   </a:t>
            </a:r>
          </a:p>
        </p:txBody>
      </p:sp>
      <p:sp>
        <p:nvSpPr>
          <p:cNvPr id="90124" name="TextBox 10"/>
          <p:cNvSpPr txBox="1">
            <a:spLocks noChangeArrowheads="1"/>
          </p:cNvSpPr>
          <p:nvPr/>
        </p:nvSpPr>
        <p:spPr bwMode="auto">
          <a:xfrm>
            <a:off x="285750" y="3286125"/>
            <a:ext cx="49450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 -</a:t>
            </a:r>
            <a:r>
              <a:rPr lang="ko-KR" altLang="en-US">
                <a:solidFill>
                  <a:srgbClr val="FF0000"/>
                </a:solidFill>
              </a:rPr>
              <a:t>필수 아미노산 </a:t>
            </a:r>
            <a:r>
              <a:rPr lang="en-US" altLang="ko-KR"/>
              <a:t>: </a:t>
            </a:r>
            <a:r>
              <a:rPr lang="ko-KR" altLang="en-US"/>
              <a:t>반드시 음식을 통해서 섭취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3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1643063"/>
            <a:ext cx="857250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140" name="Text Box 6"/>
          <p:cNvSpPr txBox="1">
            <a:spLocks noChangeArrowheads="1"/>
          </p:cNvSpPr>
          <p:nvPr/>
        </p:nvSpPr>
        <p:spPr bwMode="auto">
          <a:xfrm>
            <a:off x="5643563" y="357188"/>
            <a:ext cx="1463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 </a:t>
            </a:r>
            <a:r>
              <a:rPr lang="ko-KR" altLang="en-US" sz="2400" b="1"/>
              <a:t>단백질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3" name="Text Box 6"/>
          <p:cNvSpPr txBox="1">
            <a:spLocks noChangeArrowheads="1"/>
          </p:cNvSpPr>
          <p:nvPr/>
        </p:nvSpPr>
        <p:spPr bwMode="auto">
          <a:xfrm>
            <a:off x="5643563" y="357188"/>
            <a:ext cx="1463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 </a:t>
            </a:r>
            <a:r>
              <a:rPr lang="ko-KR" altLang="en-US" sz="2400" b="1"/>
              <a:t>단백질</a:t>
            </a:r>
          </a:p>
        </p:txBody>
      </p:sp>
      <p:sp>
        <p:nvSpPr>
          <p:cNvPr id="92164" name="Text Box 6"/>
          <p:cNvSpPr txBox="1">
            <a:spLocks noChangeArrowheads="1"/>
          </p:cNvSpPr>
          <p:nvPr/>
        </p:nvSpPr>
        <p:spPr bwMode="auto">
          <a:xfrm>
            <a:off x="1000125" y="1285875"/>
            <a:ext cx="3200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 </a:t>
            </a:r>
            <a:r>
              <a:rPr lang="ko-KR" altLang="en-US" sz="2400" b="1">
                <a:solidFill>
                  <a:srgbClr val="0000FF"/>
                </a:solidFill>
              </a:rPr>
              <a:t>필수 아미노산의 기능</a:t>
            </a:r>
          </a:p>
        </p:txBody>
      </p:sp>
      <p:sp>
        <p:nvSpPr>
          <p:cNvPr id="92165" name="Text Box 6"/>
          <p:cNvSpPr txBox="1">
            <a:spLocks noChangeArrowheads="1"/>
          </p:cNvSpPr>
          <p:nvPr/>
        </p:nvSpPr>
        <p:spPr bwMode="auto">
          <a:xfrm>
            <a:off x="571500" y="2000250"/>
            <a:ext cx="80010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en-US" altLang="ko-KR" sz="2000"/>
              <a:t>1. </a:t>
            </a:r>
            <a:r>
              <a:rPr lang="ko-KR" altLang="en-US" sz="2000"/>
              <a:t>이소루이신   </a:t>
            </a:r>
            <a:r>
              <a:rPr lang="en-US" altLang="ko-KR" sz="2000"/>
              <a:t>: </a:t>
            </a:r>
            <a:r>
              <a:rPr lang="ko-KR" altLang="en-US" sz="2000"/>
              <a:t>근육대사로 인한 에너지 생성</a:t>
            </a:r>
            <a:r>
              <a:rPr lang="en-US" altLang="ko-KR" sz="2000"/>
              <a:t>, </a:t>
            </a:r>
            <a:r>
              <a:rPr lang="ko-KR" altLang="en-US" sz="2000"/>
              <a:t>헤모글로빈 생성</a:t>
            </a:r>
            <a:endParaRPr lang="en-US" altLang="ko-KR" sz="2000"/>
          </a:p>
          <a:p>
            <a:pPr marL="457200" indent="-457200"/>
            <a:r>
              <a:rPr lang="en-US" altLang="ko-KR" sz="2000"/>
              <a:t>2. </a:t>
            </a:r>
            <a:r>
              <a:rPr lang="ko-KR" altLang="en-US" sz="2000"/>
              <a:t>루이신         </a:t>
            </a:r>
            <a:r>
              <a:rPr lang="en-US" altLang="ko-KR" sz="2000"/>
              <a:t>: </a:t>
            </a:r>
            <a:r>
              <a:rPr lang="ko-KR" altLang="en-US" sz="2000"/>
              <a:t>성장발육</a:t>
            </a:r>
            <a:r>
              <a:rPr lang="en-US" altLang="ko-KR" sz="2000"/>
              <a:t>, </a:t>
            </a:r>
            <a:r>
              <a:rPr lang="ko-KR" altLang="en-US" sz="2000"/>
              <a:t>근육조직 재생</a:t>
            </a:r>
            <a:r>
              <a:rPr lang="en-US" altLang="ko-KR" sz="2000"/>
              <a:t>, </a:t>
            </a:r>
            <a:r>
              <a:rPr lang="ko-KR" altLang="en-US" sz="2000"/>
              <a:t>혈당조절</a:t>
            </a:r>
            <a:endParaRPr lang="en-US" altLang="ko-KR" sz="2000"/>
          </a:p>
          <a:p>
            <a:pPr marL="457200" indent="-457200"/>
            <a:r>
              <a:rPr lang="en-US" altLang="ko-KR" sz="2000"/>
              <a:t>3. </a:t>
            </a:r>
            <a:r>
              <a:rPr lang="ko-KR" altLang="en-US" sz="2000"/>
              <a:t>라이신         </a:t>
            </a:r>
            <a:r>
              <a:rPr lang="en-US" altLang="ko-KR" sz="2000"/>
              <a:t>: </a:t>
            </a:r>
            <a:r>
              <a:rPr lang="ko-KR" altLang="en-US" sz="2000"/>
              <a:t>영양성장</a:t>
            </a:r>
            <a:r>
              <a:rPr lang="en-US" altLang="ko-KR" sz="2000"/>
              <a:t>, </a:t>
            </a:r>
            <a:r>
              <a:rPr lang="ko-KR" altLang="en-US" sz="2000"/>
              <a:t>뼈</a:t>
            </a:r>
            <a:r>
              <a:rPr lang="en-US" altLang="ko-KR" sz="2000"/>
              <a:t>, </a:t>
            </a:r>
            <a:r>
              <a:rPr lang="ko-KR" altLang="en-US" sz="2000"/>
              <a:t>연골 조직</a:t>
            </a:r>
            <a:r>
              <a:rPr lang="en-US" altLang="ko-KR" sz="2000"/>
              <a:t>, </a:t>
            </a:r>
            <a:r>
              <a:rPr lang="ko-KR" altLang="en-US" sz="2000"/>
              <a:t>섬유질 형성</a:t>
            </a:r>
            <a:r>
              <a:rPr lang="en-US" altLang="ko-KR" sz="2000"/>
              <a:t>, </a:t>
            </a:r>
            <a:r>
              <a:rPr lang="ko-KR" altLang="en-US" sz="2000"/>
              <a:t>항체</a:t>
            </a:r>
            <a:r>
              <a:rPr lang="en-US" altLang="ko-KR" sz="2000"/>
              <a:t>, </a:t>
            </a:r>
          </a:p>
          <a:p>
            <a:pPr marL="457200" indent="-457200"/>
            <a:r>
              <a:rPr lang="en-US" altLang="ko-KR" sz="2000"/>
              <a:t>                        </a:t>
            </a:r>
            <a:r>
              <a:rPr lang="ko-KR" altLang="en-US" sz="2000"/>
              <a:t>소화액 분비</a:t>
            </a:r>
            <a:r>
              <a:rPr lang="en-US" altLang="ko-KR" sz="2000"/>
              <a:t>, </a:t>
            </a:r>
            <a:r>
              <a:rPr lang="ko-KR" altLang="en-US" sz="2000"/>
              <a:t>부신 기능 조절</a:t>
            </a:r>
            <a:r>
              <a:rPr lang="en-US" altLang="ko-KR" sz="2000"/>
              <a:t>, </a:t>
            </a:r>
            <a:r>
              <a:rPr lang="ko-KR" altLang="en-US" sz="2000"/>
              <a:t>빈혈</a:t>
            </a:r>
            <a:r>
              <a:rPr lang="en-US" altLang="ko-KR" sz="2000"/>
              <a:t>, </a:t>
            </a:r>
            <a:r>
              <a:rPr lang="ko-KR" altLang="en-US" sz="2000"/>
              <a:t>탈모</a:t>
            </a:r>
            <a:endParaRPr lang="en-US" altLang="ko-KR" sz="2000"/>
          </a:p>
          <a:p>
            <a:pPr marL="457200" indent="-457200"/>
            <a:r>
              <a:rPr lang="en-US" altLang="ko-KR" sz="2000"/>
              <a:t>4. </a:t>
            </a:r>
            <a:r>
              <a:rPr lang="ko-KR" altLang="en-US" sz="2000"/>
              <a:t>메티오닌      </a:t>
            </a:r>
            <a:r>
              <a:rPr lang="en-US" altLang="ko-KR" sz="2000"/>
              <a:t>: </a:t>
            </a:r>
            <a:r>
              <a:rPr lang="ko-KR" altLang="en-US" sz="2000"/>
              <a:t>간 기능 활성화 및 보호</a:t>
            </a:r>
            <a:r>
              <a:rPr lang="en-US" altLang="ko-KR" sz="2000"/>
              <a:t>, </a:t>
            </a:r>
            <a:r>
              <a:rPr lang="ko-KR" altLang="en-US" sz="2000"/>
              <a:t>탈모방지</a:t>
            </a:r>
            <a:r>
              <a:rPr lang="en-US" altLang="ko-KR" sz="2000"/>
              <a:t>, </a:t>
            </a:r>
            <a:r>
              <a:rPr lang="ko-KR" altLang="en-US" sz="2000"/>
              <a:t>지방분해</a:t>
            </a:r>
            <a:endParaRPr lang="en-US" altLang="ko-KR" sz="2000"/>
          </a:p>
          <a:p>
            <a:pPr marL="457200" indent="-457200"/>
            <a:r>
              <a:rPr lang="en-US" altLang="ko-KR" sz="2000"/>
              <a:t>5. </a:t>
            </a:r>
            <a:r>
              <a:rPr lang="ko-KR" altLang="en-US" sz="2000"/>
              <a:t>페닐 알라닌  </a:t>
            </a:r>
            <a:r>
              <a:rPr lang="en-US" altLang="ko-KR" sz="2000"/>
              <a:t>: </a:t>
            </a:r>
            <a:r>
              <a:rPr lang="ko-KR" altLang="en-US" sz="2000"/>
              <a:t>갑상선 호르몬인 티로신 분비 촉진</a:t>
            </a:r>
            <a:r>
              <a:rPr lang="en-US" altLang="ko-KR" sz="2000"/>
              <a:t>, </a:t>
            </a:r>
            <a:r>
              <a:rPr lang="ko-KR" altLang="en-US" sz="2000"/>
              <a:t>학습능력</a:t>
            </a:r>
            <a:endParaRPr lang="en-US" altLang="ko-KR" sz="2000"/>
          </a:p>
          <a:p>
            <a:pPr marL="457200" indent="-457200"/>
            <a:r>
              <a:rPr lang="en-US" altLang="ko-KR" sz="2000"/>
              <a:t>6. </a:t>
            </a:r>
            <a:r>
              <a:rPr lang="ko-KR" altLang="en-US" sz="2000"/>
              <a:t>트레오닌      </a:t>
            </a:r>
            <a:r>
              <a:rPr lang="en-US" altLang="ko-KR" sz="2000"/>
              <a:t>: </a:t>
            </a:r>
            <a:r>
              <a:rPr lang="ko-KR" altLang="en-US" sz="2000"/>
              <a:t>성장발육</a:t>
            </a:r>
            <a:r>
              <a:rPr lang="en-US" altLang="ko-KR" sz="2000"/>
              <a:t>, </a:t>
            </a:r>
            <a:r>
              <a:rPr lang="ko-KR" altLang="en-US" sz="2000"/>
              <a:t>지방간 생성 억제</a:t>
            </a:r>
            <a:r>
              <a:rPr lang="en-US" altLang="ko-KR" sz="2000"/>
              <a:t>, </a:t>
            </a:r>
            <a:r>
              <a:rPr lang="ko-KR" altLang="en-US" sz="2000"/>
              <a:t>간질환자의 발작 억제</a:t>
            </a:r>
            <a:endParaRPr lang="en-US" altLang="ko-KR" sz="2000"/>
          </a:p>
          <a:p>
            <a:pPr marL="457200" indent="-457200"/>
            <a:r>
              <a:rPr lang="en-US" altLang="ko-KR" sz="2000"/>
              <a:t>7. </a:t>
            </a:r>
            <a:r>
              <a:rPr lang="ko-KR" altLang="en-US" sz="2000"/>
              <a:t>트립토판      </a:t>
            </a:r>
            <a:r>
              <a:rPr lang="en-US" altLang="ko-KR" sz="2000"/>
              <a:t>: </a:t>
            </a:r>
            <a:r>
              <a:rPr lang="ko-KR" altLang="en-US" sz="2000"/>
              <a:t>성장발육</a:t>
            </a:r>
            <a:r>
              <a:rPr lang="en-US" altLang="ko-KR" sz="2000"/>
              <a:t>, </a:t>
            </a:r>
            <a:r>
              <a:rPr lang="ko-KR" altLang="en-US" sz="2000"/>
              <a:t>성인 질소대사에 필수</a:t>
            </a:r>
            <a:r>
              <a:rPr lang="en-US" altLang="ko-KR" sz="2000"/>
              <a:t>, </a:t>
            </a:r>
            <a:r>
              <a:rPr lang="ko-KR" altLang="en-US" sz="2000"/>
              <a:t>천연수면제</a:t>
            </a:r>
            <a:endParaRPr lang="en-US" altLang="ko-KR" sz="2000"/>
          </a:p>
          <a:p>
            <a:pPr marL="457200" indent="-457200"/>
            <a:r>
              <a:rPr lang="en-US" altLang="ko-KR" sz="2000"/>
              <a:t>8. </a:t>
            </a:r>
            <a:r>
              <a:rPr lang="ko-KR" altLang="en-US" sz="2000"/>
              <a:t>발린</a:t>
            </a:r>
            <a:r>
              <a:rPr lang="en-US" altLang="ko-KR" sz="2000"/>
              <a:t>            : </a:t>
            </a:r>
            <a:r>
              <a:rPr lang="ko-KR" altLang="en-US" sz="2000"/>
              <a:t>두뇌 활동 촉진</a:t>
            </a:r>
            <a:r>
              <a:rPr lang="en-US" altLang="ko-KR" sz="2000"/>
              <a:t>, </a:t>
            </a:r>
            <a:r>
              <a:rPr lang="ko-KR" altLang="en-US" sz="2000"/>
              <a:t>정서안정 유지</a:t>
            </a:r>
          </a:p>
        </p:txBody>
      </p:sp>
      <p:pic>
        <p:nvPicPr>
          <p:cNvPr id="92166" name="Picture 2" descr="http://cfile24.uf.tistory.com/original/1404E24A4EA654BC03535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50" y="5000625"/>
            <a:ext cx="7643813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87" name="Text Box 5"/>
          <p:cNvSpPr txBox="1">
            <a:spLocks noChangeArrowheads="1"/>
          </p:cNvSpPr>
          <p:nvPr/>
        </p:nvSpPr>
        <p:spPr bwMode="auto">
          <a:xfrm>
            <a:off x="5286375" y="357188"/>
            <a:ext cx="16017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 </a:t>
            </a:r>
            <a:r>
              <a:rPr lang="ko-KR" altLang="en-US" sz="2400" b="1"/>
              <a:t>단백질</a:t>
            </a:r>
          </a:p>
          <a:p>
            <a:pPr marL="342900" indent="-342900" algn="ctr"/>
            <a:r>
              <a:rPr lang="ko-KR" altLang="en-US" b="1"/>
              <a:t>단백질의 특징</a:t>
            </a:r>
          </a:p>
        </p:txBody>
      </p:sp>
      <p:sp>
        <p:nvSpPr>
          <p:cNvPr id="93188" name="Text Box 6"/>
          <p:cNvSpPr txBox="1">
            <a:spLocks noChangeArrowheads="1"/>
          </p:cNvSpPr>
          <p:nvPr/>
        </p:nvSpPr>
        <p:spPr bwMode="auto">
          <a:xfrm>
            <a:off x="1428750" y="1428750"/>
            <a:ext cx="63579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1">
                <a:solidFill>
                  <a:srgbClr val="C00000"/>
                </a:solidFill>
              </a:rPr>
              <a:t>탄수화물과 지방의 에너지 공급이 제안되면</a:t>
            </a:r>
            <a:r>
              <a:rPr lang="en-US" altLang="ko-KR" sz="2000" b="1">
                <a:solidFill>
                  <a:srgbClr val="C00000"/>
                </a:solidFill>
              </a:rPr>
              <a:t>?</a:t>
            </a:r>
          </a:p>
        </p:txBody>
      </p:sp>
      <p:sp>
        <p:nvSpPr>
          <p:cNvPr id="93189" name="Text Box 7"/>
          <p:cNvSpPr txBox="1">
            <a:spLocks noChangeArrowheads="1"/>
          </p:cNvSpPr>
          <p:nvPr/>
        </p:nvSpPr>
        <p:spPr bwMode="auto">
          <a:xfrm>
            <a:off x="785813" y="2000250"/>
            <a:ext cx="75009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/>
              <a:t>근육에 있는 단백질을 분해 </a:t>
            </a:r>
            <a:r>
              <a:rPr lang="en-US" altLang="ko-KR" sz="2000"/>
              <a:t>=&gt;</a:t>
            </a:r>
            <a:r>
              <a:rPr lang="ko-KR" altLang="en-US" sz="2000"/>
              <a:t> 최소한의 포도당을 인체에 공급  </a:t>
            </a:r>
          </a:p>
        </p:txBody>
      </p:sp>
      <p:sp>
        <p:nvSpPr>
          <p:cNvPr id="93190" name="Text Box 8"/>
          <p:cNvSpPr txBox="1">
            <a:spLocks noChangeArrowheads="1"/>
          </p:cNvSpPr>
          <p:nvPr/>
        </p:nvSpPr>
        <p:spPr bwMode="auto">
          <a:xfrm>
            <a:off x="1428750" y="2571750"/>
            <a:ext cx="4643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1">
                <a:solidFill>
                  <a:srgbClr val="C00000"/>
                </a:solidFill>
              </a:rPr>
              <a:t>장기간 고단백 식사를 하면</a:t>
            </a:r>
            <a:r>
              <a:rPr lang="en-US" altLang="ko-KR" sz="2000" b="1">
                <a:solidFill>
                  <a:srgbClr val="C00000"/>
                </a:solidFill>
              </a:rPr>
              <a:t>?</a:t>
            </a:r>
          </a:p>
        </p:txBody>
      </p:sp>
      <p:sp>
        <p:nvSpPr>
          <p:cNvPr id="93191" name="Text Box 9"/>
          <p:cNvSpPr txBox="1">
            <a:spLocks noChangeArrowheads="1"/>
          </p:cNvSpPr>
          <p:nvPr/>
        </p:nvSpPr>
        <p:spPr bwMode="auto">
          <a:xfrm>
            <a:off x="142875" y="3214688"/>
            <a:ext cx="90011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2000"/>
              <a:t>- </a:t>
            </a:r>
            <a:r>
              <a:rPr lang="ko-KR" altLang="en-US" sz="2000"/>
              <a:t>소변 내 칼슘배설이 증가되어 골다공증 초래</a:t>
            </a:r>
            <a:endParaRPr lang="en-US" altLang="ko-KR" sz="2000"/>
          </a:p>
          <a:p>
            <a:pPr>
              <a:buFontTx/>
              <a:buChar char="-"/>
            </a:pPr>
            <a:r>
              <a:rPr lang="ko-KR" altLang="en-US" sz="2000"/>
              <a:t>다량의 질소화합물을 소변으로 배설하므로 콩팥에 부담을 주어 신장병 초래</a:t>
            </a:r>
          </a:p>
          <a:p>
            <a:r>
              <a:rPr lang="en-US" altLang="ko-KR" sz="2000"/>
              <a:t>- </a:t>
            </a:r>
            <a:r>
              <a:rPr lang="ko-KR" altLang="en-US" sz="2000"/>
              <a:t>탄소가 지방으로 전환되어 지방조직에 축적</a:t>
            </a:r>
          </a:p>
        </p:txBody>
      </p:sp>
      <p:sp>
        <p:nvSpPr>
          <p:cNvPr id="93192" name="Text Box 10"/>
          <p:cNvSpPr txBox="1">
            <a:spLocks noChangeArrowheads="1"/>
          </p:cNvSpPr>
          <p:nvPr/>
        </p:nvSpPr>
        <p:spPr bwMode="auto">
          <a:xfrm>
            <a:off x="3786188" y="4714875"/>
            <a:ext cx="47117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추운곳</a:t>
            </a:r>
            <a:r>
              <a:rPr lang="en-US" altLang="ko-KR" sz="2000"/>
              <a:t>, </a:t>
            </a:r>
            <a:r>
              <a:rPr lang="ko-KR" altLang="en-US" sz="2000"/>
              <a:t>발육기</a:t>
            </a:r>
            <a:r>
              <a:rPr lang="en-US" altLang="ko-KR" sz="2000"/>
              <a:t>, </a:t>
            </a:r>
            <a:r>
              <a:rPr lang="ko-KR" altLang="en-US" sz="2000"/>
              <a:t>임신 및 수유 중의 부인</a:t>
            </a:r>
          </a:p>
        </p:txBody>
      </p:sp>
      <p:sp>
        <p:nvSpPr>
          <p:cNvPr id="93193" name="Rectangle 12"/>
          <p:cNvSpPr>
            <a:spLocks noChangeArrowheads="1"/>
          </p:cNvSpPr>
          <p:nvPr/>
        </p:nvSpPr>
        <p:spPr bwMode="auto">
          <a:xfrm>
            <a:off x="500063" y="4714875"/>
            <a:ext cx="21494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>
                <a:solidFill>
                  <a:srgbClr val="0033CC"/>
                </a:solidFill>
              </a:rPr>
              <a:t>단백질 요구 증가</a:t>
            </a:r>
          </a:p>
        </p:txBody>
      </p:sp>
      <p:sp>
        <p:nvSpPr>
          <p:cNvPr id="93194" name="Text Box 13"/>
          <p:cNvSpPr txBox="1">
            <a:spLocks noChangeArrowheads="1"/>
          </p:cNvSpPr>
          <p:nvPr/>
        </p:nvSpPr>
        <p:spPr bwMode="auto">
          <a:xfrm>
            <a:off x="531813" y="5130800"/>
            <a:ext cx="21494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>
                <a:solidFill>
                  <a:srgbClr val="0033CC"/>
                </a:solidFill>
              </a:rPr>
              <a:t>단백질 요구 감소</a:t>
            </a:r>
          </a:p>
        </p:txBody>
      </p:sp>
      <p:sp>
        <p:nvSpPr>
          <p:cNvPr id="93195" name="Text Box 14"/>
          <p:cNvSpPr txBox="1">
            <a:spLocks noChangeArrowheads="1"/>
          </p:cNvSpPr>
          <p:nvPr/>
        </p:nvSpPr>
        <p:spPr bwMode="auto">
          <a:xfrm>
            <a:off x="3786188" y="5143500"/>
            <a:ext cx="954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고령기</a:t>
            </a:r>
          </a:p>
        </p:txBody>
      </p:sp>
      <p:sp>
        <p:nvSpPr>
          <p:cNvPr id="93196" name="Line 15"/>
          <p:cNvSpPr>
            <a:spLocks noChangeShapeType="1"/>
          </p:cNvSpPr>
          <p:nvPr/>
        </p:nvSpPr>
        <p:spPr bwMode="auto">
          <a:xfrm>
            <a:off x="2587625" y="4930775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3197" name="Line 16"/>
          <p:cNvSpPr>
            <a:spLocks noChangeShapeType="1"/>
          </p:cNvSpPr>
          <p:nvPr/>
        </p:nvSpPr>
        <p:spPr bwMode="auto">
          <a:xfrm>
            <a:off x="2571750" y="5357813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1" name="Text Box 5"/>
          <p:cNvSpPr txBox="1">
            <a:spLocks noChangeArrowheads="1"/>
          </p:cNvSpPr>
          <p:nvPr/>
        </p:nvSpPr>
        <p:spPr bwMode="auto">
          <a:xfrm>
            <a:off x="5143500" y="285750"/>
            <a:ext cx="1463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 </a:t>
            </a:r>
            <a:r>
              <a:rPr lang="ko-KR" altLang="en-US" sz="2400" b="1"/>
              <a:t>단백질</a:t>
            </a:r>
          </a:p>
        </p:txBody>
      </p:sp>
      <p:sp>
        <p:nvSpPr>
          <p:cNvPr id="94212" name="Rectangle 6"/>
          <p:cNvSpPr>
            <a:spLocks noChangeArrowheads="1"/>
          </p:cNvSpPr>
          <p:nvPr/>
        </p:nvSpPr>
        <p:spPr bwMode="auto">
          <a:xfrm>
            <a:off x="428625" y="4572000"/>
            <a:ext cx="8429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ko-KR"/>
              <a:t>4. </a:t>
            </a:r>
            <a:r>
              <a:rPr lang="ko-KR" altLang="en-US" b="1">
                <a:solidFill>
                  <a:srgbClr val="009900"/>
                </a:solidFill>
              </a:rPr>
              <a:t>면역기능</a:t>
            </a:r>
            <a:endParaRPr lang="en-US" altLang="ko-KR" b="1">
              <a:solidFill>
                <a:srgbClr val="009900"/>
              </a:solidFill>
            </a:endParaRPr>
          </a:p>
          <a:p>
            <a:r>
              <a:rPr lang="en-US" altLang="ko-KR" b="1">
                <a:solidFill>
                  <a:srgbClr val="009900"/>
                </a:solidFill>
              </a:rPr>
              <a:t>    </a:t>
            </a:r>
            <a:r>
              <a:rPr lang="ko-KR" altLang="en-US"/>
              <a:t>세균이나 이물질에 의한 감염에 대해 생체방어 작용</a:t>
            </a:r>
            <a:endParaRPr lang="en-US" altLang="ko-KR"/>
          </a:p>
          <a:p>
            <a:r>
              <a:rPr lang="en-US" altLang="ko-KR" b="1">
                <a:solidFill>
                  <a:srgbClr val="009900"/>
                </a:solidFill>
              </a:rPr>
              <a:t>    </a:t>
            </a:r>
            <a:r>
              <a:rPr lang="ko-KR" altLang="en-US"/>
              <a:t>단백질 섭취 부족 </a:t>
            </a:r>
            <a:r>
              <a:rPr lang="en-US" altLang="ko-KR"/>
              <a:t>=&gt; </a:t>
            </a:r>
            <a:r>
              <a:rPr lang="ko-KR" altLang="en-US"/>
              <a:t>체내 항체형성이 부족하여</a:t>
            </a:r>
            <a:r>
              <a:rPr lang="en-US" altLang="ko-KR"/>
              <a:t> </a:t>
            </a:r>
            <a:r>
              <a:rPr lang="ko-KR" altLang="en-US"/>
              <a:t>면역력과 저항력이 저하</a:t>
            </a:r>
            <a:r>
              <a:rPr lang="en-US" altLang="ko-KR" b="1">
                <a:solidFill>
                  <a:srgbClr val="009900"/>
                </a:solidFill>
              </a:rPr>
              <a:t> </a:t>
            </a:r>
          </a:p>
        </p:txBody>
      </p:sp>
      <p:sp>
        <p:nvSpPr>
          <p:cNvPr id="95237" name="Rectangle 7"/>
          <p:cNvSpPr>
            <a:spLocks noChangeArrowheads="1"/>
          </p:cNvSpPr>
          <p:nvPr/>
        </p:nvSpPr>
        <p:spPr bwMode="auto">
          <a:xfrm>
            <a:off x="273050" y="1628775"/>
            <a:ext cx="49545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defRPr/>
            </a:pPr>
            <a:r>
              <a:rPr lang="en-US" altLang="ko-KR" dirty="0"/>
              <a:t> 1. </a:t>
            </a:r>
            <a:r>
              <a:rPr lang="ko-KR" altLang="en-US" b="1" dirty="0">
                <a:solidFill>
                  <a:srgbClr val="009900"/>
                </a:solidFill>
              </a:rPr>
              <a:t>성장과 </a:t>
            </a:r>
            <a:r>
              <a:rPr lang="ko-KR" altLang="en-US" b="1" dirty="0" err="1">
                <a:solidFill>
                  <a:srgbClr val="009900"/>
                </a:solidFill>
              </a:rPr>
              <a:t>체조직의</a:t>
            </a:r>
            <a:r>
              <a:rPr lang="ko-KR" altLang="en-US" b="1" dirty="0">
                <a:solidFill>
                  <a:srgbClr val="009900"/>
                </a:solidFill>
              </a:rPr>
              <a:t> 구성성분</a:t>
            </a:r>
            <a:endParaRPr lang="en-US" altLang="ko-KR" b="1" dirty="0">
              <a:solidFill>
                <a:srgbClr val="009900"/>
              </a:solidFill>
            </a:endParaRPr>
          </a:p>
          <a:p>
            <a:pPr>
              <a:defRPr/>
            </a:pPr>
            <a:r>
              <a:rPr lang="ko-KR" altLang="en-US" dirty="0"/>
              <a:t>     건강한 성인 체중의 약 </a:t>
            </a:r>
            <a:r>
              <a:rPr lang="en-US" altLang="ko-KR" dirty="0"/>
              <a:t>16% </a:t>
            </a:r>
            <a:r>
              <a:rPr lang="ko-KR" altLang="en-US" dirty="0"/>
              <a:t>차지</a:t>
            </a:r>
            <a:r>
              <a:rPr lang="en-US" altLang="ko-KR" dirty="0"/>
              <a:t> </a:t>
            </a:r>
          </a:p>
          <a:p>
            <a:pPr>
              <a:defRPr/>
            </a:pPr>
            <a:r>
              <a:rPr lang="en-US" altLang="ko-KR" dirty="0"/>
              <a:t>     </a:t>
            </a:r>
            <a:r>
              <a:rPr lang="ko-KR" altLang="en-US" dirty="0"/>
              <a:t>모든 세포의 구성과 신체조직의 성장 유지</a:t>
            </a:r>
            <a:r>
              <a:rPr lang="en-US" altLang="ko-KR" dirty="0"/>
              <a:t> </a:t>
            </a:r>
          </a:p>
        </p:txBody>
      </p:sp>
      <p:sp>
        <p:nvSpPr>
          <p:cNvPr id="95238" name="Rectangle 8"/>
          <p:cNvSpPr>
            <a:spLocks noChangeArrowheads="1"/>
          </p:cNvSpPr>
          <p:nvPr/>
        </p:nvSpPr>
        <p:spPr bwMode="auto">
          <a:xfrm>
            <a:off x="285750" y="2714625"/>
            <a:ext cx="86296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defRPr/>
            </a:pPr>
            <a:r>
              <a:rPr lang="en-US" altLang="ko-KR" dirty="0"/>
              <a:t> 2. </a:t>
            </a:r>
            <a:r>
              <a:rPr lang="ko-KR" altLang="en-US" b="1" dirty="0">
                <a:solidFill>
                  <a:srgbClr val="009900"/>
                </a:solidFill>
              </a:rPr>
              <a:t>영양소의 운반기능</a:t>
            </a:r>
            <a:endParaRPr lang="en-US" altLang="ko-KR" b="1" dirty="0">
              <a:solidFill>
                <a:srgbClr val="009900"/>
              </a:solidFill>
            </a:endParaRPr>
          </a:p>
          <a:p>
            <a:pPr>
              <a:defRPr/>
            </a:pPr>
            <a:r>
              <a:rPr lang="en-US" altLang="ko-KR" dirty="0"/>
              <a:t>   </a:t>
            </a:r>
            <a:r>
              <a:rPr lang="ko-KR" altLang="en-US" dirty="0"/>
              <a:t>  체내 필요한 영양물질의 운반체 역할 </a:t>
            </a:r>
            <a:r>
              <a:rPr lang="en-US" altLang="ko-KR" dirty="0"/>
              <a:t>=&gt; </a:t>
            </a:r>
            <a:r>
              <a:rPr lang="ko-KR" altLang="en-US" dirty="0"/>
              <a:t>지질</a:t>
            </a:r>
            <a:r>
              <a:rPr lang="en-US" altLang="ko-KR" dirty="0"/>
              <a:t>, </a:t>
            </a:r>
            <a:r>
              <a:rPr lang="ko-KR" altLang="en-US" dirty="0"/>
              <a:t>지용성 비타민</a:t>
            </a:r>
            <a:r>
              <a:rPr lang="en-US" altLang="ko-KR" dirty="0"/>
              <a:t>, </a:t>
            </a:r>
            <a:r>
              <a:rPr lang="ko-KR" altLang="en-US" dirty="0"/>
              <a:t>무기질 등 운반</a:t>
            </a:r>
            <a:r>
              <a:rPr lang="en-US" altLang="ko-KR" dirty="0"/>
              <a:t> </a:t>
            </a:r>
          </a:p>
        </p:txBody>
      </p:sp>
      <p:sp>
        <p:nvSpPr>
          <p:cNvPr id="94215" name="Rectangle 9"/>
          <p:cNvSpPr>
            <a:spLocks noChangeArrowheads="1"/>
          </p:cNvSpPr>
          <p:nvPr/>
        </p:nvSpPr>
        <p:spPr bwMode="auto">
          <a:xfrm>
            <a:off x="357188" y="3500438"/>
            <a:ext cx="80073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3. </a:t>
            </a:r>
            <a:r>
              <a:rPr lang="ko-KR" altLang="en-US" b="1">
                <a:solidFill>
                  <a:srgbClr val="009900"/>
                </a:solidFill>
              </a:rPr>
              <a:t>효소와 호르몬의 합성</a:t>
            </a:r>
            <a:endParaRPr lang="en-US" altLang="ko-KR" b="1">
              <a:solidFill>
                <a:srgbClr val="009900"/>
              </a:solidFill>
            </a:endParaRPr>
          </a:p>
          <a:p>
            <a:r>
              <a:rPr lang="en-US" altLang="ko-KR" b="1">
                <a:solidFill>
                  <a:srgbClr val="009900"/>
                </a:solidFill>
              </a:rPr>
              <a:t>    </a:t>
            </a:r>
            <a:r>
              <a:rPr lang="ko-KR" altLang="en-US"/>
              <a:t>체내 대사과정에서 수천 가지 효소를 합성 </a:t>
            </a:r>
            <a:r>
              <a:rPr lang="en-US" altLang="ko-KR"/>
              <a:t>=&gt; </a:t>
            </a:r>
            <a:r>
              <a:rPr lang="ko-KR" altLang="en-US"/>
              <a:t>화학반응 속도를 빠르게</a:t>
            </a:r>
            <a:r>
              <a:rPr lang="en-US" altLang="ko-KR"/>
              <a:t> </a:t>
            </a:r>
            <a:r>
              <a:rPr lang="ko-KR" altLang="en-US"/>
              <a:t>함</a:t>
            </a:r>
            <a:endParaRPr lang="en-US" altLang="ko-KR"/>
          </a:p>
          <a:p>
            <a:r>
              <a:rPr lang="en-US" altLang="ko-KR"/>
              <a:t>    </a:t>
            </a:r>
            <a:r>
              <a:rPr lang="ko-KR" altLang="en-US"/>
              <a:t>대사 조절 호르몬인 인슐린과 글루카곤 등의 호르몬 구성</a:t>
            </a:r>
            <a:endParaRPr lang="en-US" altLang="ko-KR"/>
          </a:p>
        </p:txBody>
      </p:sp>
      <p:sp>
        <p:nvSpPr>
          <p:cNvPr id="94216" name="Rectangle 10"/>
          <p:cNvSpPr>
            <a:spLocks noChangeArrowheads="1"/>
          </p:cNvSpPr>
          <p:nvPr/>
        </p:nvSpPr>
        <p:spPr bwMode="auto">
          <a:xfrm>
            <a:off x="349250" y="5661025"/>
            <a:ext cx="87947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b="1">
                <a:solidFill>
                  <a:srgbClr val="009900"/>
                </a:solidFill>
              </a:rPr>
              <a:t> </a:t>
            </a:r>
            <a:r>
              <a:rPr lang="en-US" altLang="ko-KR"/>
              <a:t>5</a:t>
            </a:r>
            <a:r>
              <a:rPr lang="en-US" altLang="ko-KR" b="1">
                <a:solidFill>
                  <a:srgbClr val="009900"/>
                </a:solidFill>
              </a:rPr>
              <a:t>. </a:t>
            </a:r>
            <a:r>
              <a:rPr lang="ko-KR" altLang="en-US" b="1">
                <a:solidFill>
                  <a:srgbClr val="009900"/>
                </a:solidFill>
              </a:rPr>
              <a:t>수분</a:t>
            </a:r>
            <a:r>
              <a:rPr lang="en-US" altLang="ko-KR" b="1">
                <a:solidFill>
                  <a:srgbClr val="009900"/>
                </a:solidFill>
              </a:rPr>
              <a:t>, </a:t>
            </a:r>
            <a:r>
              <a:rPr lang="ko-KR" altLang="en-US" b="1">
                <a:solidFill>
                  <a:srgbClr val="009900"/>
                </a:solidFill>
              </a:rPr>
              <a:t>산</a:t>
            </a:r>
            <a:r>
              <a:rPr lang="en-US" altLang="ko-KR" b="1">
                <a:solidFill>
                  <a:srgbClr val="009900"/>
                </a:solidFill>
              </a:rPr>
              <a:t>, </a:t>
            </a:r>
            <a:r>
              <a:rPr lang="ko-KR" altLang="en-US" b="1">
                <a:solidFill>
                  <a:srgbClr val="009900"/>
                </a:solidFill>
              </a:rPr>
              <a:t>알칼리 평형조절</a:t>
            </a:r>
            <a:endParaRPr lang="en-US" altLang="ko-KR" b="1">
              <a:solidFill>
                <a:srgbClr val="009900"/>
              </a:solidFill>
            </a:endParaRPr>
          </a:p>
          <a:p>
            <a:r>
              <a:rPr lang="en-US" altLang="ko-KR"/>
              <a:t>  </a:t>
            </a:r>
            <a:r>
              <a:rPr lang="ko-KR" altLang="en-US"/>
              <a:t>   단백질 정상 보충 </a:t>
            </a:r>
            <a:r>
              <a:rPr lang="en-US" altLang="ko-KR"/>
              <a:t>=&gt; </a:t>
            </a:r>
            <a:r>
              <a:rPr lang="ko-KR" altLang="en-US"/>
              <a:t>조직 내의 수분이 빠져서 부종이 사라짐</a:t>
            </a:r>
            <a:r>
              <a:rPr lang="en-US" altLang="ko-KR"/>
              <a:t>.</a:t>
            </a:r>
          </a:p>
          <a:p>
            <a:r>
              <a:rPr lang="en-US" altLang="ko-KR"/>
              <a:t>     </a:t>
            </a:r>
            <a:r>
              <a:rPr lang="ko-KR" altLang="en-US"/>
              <a:t>양성화합물로서 산과 알칼리의 평형을 조절 </a:t>
            </a:r>
            <a:r>
              <a:rPr lang="en-US" altLang="ko-KR"/>
              <a:t>=&gt; </a:t>
            </a:r>
            <a:r>
              <a:rPr lang="ko-KR" altLang="en-US"/>
              <a:t>체액의 산도를 약알칼리로 유지</a:t>
            </a:r>
          </a:p>
        </p:txBody>
      </p:sp>
      <p:sp>
        <p:nvSpPr>
          <p:cNvPr id="94217" name="직사각형 8"/>
          <p:cNvSpPr>
            <a:spLocks noChangeArrowheads="1"/>
          </p:cNvSpPr>
          <p:nvPr/>
        </p:nvSpPr>
        <p:spPr bwMode="auto">
          <a:xfrm>
            <a:off x="642938" y="1143000"/>
            <a:ext cx="2143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ko-KR" altLang="en-US" sz="2000" b="1"/>
              <a:t>단백질의 기능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35" name="Text Box 5"/>
          <p:cNvSpPr txBox="1">
            <a:spLocks noChangeArrowheads="1"/>
          </p:cNvSpPr>
          <p:nvPr/>
        </p:nvSpPr>
        <p:spPr bwMode="auto">
          <a:xfrm>
            <a:off x="5118100" y="404813"/>
            <a:ext cx="1463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2. </a:t>
            </a:r>
            <a:r>
              <a:rPr lang="ko-KR" altLang="en-US" sz="2400" b="1"/>
              <a:t>단백질</a:t>
            </a:r>
          </a:p>
        </p:txBody>
      </p:sp>
      <p:sp>
        <p:nvSpPr>
          <p:cNvPr id="95236" name="직사각형 6"/>
          <p:cNvSpPr>
            <a:spLocks noChangeArrowheads="1"/>
          </p:cNvSpPr>
          <p:nvPr/>
        </p:nvSpPr>
        <p:spPr bwMode="auto">
          <a:xfrm>
            <a:off x="642938" y="1357313"/>
            <a:ext cx="22145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ko-KR" altLang="en-US" sz="2000" b="1"/>
              <a:t>운동과 단백질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468313" y="1916113"/>
            <a:ext cx="8207375" cy="9239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b="1" dirty="0">
                <a:solidFill>
                  <a:srgbClr val="C00000"/>
                </a:solidFill>
              </a:rPr>
              <a:t>단백질의 운동 중 에너지연료로 사용되는 양의 결정요인</a:t>
            </a:r>
            <a:endParaRPr lang="en-US" altLang="ko-KR" b="1" dirty="0">
              <a:solidFill>
                <a:srgbClr val="C00000"/>
              </a:solidFill>
            </a:endParaRPr>
          </a:p>
          <a:p>
            <a:pPr algn="ctr">
              <a:defRPr/>
            </a:pPr>
            <a:r>
              <a:rPr lang="ko-KR" altLang="en-US" b="1" dirty="0">
                <a:solidFill>
                  <a:schemeClr val="tx1"/>
                </a:solidFill>
              </a:rPr>
              <a:t>운동강도</a:t>
            </a:r>
            <a:r>
              <a:rPr lang="en-US" altLang="ko-KR" b="1" dirty="0">
                <a:solidFill>
                  <a:schemeClr val="tx1"/>
                </a:solidFill>
              </a:rPr>
              <a:t>, </a:t>
            </a:r>
            <a:r>
              <a:rPr lang="ko-KR" altLang="en-US" b="1" dirty="0">
                <a:solidFill>
                  <a:schemeClr val="tx1"/>
                </a:solidFill>
              </a:rPr>
              <a:t>운동시간</a:t>
            </a:r>
            <a:r>
              <a:rPr lang="en-US" altLang="ko-KR" b="1" dirty="0">
                <a:solidFill>
                  <a:schemeClr val="tx1"/>
                </a:solidFill>
              </a:rPr>
              <a:t>, </a:t>
            </a:r>
            <a:r>
              <a:rPr lang="ko-KR" altLang="en-US" b="1" dirty="0" err="1">
                <a:solidFill>
                  <a:schemeClr val="tx1"/>
                </a:solidFill>
              </a:rPr>
              <a:t>근글리코겐의</a:t>
            </a:r>
            <a:r>
              <a:rPr lang="ko-KR" altLang="en-US" b="1" dirty="0">
                <a:solidFill>
                  <a:schemeClr val="tx1"/>
                </a:solidFill>
              </a:rPr>
              <a:t> 비축</a:t>
            </a:r>
            <a:r>
              <a:rPr lang="en-US" altLang="ko-KR" b="1" dirty="0">
                <a:solidFill>
                  <a:schemeClr val="tx1"/>
                </a:solidFill>
              </a:rPr>
              <a:t>,</a:t>
            </a:r>
            <a:r>
              <a:rPr lang="ko-KR" altLang="en-US" b="1" dirty="0">
                <a:solidFill>
                  <a:schemeClr val="tx1"/>
                </a:solidFill>
              </a:rPr>
              <a:t> 다른 연료의 섭취상태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68313" y="2997200"/>
            <a:ext cx="8207375" cy="10048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b="1" dirty="0">
                <a:solidFill>
                  <a:srgbClr val="C00000"/>
                </a:solidFill>
              </a:rPr>
              <a:t>성장기 또는 근육 운동 시 </a:t>
            </a:r>
            <a:r>
              <a:rPr lang="en-US" altLang="ko-KR" b="1" dirty="0">
                <a:solidFill>
                  <a:srgbClr val="C00000"/>
                </a:solidFill>
              </a:rPr>
              <a:t> : </a:t>
            </a:r>
            <a:r>
              <a:rPr lang="ko-KR" altLang="en-US" dirty="0">
                <a:solidFill>
                  <a:srgbClr val="FFFFFF"/>
                </a:solidFill>
              </a:rPr>
              <a:t> </a:t>
            </a:r>
            <a:r>
              <a:rPr lang="ko-KR" altLang="en-US" b="1" dirty="0">
                <a:solidFill>
                  <a:schemeClr val="tx1"/>
                </a:solidFill>
              </a:rPr>
              <a:t>단백질 합성이 분해속도 보다 크도록 섭취</a:t>
            </a:r>
            <a:endParaRPr lang="en-US" altLang="ko-KR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ko-KR" altLang="en-US" b="1" dirty="0" err="1">
                <a:solidFill>
                  <a:srgbClr val="CC0000"/>
                </a:solidFill>
              </a:rPr>
              <a:t>체단백질량이</a:t>
            </a:r>
            <a:r>
              <a:rPr lang="ko-KR" altLang="en-US" b="1" dirty="0">
                <a:solidFill>
                  <a:srgbClr val="CC0000"/>
                </a:solidFill>
              </a:rPr>
              <a:t> 일정하게 유지</a:t>
            </a:r>
            <a:r>
              <a:rPr lang="en-US" altLang="ko-KR" b="1" dirty="0">
                <a:solidFill>
                  <a:schemeClr val="tx1"/>
                </a:solidFill>
              </a:rPr>
              <a:t> : </a:t>
            </a:r>
            <a:r>
              <a:rPr lang="ko-KR" altLang="en-US" b="1" dirty="0">
                <a:solidFill>
                  <a:schemeClr val="tx1"/>
                </a:solidFill>
              </a:rPr>
              <a:t>단백질 합성 및 분해속도가 같도록 섭취        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468313" y="4221163"/>
            <a:ext cx="8207375" cy="9366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b="1">
                <a:solidFill>
                  <a:srgbClr val="C00000"/>
                </a:solidFill>
              </a:rPr>
              <a:t>격렬한 운동의 경우 단백질의 섭취가 충분하지 않으면</a:t>
            </a:r>
            <a:endParaRPr lang="en-US" altLang="ko-KR" b="1">
              <a:solidFill>
                <a:srgbClr val="C00000"/>
              </a:solidFill>
            </a:endParaRPr>
          </a:p>
          <a:p>
            <a:pPr algn="ctr">
              <a:defRPr/>
            </a:pPr>
            <a:r>
              <a:rPr lang="ko-KR" altLang="en-US" b="1">
                <a:solidFill>
                  <a:schemeClr val="tx1"/>
                </a:solidFill>
              </a:rPr>
              <a:t>적혈구의 신생이 저해되어 빈혈을 초래</a:t>
            </a:r>
            <a:r>
              <a:rPr lang="en-US" altLang="ko-KR" b="1">
                <a:solidFill>
                  <a:schemeClr val="tx1"/>
                </a:solidFill>
              </a:rPr>
              <a:t> (</a:t>
            </a:r>
            <a:r>
              <a:rPr lang="ko-KR" altLang="en-US" b="1">
                <a:solidFill>
                  <a:srgbClr val="009900"/>
                </a:solidFill>
              </a:rPr>
              <a:t>운동성빈혈</a:t>
            </a:r>
            <a:r>
              <a:rPr lang="en-US" altLang="ko-KR" b="1">
                <a:solidFill>
                  <a:schemeClr val="tx1"/>
                </a:solidFill>
              </a:rPr>
              <a:t>) : </a:t>
            </a:r>
            <a:r>
              <a:rPr lang="ko-KR" altLang="en-US" b="1">
                <a:solidFill>
                  <a:schemeClr val="tx1"/>
                </a:solidFill>
              </a:rPr>
              <a:t>체중 </a:t>
            </a:r>
            <a:r>
              <a:rPr lang="en-US" altLang="ko-KR" b="1">
                <a:solidFill>
                  <a:schemeClr val="tx1"/>
                </a:solidFill>
              </a:rPr>
              <a:t>1kg</a:t>
            </a:r>
            <a:r>
              <a:rPr lang="ko-KR" altLang="en-US" b="1">
                <a:solidFill>
                  <a:schemeClr val="tx1"/>
                </a:solidFill>
              </a:rPr>
              <a:t>당 </a:t>
            </a:r>
            <a:r>
              <a:rPr lang="en-US" altLang="ko-KR" b="1">
                <a:solidFill>
                  <a:schemeClr val="tx1"/>
                </a:solidFill>
              </a:rPr>
              <a:t>2g </a:t>
            </a:r>
            <a:r>
              <a:rPr lang="ko-KR" altLang="en-US" b="1">
                <a:solidFill>
                  <a:schemeClr val="tx1"/>
                </a:solidFill>
              </a:rPr>
              <a:t>섭취권장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468313" y="5373688"/>
            <a:ext cx="8207375" cy="9366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b="1">
                <a:solidFill>
                  <a:srgbClr val="C00000"/>
                </a:solidFill>
              </a:rPr>
              <a:t>지구성 종목</a:t>
            </a:r>
            <a:endParaRPr lang="en-US" altLang="ko-KR" b="1">
              <a:solidFill>
                <a:srgbClr val="C00000"/>
              </a:solidFill>
            </a:endParaRPr>
          </a:p>
          <a:p>
            <a:pPr algn="ctr">
              <a:defRPr/>
            </a:pPr>
            <a:r>
              <a:rPr lang="ko-KR" altLang="en-US" b="1">
                <a:solidFill>
                  <a:schemeClr val="tx1"/>
                </a:solidFill>
              </a:rPr>
              <a:t>단백질 섭취가 기준량 이하가  바람직 </a:t>
            </a:r>
            <a:r>
              <a:rPr lang="en-US" altLang="ko-KR" b="1">
                <a:solidFill>
                  <a:schemeClr val="tx1"/>
                </a:solidFill>
              </a:rPr>
              <a:t>: </a:t>
            </a:r>
            <a:r>
              <a:rPr lang="ko-KR" altLang="en-US" b="1">
                <a:solidFill>
                  <a:schemeClr val="tx1"/>
                </a:solidFill>
              </a:rPr>
              <a:t>당질의 섭취량이 감소되어 역효과 유발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259" name="Text Box 5"/>
          <p:cNvSpPr txBox="1">
            <a:spLocks noChangeArrowheads="1"/>
          </p:cNvSpPr>
          <p:nvPr/>
        </p:nvSpPr>
        <p:spPr bwMode="auto">
          <a:xfrm>
            <a:off x="5230813" y="404813"/>
            <a:ext cx="1162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3. </a:t>
            </a:r>
            <a:r>
              <a:rPr lang="ko-KR" altLang="en-US" sz="2400" b="1"/>
              <a:t>지방</a:t>
            </a:r>
          </a:p>
        </p:txBody>
      </p:sp>
      <p:pic>
        <p:nvPicPr>
          <p:cNvPr id="96260" name="Picture 6" descr="0003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53125" y="1628775"/>
            <a:ext cx="31908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261" name="직사각형 5"/>
          <p:cNvSpPr>
            <a:spLocks noChangeArrowheads="1"/>
          </p:cNvSpPr>
          <p:nvPr/>
        </p:nvSpPr>
        <p:spPr bwMode="auto">
          <a:xfrm>
            <a:off x="611188" y="1268413"/>
            <a:ext cx="248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ko-KR" altLang="en-US" sz="2400" b="1">
                <a:solidFill>
                  <a:srgbClr val="000000"/>
                </a:solidFill>
              </a:rPr>
              <a:t>지방의 특성</a:t>
            </a:r>
            <a:r>
              <a:rPr lang="en-US" altLang="ko-KR" sz="2400" b="1">
                <a:solidFill>
                  <a:srgbClr val="000000"/>
                </a:solidFill>
              </a:rPr>
              <a:t>-1 </a:t>
            </a:r>
          </a:p>
        </p:txBody>
      </p:sp>
      <p:sp>
        <p:nvSpPr>
          <p:cNvPr id="96262" name="TextBox 9"/>
          <p:cNvSpPr txBox="1">
            <a:spLocks noChangeArrowheads="1"/>
          </p:cNvSpPr>
          <p:nvPr/>
        </p:nvSpPr>
        <p:spPr bwMode="auto">
          <a:xfrm>
            <a:off x="323850" y="4149725"/>
            <a:ext cx="856932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ko-KR" altLang="en-US"/>
              <a:t>중성지방 </a:t>
            </a:r>
            <a:r>
              <a:rPr lang="en-US" altLang="ko-KR"/>
              <a:t>: </a:t>
            </a:r>
            <a:r>
              <a:rPr lang="ko-KR" altLang="en-US"/>
              <a:t>신체의 주된 에너지 공급원 및 저장형태</a:t>
            </a:r>
            <a:r>
              <a:rPr lang="en-US" altLang="ko-KR"/>
              <a:t>, </a:t>
            </a:r>
            <a:r>
              <a:rPr lang="ko-KR" altLang="en-US"/>
              <a:t>식품 대부분의 지방성분</a:t>
            </a:r>
            <a:endParaRPr lang="en-US" altLang="ko-KR"/>
          </a:p>
          <a:p>
            <a:pPr>
              <a:buFontTx/>
              <a:buChar char="-"/>
            </a:pPr>
            <a:r>
              <a:rPr lang="ko-KR" altLang="en-US"/>
              <a:t>동물성 지방</a:t>
            </a:r>
            <a:r>
              <a:rPr lang="en-US" altLang="ko-KR"/>
              <a:t> : </a:t>
            </a:r>
            <a:r>
              <a:rPr lang="ko-KR" altLang="en-US"/>
              <a:t>포화지방산이 풍부하므로 고체인 경우가 많음</a:t>
            </a:r>
            <a:endParaRPr lang="en-US" altLang="ko-KR"/>
          </a:p>
          <a:p>
            <a:pPr>
              <a:buFontTx/>
              <a:buChar char="-"/>
            </a:pPr>
            <a:r>
              <a:rPr lang="ko-KR" altLang="en-US"/>
              <a:t>식물성 지방 </a:t>
            </a:r>
            <a:r>
              <a:rPr lang="en-US" altLang="ko-KR"/>
              <a:t>: </a:t>
            </a:r>
            <a:r>
              <a:rPr lang="ko-KR" altLang="en-US"/>
              <a:t>불포화지방산이 많이 포함하고 있기 때문에 액체인 경우가 많음</a:t>
            </a:r>
            <a:endParaRPr lang="en-US" altLang="ko-KR"/>
          </a:p>
        </p:txBody>
      </p:sp>
      <p:sp>
        <p:nvSpPr>
          <p:cNvPr id="12" name="직사각형 11"/>
          <p:cNvSpPr/>
          <p:nvPr/>
        </p:nvSpPr>
        <p:spPr>
          <a:xfrm>
            <a:off x="323850" y="5300663"/>
            <a:ext cx="4033838" cy="13684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b="1">
                <a:solidFill>
                  <a:srgbClr val="C00000"/>
                </a:solidFill>
              </a:rPr>
              <a:t>*</a:t>
            </a:r>
            <a:r>
              <a:rPr lang="ko-KR" altLang="en-US" b="1">
                <a:solidFill>
                  <a:srgbClr val="C00000"/>
                </a:solidFill>
              </a:rPr>
              <a:t>필수지방산</a:t>
            </a:r>
            <a:r>
              <a:rPr lang="en-US" altLang="ko-KR" b="1">
                <a:solidFill>
                  <a:srgbClr val="C00000"/>
                </a:solidFill>
              </a:rPr>
              <a:t>(</a:t>
            </a:r>
            <a:r>
              <a:rPr lang="ko-KR" altLang="en-US" b="1">
                <a:solidFill>
                  <a:srgbClr val="C00000"/>
                </a:solidFill>
              </a:rPr>
              <a:t>특정의 불포화지방산</a:t>
            </a:r>
            <a:r>
              <a:rPr lang="en-US" altLang="ko-KR" b="1">
                <a:solidFill>
                  <a:srgbClr val="C00000"/>
                </a:solidFill>
              </a:rPr>
              <a:t>)</a:t>
            </a:r>
          </a:p>
          <a:p>
            <a:pPr>
              <a:defRPr/>
            </a:pPr>
            <a:r>
              <a:rPr lang="en-US" altLang="ko-KR" b="1">
                <a:solidFill>
                  <a:schemeClr val="tx1"/>
                </a:solidFill>
              </a:rPr>
              <a:t>-</a:t>
            </a:r>
            <a:r>
              <a:rPr lang="ko-KR" altLang="en-US" b="1">
                <a:solidFill>
                  <a:schemeClr val="tx1"/>
                </a:solidFill>
              </a:rPr>
              <a:t>장을 통하여 혈액 속에 흡수됨</a:t>
            </a:r>
            <a:endParaRPr lang="en-US" altLang="ko-KR" b="1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altLang="ko-KR" b="1">
                <a:solidFill>
                  <a:schemeClr val="tx1"/>
                </a:solidFill>
              </a:rPr>
              <a:t>-</a:t>
            </a:r>
            <a:r>
              <a:rPr lang="ko-KR" altLang="en-US" b="1">
                <a:solidFill>
                  <a:schemeClr val="tx1"/>
                </a:solidFill>
              </a:rPr>
              <a:t>신경세포와 뇌세포에 아주 중요</a:t>
            </a:r>
            <a:endParaRPr lang="en-US" altLang="ko-KR" b="1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altLang="ko-KR" b="1">
                <a:solidFill>
                  <a:schemeClr val="tx1"/>
                </a:solidFill>
              </a:rPr>
              <a:t>-</a:t>
            </a:r>
            <a:r>
              <a:rPr lang="ko-KR" altLang="en-US" b="1">
                <a:solidFill>
                  <a:schemeClr val="tx1"/>
                </a:solidFill>
              </a:rPr>
              <a:t>혈압조절</a:t>
            </a:r>
            <a:r>
              <a:rPr lang="en-US" altLang="ko-KR" b="1">
                <a:solidFill>
                  <a:schemeClr val="tx1"/>
                </a:solidFill>
              </a:rPr>
              <a:t>, </a:t>
            </a:r>
            <a:r>
              <a:rPr lang="ko-KR" altLang="en-US" b="1">
                <a:solidFill>
                  <a:schemeClr val="tx1"/>
                </a:solidFill>
              </a:rPr>
              <a:t>중요한 세포의 합성</a:t>
            </a:r>
            <a:r>
              <a:rPr lang="en-US" altLang="ko-KR" b="1">
                <a:solidFill>
                  <a:schemeClr val="tx1"/>
                </a:solidFill>
              </a:rPr>
              <a:t> </a:t>
            </a:r>
            <a:r>
              <a:rPr lang="ko-KR" altLang="en-US" b="1">
                <a:solidFill>
                  <a:schemeClr val="tx1"/>
                </a:solidFill>
              </a:rPr>
              <a:t>및 </a:t>
            </a:r>
          </a:p>
          <a:p>
            <a:pPr>
              <a:defRPr/>
            </a:pPr>
            <a:r>
              <a:rPr lang="ko-KR" altLang="en-US" b="1">
                <a:solidFill>
                  <a:schemeClr val="tx1"/>
                </a:solidFill>
              </a:rPr>
              <a:t>  복구를 돕는 역할</a:t>
            </a:r>
            <a:endParaRPr lang="en-US" altLang="ko-KR" b="1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211638" y="5300663"/>
            <a:ext cx="4789487" cy="7921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b="1">
                <a:solidFill>
                  <a:srgbClr val="C00000"/>
                </a:solidFill>
              </a:rPr>
              <a:t>*</a:t>
            </a:r>
            <a:r>
              <a:rPr lang="ko-KR" altLang="en-US" b="1">
                <a:solidFill>
                  <a:srgbClr val="C00000"/>
                </a:solidFill>
              </a:rPr>
              <a:t>포화지방산</a:t>
            </a:r>
            <a:endParaRPr lang="en-US" altLang="ko-KR" b="1">
              <a:solidFill>
                <a:srgbClr val="C00000"/>
              </a:solidFill>
            </a:endParaRPr>
          </a:p>
          <a:p>
            <a:pPr>
              <a:defRPr/>
            </a:pPr>
            <a:r>
              <a:rPr lang="en-US" altLang="ko-KR" b="1">
                <a:solidFill>
                  <a:schemeClr val="tx1"/>
                </a:solidFill>
              </a:rPr>
              <a:t>-</a:t>
            </a:r>
            <a:r>
              <a:rPr lang="ko-KR" altLang="en-US" b="1">
                <a:solidFill>
                  <a:schemeClr val="tx1"/>
                </a:solidFill>
              </a:rPr>
              <a:t>쇠고기</a:t>
            </a:r>
            <a:r>
              <a:rPr lang="en-US" altLang="ko-KR" b="1">
                <a:solidFill>
                  <a:schemeClr val="tx1"/>
                </a:solidFill>
              </a:rPr>
              <a:t>, </a:t>
            </a:r>
            <a:r>
              <a:rPr lang="ko-KR" altLang="en-US" b="1">
                <a:solidFill>
                  <a:schemeClr val="tx1"/>
                </a:solidFill>
              </a:rPr>
              <a:t>우유</a:t>
            </a:r>
            <a:r>
              <a:rPr lang="en-US" altLang="ko-KR" b="1">
                <a:solidFill>
                  <a:schemeClr val="tx1"/>
                </a:solidFill>
              </a:rPr>
              <a:t>, </a:t>
            </a:r>
            <a:r>
              <a:rPr lang="ko-KR" altLang="en-US" b="1">
                <a:solidFill>
                  <a:schemeClr val="tx1"/>
                </a:solidFill>
              </a:rPr>
              <a:t>치즈</a:t>
            </a:r>
            <a:r>
              <a:rPr lang="en-US" altLang="ko-KR" b="1">
                <a:solidFill>
                  <a:schemeClr val="tx1"/>
                </a:solidFill>
              </a:rPr>
              <a:t>, </a:t>
            </a:r>
            <a:r>
              <a:rPr lang="ko-KR" altLang="en-US" b="1">
                <a:solidFill>
                  <a:schemeClr val="tx1"/>
                </a:solidFill>
              </a:rPr>
              <a:t>가공육</a:t>
            </a:r>
            <a:r>
              <a:rPr lang="en-US" altLang="ko-KR" b="1">
                <a:solidFill>
                  <a:schemeClr val="tx1"/>
                </a:solidFill>
              </a:rPr>
              <a:t>, </a:t>
            </a:r>
            <a:r>
              <a:rPr lang="ko-KR" altLang="en-US" b="1">
                <a:solidFill>
                  <a:schemeClr val="tx1"/>
                </a:solidFill>
              </a:rPr>
              <a:t>버터</a:t>
            </a:r>
            <a:r>
              <a:rPr lang="en-US" altLang="ko-KR" b="1">
                <a:solidFill>
                  <a:schemeClr val="tx1"/>
                </a:solidFill>
              </a:rPr>
              <a:t>, </a:t>
            </a:r>
            <a:r>
              <a:rPr lang="ko-KR" altLang="en-US" b="1">
                <a:solidFill>
                  <a:schemeClr val="tx1"/>
                </a:solidFill>
              </a:rPr>
              <a:t>베이컨 등</a:t>
            </a:r>
            <a:endParaRPr lang="en-US" altLang="ko-KR" b="1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altLang="ko-KR" b="1">
                <a:solidFill>
                  <a:schemeClr val="tx1"/>
                </a:solidFill>
              </a:rPr>
              <a:t>-</a:t>
            </a:r>
            <a:r>
              <a:rPr lang="ko-KR" altLang="en-US" b="1">
                <a:solidFill>
                  <a:schemeClr val="tx1"/>
                </a:solidFill>
              </a:rPr>
              <a:t>비만</a:t>
            </a:r>
            <a:r>
              <a:rPr lang="en-US" altLang="ko-KR" b="1">
                <a:solidFill>
                  <a:schemeClr val="tx1"/>
                </a:solidFill>
              </a:rPr>
              <a:t>, </a:t>
            </a:r>
            <a:r>
              <a:rPr lang="ko-KR" altLang="en-US" b="1">
                <a:solidFill>
                  <a:schemeClr val="tx1"/>
                </a:solidFill>
              </a:rPr>
              <a:t>암</a:t>
            </a:r>
            <a:r>
              <a:rPr lang="en-US" altLang="ko-KR" b="1">
                <a:solidFill>
                  <a:schemeClr val="tx1"/>
                </a:solidFill>
              </a:rPr>
              <a:t>, </a:t>
            </a:r>
            <a:r>
              <a:rPr lang="ko-KR" altLang="en-US" b="1">
                <a:solidFill>
                  <a:schemeClr val="tx1"/>
                </a:solidFill>
              </a:rPr>
              <a:t>심장병</a:t>
            </a:r>
            <a:r>
              <a:rPr lang="en-US" altLang="ko-KR" b="1">
                <a:solidFill>
                  <a:schemeClr val="tx1"/>
                </a:solidFill>
              </a:rPr>
              <a:t>, </a:t>
            </a:r>
            <a:r>
              <a:rPr lang="ko-KR" altLang="en-US" b="1">
                <a:solidFill>
                  <a:schemeClr val="tx1"/>
                </a:solidFill>
              </a:rPr>
              <a:t>발작</a:t>
            </a:r>
            <a:r>
              <a:rPr lang="en-US" altLang="ko-KR" b="1">
                <a:solidFill>
                  <a:schemeClr val="tx1"/>
                </a:solidFill>
              </a:rPr>
              <a:t>,</a:t>
            </a:r>
            <a:r>
              <a:rPr lang="ko-KR" altLang="en-US" b="1">
                <a:solidFill>
                  <a:schemeClr val="tx1"/>
                </a:solidFill>
              </a:rPr>
              <a:t> 조기사망과 관련</a:t>
            </a:r>
            <a:endParaRPr lang="en-US" altLang="ko-KR" b="1">
              <a:solidFill>
                <a:schemeClr val="tx1"/>
              </a:solidFill>
            </a:endParaRPr>
          </a:p>
        </p:txBody>
      </p:sp>
      <p:sp>
        <p:nvSpPr>
          <p:cNvPr id="96265" name="직사각형 5"/>
          <p:cNvSpPr>
            <a:spLocks noChangeArrowheads="1"/>
          </p:cNvSpPr>
          <p:nvPr/>
        </p:nvSpPr>
        <p:spPr bwMode="auto">
          <a:xfrm>
            <a:off x="323850" y="1844675"/>
            <a:ext cx="5688013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en-US" altLang="ko-KR" sz="1600"/>
              <a:t>-</a:t>
            </a:r>
            <a:r>
              <a:rPr lang="ko-KR" altLang="en-US"/>
              <a:t>피부</a:t>
            </a:r>
            <a:r>
              <a:rPr lang="en-US" altLang="ko-KR"/>
              <a:t>, </a:t>
            </a:r>
            <a:r>
              <a:rPr lang="ko-KR" altLang="en-US"/>
              <a:t>두피</a:t>
            </a:r>
            <a:r>
              <a:rPr lang="en-US" altLang="ko-KR"/>
              <a:t>, </a:t>
            </a:r>
            <a:r>
              <a:rPr lang="ko-KR" altLang="en-US"/>
              <a:t>충격에 대한 보호</a:t>
            </a:r>
            <a:r>
              <a:rPr lang="en-US" altLang="ko-KR"/>
              <a:t>, </a:t>
            </a:r>
            <a:r>
              <a:rPr lang="ko-KR" altLang="en-US"/>
              <a:t>체온유지</a:t>
            </a:r>
            <a:r>
              <a:rPr lang="en-US" altLang="ko-KR"/>
              <a:t>, </a:t>
            </a:r>
          </a:p>
          <a:p>
            <a:pPr marL="342900" indent="-342900"/>
            <a:r>
              <a:rPr lang="ko-KR" altLang="en-US"/>
              <a:t>  세포기능 유지 등 필수 요소</a:t>
            </a:r>
          </a:p>
          <a:p>
            <a:pPr marL="342900" indent="-342900"/>
            <a:endParaRPr lang="ko-KR" altLang="en-US"/>
          </a:p>
          <a:p>
            <a:pPr marL="342900" indent="-342900"/>
            <a:r>
              <a:rPr lang="en-US" altLang="ko-KR"/>
              <a:t>-</a:t>
            </a:r>
            <a:r>
              <a:rPr lang="ko-KR" altLang="en-US"/>
              <a:t>지방은 음식을 맛있게 하며</a:t>
            </a:r>
            <a:r>
              <a:rPr lang="en-US" altLang="ko-KR"/>
              <a:t>,</a:t>
            </a:r>
            <a:r>
              <a:rPr lang="ko-KR" altLang="en-US"/>
              <a:t>비타민 </a:t>
            </a:r>
            <a:r>
              <a:rPr lang="en-US" altLang="ko-KR"/>
              <a:t>A,D,E,K </a:t>
            </a:r>
            <a:r>
              <a:rPr lang="ko-KR" altLang="en-US"/>
              <a:t>를 운반</a:t>
            </a:r>
          </a:p>
          <a:p>
            <a:pPr marL="342900" indent="-342900"/>
            <a:endParaRPr lang="ko-KR" altLang="en-US"/>
          </a:p>
          <a:p>
            <a:pPr marL="342900" indent="-342900"/>
            <a:r>
              <a:rPr lang="en-US" altLang="ko-KR"/>
              <a:t>-</a:t>
            </a:r>
            <a:r>
              <a:rPr lang="ko-KR" altLang="en-US"/>
              <a:t>휴식상태의 총에너지 중 약 </a:t>
            </a:r>
            <a:r>
              <a:rPr lang="en-US" altLang="ko-KR"/>
              <a:t>70%</a:t>
            </a:r>
            <a:r>
              <a:rPr lang="ko-KR" altLang="en-US"/>
              <a:t>를 제공하는 </a:t>
            </a:r>
          </a:p>
          <a:p>
            <a:pPr marL="342900" indent="-342900"/>
            <a:r>
              <a:rPr lang="ko-KR" altLang="en-US"/>
              <a:t>  주요 에너지원</a:t>
            </a:r>
          </a:p>
          <a:p>
            <a:pPr marL="342900" indent="-342900"/>
            <a:endParaRPr lang="ko-KR" altLang="en-US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smtClean="0"/>
          </a:p>
        </p:txBody>
      </p:sp>
      <p:pic>
        <p:nvPicPr>
          <p:cNvPr id="9728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88" y="214313"/>
            <a:ext cx="8429625" cy="2857500"/>
          </a:xfrm>
        </p:spPr>
      </p:pic>
      <p:pic>
        <p:nvPicPr>
          <p:cNvPr id="9728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3071813"/>
            <a:ext cx="8572500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1500" y="142875"/>
            <a:ext cx="8215313" cy="60007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31" name="Text Box 5"/>
          <p:cNvSpPr txBox="1">
            <a:spLocks noChangeArrowheads="1"/>
          </p:cNvSpPr>
          <p:nvPr/>
        </p:nvSpPr>
        <p:spPr bwMode="auto">
          <a:xfrm>
            <a:off x="5230813" y="404813"/>
            <a:ext cx="1162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r>
              <a:rPr lang="en-US" altLang="ko-KR" sz="2400" b="1"/>
              <a:t>3. </a:t>
            </a:r>
            <a:r>
              <a:rPr lang="ko-KR" altLang="en-US" sz="2400" b="1"/>
              <a:t>지방</a:t>
            </a:r>
          </a:p>
        </p:txBody>
      </p:sp>
      <p:sp>
        <p:nvSpPr>
          <p:cNvPr id="99332" name="직사각형 5"/>
          <p:cNvSpPr>
            <a:spLocks noChangeArrowheads="1"/>
          </p:cNvSpPr>
          <p:nvPr/>
        </p:nvSpPr>
        <p:spPr bwMode="auto">
          <a:xfrm>
            <a:off x="1241425" y="17145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/>
            <a:endParaRPr lang="ko-KR" altLang="en-US" b="1">
              <a:solidFill>
                <a:srgbClr val="000000"/>
              </a:solidFill>
            </a:endParaRPr>
          </a:p>
        </p:txBody>
      </p:sp>
      <p:sp>
        <p:nvSpPr>
          <p:cNvPr id="99333" name="Rectangle 11"/>
          <p:cNvSpPr>
            <a:spLocks noChangeArrowheads="1"/>
          </p:cNvSpPr>
          <p:nvPr/>
        </p:nvSpPr>
        <p:spPr bwMode="auto">
          <a:xfrm>
            <a:off x="214313" y="2214563"/>
            <a:ext cx="5040312" cy="316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FontTx/>
              <a:buChar char="•"/>
            </a:pPr>
            <a:r>
              <a:rPr lang="ko-KR" altLang="en-US" sz="2000"/>
              <a:t>포화지방율</a:t>
            </a:r>
            <a:r>
              <a:rPr lang="en-US" altLang="ko-KR" sz="2000"/>
              <a:t>; </a:t>
            </a:r>
            <a:r>
              <a:rPr lang="ko-KR" altLang="en-US" sz="2000"/>
              <a:t>코코넛유 </a:t>
            </a:r>
            <a:r>
              <a:rPr lang="en-US" altLang="ko-KR" sz="2000"/>
              <a:t>86%,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</a:pPr>
            <a:r>
              <a:rPr lang="en-US" altLang="ko-KR" sz="2000"/>
              <a:t>    </a:t>
            </a:r>
            <a:r>
              <a:rPr lang="ko-KR" altLang="en-US" sz="2000"/>
              <a:t>야자씨유 </a:t>
            </a:r>
            <a:r>
              <a:rPr lang="en-US" altLang="ko-KR" sz="2000"/>
              <a:t>81%, </a:t>
            </a:r>
            <a:r>
              <a:rPr lang="ko-KR" altLang="en-US" sz="2000"/>
              <a:t>올리브유 </a:t>
            </a:r>
            <a:r>
              <a:rPr lang="en-US" altLang="ko-KR" sz="2000"/>
              <a:t>14%,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</a:pPr>
            <a:r>
              <a:rPr lang="en-US" altLang="ko-KR" sz="2000"/>
              <a:t>    </a:t>
            </a:r>
            <a:r>
              <a:rPr lang="ko-KR" altLang="en-US" sz="2000"/>
              <a:t>소고기지방 </a:t>
            </a:r>
            <a:r>
              <a:rPr lang="en-US" altLang="ko-KR" sz="2000"/>
              <a:t>48%, </a:t>
            </a:r>
            <a:r>
              <a:rPr lang="ko-KR" altLang="en-US" sz="2000"/>
              <a:t>돼지고기지방 </a:t>
            </a:r>
            <a:r>
              <a:rPr lang="en-US" altLang="ko-KR" sz="2000"/>
              <a:t>40%, </a:t>
            </a:r>
            <a:r>
              <a:rPr lang="ko-KR" altLang="en-US" sz="2000"/>
              <a:t>닭고기지방 </a:t>
            </a:r>
            <a:r>
              <a:rPr lang="en-US" altLang="ko-KR" sz="2000"/>
              <a:t>32%, </a:t>
            </a:r>
            <a:r>
              <a:rPr lang="ko-KR" altLang="en-US" sz="2000"/>
              <a:t>카놀라유 </a:t>
            </a:r>
            <a:r>
              <a:rPr lang="en-US" altLang="ko-KR" sz="2000"/>
              <a:t>6%,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FontTx/>
              <a:buChar char="•"/>
            </a:pPr>
            <a:r>
              <a:rPr lang="ko-KR" altLang="en-US" sz="2000"/>
              <a:t>지방의 과잉섭취는 위험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FontTx/>
              <a:buChar char="•"/>
            </a:pPr>
            <a:r>
              <a:rPr lang="ko-KR" altLang="en-US" sz="2000"/>
              <a:t>동맥의 내벽에 축적 </a:t>
            </a:r>
            <a:r>
              <a:rPr lang="ko-KR" altLang="en-US" sz="2000">
                <a:sym typeface="Wingdings" pitchFamily="2" charset="2"/>
              </a:rPr>
              <a:t> 동맥경화의 주범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FontTx/>
              <a:buChar char="•"/>
            </a:pPr>
            <a:r>
              <a:rPr lang="en-US" altLang="ko-KR" sz="2000">
                <a:sym typeface="Wingdings" pitchFamily="2" charset="2"/>
              </a:rPr>
              <a:t>LDL-C : </a:t>
            </a:r>
            <a:r>
              <a:rPr lang="ko-KR" altLang="en-US" sz="2000">
                <a:sym typeface="Wingdings" pitchFamily="2" charset="2"/>
              </a:rPr>
              <a:t>콜레스테롤을 세포로 운반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FontTx/>
              <a:buChar char="•"/>
            </a:pPr>
            <a:r>
              <a:rPr lang="en-US" altLang="ko-KR" sz="2000">
                <a:sym typeface="Wingdings" pitchFamily="2" charset="2"/>
              </a:rPr>
              <a:t>HDL-C : </a:t>
            </a:r>
            <a:r>
              <a:rPr lang="ko-KR" altLang="en-US" sz="2000">
                <a:sym typeface="Wingdings" pitchFamily="2" charset="2"/>
              </a:rPr>
              <a:t>콜레스테롤을 간으로 운반하여 분해시키고 배출 </a:t>
            </a:r>
            <a:endParaRPr lang="ko-KR" altLang="en-US" sz="2000"/>
          </a:p>
        </p:txBody>
      </p:sp>
      <p:pic>
        <p:nvPicPr>
          <p:cNvPr id="99334" name="Picture 13" descr="버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163" y="1700213"/>
            <a:ext cx="3527425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35" name="직사각형 5"/>
          <p:cNvSpPr>
            <a:spLocks noChangeArrowheads="1"/>
          </p:cNvSpPr>
          <p:nvPr/>
        </p:nvSpPr>
        <p:spPr bwMode="auto">
          <a:xfrm>
            <a:off x="827088" y="1484313"/>
            <a:ext cx="2441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ko-KR" altLang="en-US" sz="2400" b="1">
                <a:solidFill>
                  <a:srgbClr val="000000"/>
                </a:solidFill>
              </a:rPr>
              <a:t>지방의 특성</a:t>
            </a:r>
            <a:r>
              <a:rPr lang="en-US" altLang="ko-KR" sz="2400" b="1">
                <a:solidFill>
                  <a:srgbClr val="000000"/>
                </a:solidFill>
              </a:rPr>
              <a:t>-2</a:t>
            </a:r>
          </a:p>
        </p:txBody>
      </p:sp>
      <p:sp>
        <p:nvSpPr>
          <p:cNvPr id="99336" name="직사각형 5"/>
          <p:cNvSpPr>
            <a:spLocks noChangeArrowheads="1"/>
          </p:cNvSpPr>
          <p:nvPr/>
        </p:nvSpPr>
        <p:spPr bwMode="auto">
          <a:xfrm>
            <a:off x="142875" y="5429250"/>
            <a:ext cx="88582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ko-KR" altLang="en-US" sz="2000" b="1">
                <a:solidFill>
                  <a:srgbClr val="CC0000"/>
                </a:solidFill>
              </a:rPr>
              <a:t>트랜스 지방</a:t>
            </a:r>
            <a:r>
              <a:rPr lang="ko-KR" altLang="en-US" sz="2000" b="1">
                <a:solidFill>
                  <a:srgbClr val="000000"/>
                </a:solidFill>
              </a:rPr>
              <a:t> </a:t>
            </a:r>
            <a:r>
              <a:rPr lang="en-US" altLang="ko-KR" sz="2000" b="1">
                <a:solidFill>
                  <a:srgbClr val="000000"/>
                </a:solidFill>
              </a:rPr>
              <a:t>: </a:t>
            </a:r>
            <a:r>
              <a:rPr lang="ko-KR" altLang="en-US" sz="2000" b="1">
                <a:solidFill>
                  <a:srgbClr val="000000"/>
                </a:solidFill>
              </a:rPr>
              <a:t>식물성 기름을 마가린과 쇼트닝 같은 유지 등의 고체 또는 </a:t>
            </a:r>
            <a:endParaRPr lang="en-US" altLang="ko-KR" sz="2000" b="1">
              <a:solidFill>
                <a:srgbClr val="000000"/>
              </a:solidFill>
            </a:endParaRPr>
          </a:p>
          <a:p>
            <a:pPr marL="342900" indent="-342900"/>
            <a:r>
              <a:rPr lang="en-US" altLang="ko-KR" sz="2000" b="1">
                <a:solidFill>
                  <a:srgbClr val="000000"/>
                </a:solidFill>
              </a:rPr>
              <a:t>                   </a:t>
            </a:r>
            <a:r>
              <a:rPr lang="ko-KR" altLang="en-US" sz="2000" b="1">
                <a:solidFill>
                  <a:srgbClr val="000000"/>
                </a:solidFill>
              </a:rPr>
              <a:t>반고체상태로 가공할 때 산패를 억제할 목적으로 수소를 첨가</a:t>
            </a:r>
            <a:endParaRPr lang="en-US" altLang="ko-KR" sz="2000" b="1">
              <a:solidFill>
                <a:srgbClr val="000000"/>
              </a:solidFill>
            </a:endParaRPr>
          </a:p>
          <a:p>
            <a:pPr marL="342900" indent="-342900"/>
            <a:r>
              <a:rPr lang="en-US" altLang="ko-KR" sz="2000" b="1">
                <a:solidFill>
                  <a:srgbClr val="000000"/>
                </a:solidFill>
              </a:rPr>
              <a:t>                   </a:t>
            </a:r>
            <a:r>
              <a:rPr lang="ko-KR" altLang="en-US" sz="2000" b="1">
                <a:solidFill>
                  <a:srgbClr val="000000"/>
                </a:solidFill>
              </a:rPr>
              <a:t>하는 과정에서 생성된다</a:t>
            </a:r>
            <a:r>
              <a:rPr lang="en-US" altLang="ko-KR" sz="2000" b="1">
                <a:solidFill>
                  <a:srgbClr val="0000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713</Words>
  <Application>Microsoft Office PowerPoint</Application>
  <PresentationFormat>화면 슬라이드 쇼(4:3)</PresentationFormat>
  <Paragraphs>106</Paragraphs>
  <Slides>11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</cp:revision>
  <dcterms:created xsi:type="dcterms:W3CDTF">2014-05-02T00:37:25Z</dcterms:created>
  <dcterms:modified xsi:type="dcterms:W3CDTF">2014-05-02T00:39:20Z</dcterms:modified>
</cp:coreProperties>
</file>