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6" r:id="rId8"/>
    <p:sldId id="267" r:id="rId9"/>
    <p:sldId id="270" r:id="rId10"/>
    <p:sldId id="271" r:id="rId11"/>
    <p:sldId id="272" r:id="rId12"/>
    <p:sldId id="273" r:id="rId13"/>
    <p:sldId id="274" r:id="rId14"/>
    <p:sldId id="275" r:id="rId1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0C0F4-5E8E-481A-8981-43DB9C5DFDFE}" type="datetimeFigureOut">
              <a:rPr lang="ko-KR" altLang="en-US" smtClean="0"/>
              <a:t>2014-03-21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AC9CC-E390-4F66-B351-201F6A20C5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0C0F4-5E8E-481A-8981-43DB9C5DFDFE}" type="datetimeFigureOut">
              <a:rPr lang="ko-KR" altLang="en-US" smtClean="0"/>
              <a:t>2014-03-21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AC9CC-E390-4F66-B351-201F6A20C5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0C0F4-5E8E-481A-8981-43DB9C5DFDFE}" type="datetimeFigureOut">
              <a:rPr lang="ko-KR" altLang="en-US" smtClean="0"/>
              <a:t>2014-03-21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AC9CC-E390-4F66-B351-201F6A20C5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0C0F4-5E8E-481A-8981-43DB9C5DFDFE}" type="datetimeFigureOut">
              <a:rPr lang="ko-KR" altLang="en-US" smtClean="0"/>
              <a:t>2014-03-21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AC9CC-E390-4F66-B351-201F6A20C5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0C0F4-5E8E-481A-8981-43DB9C5DFDFE}" type="datetimeFigureOut">
              <a:rPr lang="ko-KR" altLang="en-US" smtClean="0"/>
              <a:t>2014-03-21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AC9CC-E390-4F66-B351-201F6A20C5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0C0F4-5E8E-481A-8981-43DB9C5DFDFE}" type="datetimeFigureOut">
              <a:rPr lang="ko-KR" altLang="en-US" smtClean="0"/>
              <a:t>2014-03-21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AC9CC-E390-4F66-B351-201F6A20C5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0C0F4-5E8E-481A-8981-43DB9C5DFDFE}" type="datetimeFigureOut">
              <a:rPr lang="ko-KR" altLang="en-US" smtClean="0"/>
              <a:t>2014-03-21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AC9CC-E390-4F66-B351-201F6A20C5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0C0F4-5E8E-481A-8981-43DB9C5DFDFE}" type="datetimeFigureOut">
              <a:rPr lang="ko-KR" altLang="en-US" smtClean="0"/>
              <a:t>2014-03-21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AC9CC-E390-4F66-B351-201F6A20C5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0C0F4-5E8E-481A-8981-43DB9C5DFDFE}" type="datetimeFigureOut">
              <a:rPr lang="ko-KR" altLang="en-US" smtClean="0"/>
              <a:t>2014-03-21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AC9CC-E390-4F66-B351-201F6A20C5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0C0F4-5E8E-481A-8981-43DB9C5DFDFE}" type="datetimeFigureOut">
              <a:rPr lang="ko-KR" altLang="en-US" smtClean="0"/>
              <a:t>2014-03-21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AC9CC-E390-4F66-B351-201F6A20C5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0C0F4-5E8E-481A-8981-43DB9C5DFDFE}" type="datetimeFigureOut">
              <a:rPr lang="ko-KR" altLang="en-US" smtClean="0"/>
              <a:t>2014-03-21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AC9CC-E390-4F66-B351-201F6A20C5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0C0F4-5E8E-481A-8981-43DB9C5DFDFE}" type="datetimeFigureOut">
              <a:rPr lang="ko-KR" altLang="en-US" smtClean="0"/>
              <a:t>2014-03-21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AC9CC-E390-4F66-B351-201F6A20C5C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://cafe.daum.net/hhhh2980/7o51/277?docid=1GTg4|7o51|277|20090115085004&amp;srchid=IIMnCN1V10" TargetMode="External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hyperlink" Target="http://bluega9341.tistory.com/1115?srchid=IIMLa0VM00" TargetMode="Externa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2down.cyworld.co.kr/download?fid=642228f7f47983635360292b3f9d8914&amp;name=%B4%E3%B9%E8%C0%C7%20%C0%AF%C7%D8%BC%BA%BA%D0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2down.cyworld.co.kr/download?fid=642228f7f47983635360292b3f9d8914&amp;name=%B4%E3%B9%E8%C0%C7%20%C0%AF%C7%D8%BC%BA%BA%D0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2down.cyworld.co.kr/download?fid=642228f7f47983635360292b3f9d8914&amp;name=%B4%E3%B9%E8%C0%C7%20%C0%AF%C7%D8%BC%BA%BA%D0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://c2down.cyworld.co.kr/download?fid=642228f7f47983635360292b3f9d8914&amp;name=%B4%E3%B9%E8%C0%C7%20%C0%AF%C7%D8%BC%BA%BA%D0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c2down.cyworld.co.kr/download?fid=642228f7f47983635360292b3f9d8914&amp;name=%B4%E3%B9%E8%C0%C7%20%C0%AF%C7%D8%BC%BA%BA%D0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blog.daum.net/urimedi/4518019?srchid=IIMlJoeI000" TargetMode="External"/><Relationship Id="rId5" Type="http://schemas.openxmlformats.org/officeDocument/2006/relationships/image" Target="../media/image16.png"/><Relationship Id="rId4" Type="http://schemas.openxmlformats.org/officeDocument/2006/relationships/hyperlink" Target="http://cafe.daum.net/chiro2/3aUw/744?docid=HR2S|3aUw|744|20090811075816&amp;srchid=IIMFMZgJ100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c2down.cyworld.co.kr/download?fid=642228f7f47983635360292b3f9d8914&amp;name=%B4%E3%B9%E8%C0%C7%20%C0%AF%C7%D8%BC%BA%BA%D0.jp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://c2down.cyworld.co.kr/download?fid=642228f7f47983635360292b3f9d8914&amp;name=%B4%E3%B9%E8%C0%C7%20%C0%AF%C7%D8%BC%BA%BA%D0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4071938" y="285750"/>
            <a:ext cx="348773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현대사회의 특성</a:t>
            </a:r>
          </a:p>
          <a:p>
            <a:pPr marL="342900" indent="-342900" algn="ctr"/>
            <a:r>
              <a:rPr lang="en-US" altLang="ko-KR" b="1"/>
              <a:t>4) </a:t>
            </a:r>
            <a:r>
              <a:rPr lang="ko-KR" altLang="en-US" b="1"/>
              <a:t>스트레스와 건강 및 운동 효과</a:t>
            </a:r>
            <a:endParaRPr lang="en-US" altLang="ko-KR" b="1"/>
          </a:p>
        </p:txBody>
      </p:sp>
      <p:sp>
        <p:nvSpPr>
          <p:cNvPr id="17412" name="Text Box 6"/>
          <p:cNvSpPr txBox="1">
            <a:spLocks noChangeArrowheads="1"/>
          </p:cNvSpPr>
          <p:nvPr/>
        </p:nvSpPr>
        <p:spPr bwMode="auto">
          <a:xfrm>
            <a:off x="827088" y="1484313"/>
            <a:ext cx="23733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 u="sng">
                <a:solidFill>
                  <a:srgbClr val="FF3399"/>
                </a:solidFill>
              </a:rPr>
              <a:t>일시적</a:t>
            </a:r>
            <a:r>
              <a:rPr lang="ko-KR" altLang="en-US" sz="2400" b="1">
                <a:solidFill>
                  <a:srgbClr val="FF3399"/>
                </a:solidFill>
              </a:rPr>
              <a:t> 스트레스</a:t>
            </a:r>
            <a:endParaRPr lang="ko-KR" altLang="en-US" sz="2000" b="1">
              <a:solidFill>
                <a:srgbClr val="FF3399"/>
              </a:solidFill>
            </a:endParaRPr>
          </a:p>
          <a:p>
            <a:r>
              <a:rPr lang="en-US" altLang="ko-KR" sz="2000" b="1">
                <a:solidFill>
                  <a:srgbClr val="FF3399"/>
                </a:solidFill>
              </a:rPr>
              <a:t>(</a:t>
            </a:r>
            <a:r>
              <a:rPr lang="ko-KR" altLang="en-US" b="1">
                <a:solidFill>
                  <a:srgbClr val="FF3399"/>
                </a:solidFill>
              </a:rPr>
              <a:t>스트레스 </a:t>
            </a:r>
            <a:r>
              <a:rPr lang="ko-KR" altLang="en-US" b="1" u="sng">
                <a:solidFill>
                  <a:srgbClr val="FF3399"/>
                </a:solidFill>
              </a:rPr>
              <a:t>초기</a:t>
            </a:r>
            <a:r>
              <a:rPr lang="en-US" altLang="ko-KR" b="1" u="sng">
                <a:solidFill>
                  <a:srgbClr val="FF3399"/>
                </a:solidFill>
              </a:rPr>
              <a:t>)</a:t>
            </a:r>
          </a:p>
        </p:txBody>
      </p:sp>
      <p:sp>
        <p:nvSpPr>
          <p:cNvPr id="17413" name="Text Box 7"/>
          <p:cNvSpPr txBox="1">
            <a:spLocks noChangeArrowheads="1"/>
          </p:cNvSpPr>
          <p:nvPr/>
        </p:nvSpPr>
        <p:spPr bwMode="auto">
          <a:xfrm>
            <a:off x="214313" y="2428875"/>
            <a:ext cx="37734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교감신경 활성 부교감신경 억제</a:t>
            </a:r>
          </a:p>
        </p:txBody>
      </p:sp>
      <p:sp>
        <p:nvSpPr>
          <p:cNvPr id="17414" name="Text Box 8"/>
          <p:cNvSpPr txBox="1">
            <a:spLocks noChangeArrowheads="1"/>
          </p:cNvSpPr>
          <p:nvPr/>
        </p:nvSpPr>
        <p:spPr bwMode="auto">
          <a:xfrm>
            <a:off x="250825" y="3789363"/>
            <a:ext cx="33686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식욕 저하</a:t>
            </a:r>
            <a:r>
              <a:rPr lang="en-US" altLang="ko-KR" sz="2000"/>
              <a:t>/</a:t>
            </a:r>
            <a:r>
              <a:rPr lang="ko-KR" altLang="en-US" sz="2000"/>
              <a:t>에너지 소모 증가</a:t>
            </a:r>
          </a:p>
        </p:txBody>
      </p:sp>
      <p:sp>
        <p:nvSpPr>
          <p:cNvPr id="17415" name="Text Box 10"/>
          <p:cNvSpPr txBox="1">
            <a:spLocks noChangeArrowheads="1"/>
          </p:cNvSpPr>
          <p:nvPr/>
        </p:nvSpPr>
        <p:spPr bwMode="auto">
          <a:xfrm>
            <a:off x="539750" y="5013325"/>
            <a:ext cx="27479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일시적 체중 저하 발생</a:t>
            </a:r>
          </a:p>
        </p:txBody>
      </p:sp>
      <p:sp>
        <p:nvSpPr>
          <p:cNvPr id="17416" name="Text Box 11"/>
          <p:cNvSpPr txBox="1">
            <a:spLocks noChangeArrowheads="1"/>
          </p:cNvSpPr>
          <p:nvPr/>
        </p:nvSpPr>
        <p:spPr bwMode="auto">
          <a:xfrm>
            <a:off x="4929188" y="1571625"/>
            <a:ext cx="23733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 u="sng">
                <a:solidFill>
                  <a:srgbClr val="FF3300"/>
                </a:solidFill>
              </a:rPr>
              <a:t>지속적</a:t>
            </a:r>
            <a:r>
              <a:rPr lang="ko-KR" altLang="en-US" sz="2400" b="1">
                <a:solidFill>
                  <a:srgbClr val="FF3300"/>
                </a:solidFill>
              </a:rPr>
              <a:t> 스트레스</a:t>
            </a:r>
          </a:p>
        </p:txBody>
      </p:sp>
      <p:sp>
        <p:nvSpPr>
          <p:cNvPr id="17417" name="Text Box 12"/>
          <p:cNvSpPr txBox="1">
            <a:spLocks noChangeArrowheads="1"/>
          </p:cNvSpPr>
          <p:nvPr/>
        </p:nvSpPr>
        <p:spPr bwMode="auto">
          <a:xfrm>
            <a:off x="4572000" y="2214563"/>
            <a:ext cx="32226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>
                <a:solidFill>
                  <a:srgbClr val="009900"/>
                </a:solidFill>
              </a:rPr>
              <a:t>코티졸</a:t>
            </a:r>
            <a:r>
              <a:rPr lang="en-US" altLang="ko-KR" sz="2000">
                <a:solidFill>
                  <a:srgbClr val="009900"/>
                </a:solidFill>
              </a:rPr>
              <a:t>(cortisol)</a:t>
            </a:r>
            <a:r>
              <a:rPr lang="ko-KR" altLang="en-US" sz="2000"/>
              <a:t> 과다 분비</a:t>
            </a:r>
          </a:p>
        </p:txBody>
      </p:sp>
      <p:sp>
        <p:nvSpPr>
          <p:cNvPr id="17418" name="Text Box 13"/>
          <p:cNvSpPr txBox="1">
            <a:spLocks noChangeArrowheads="1"/>
          </p:cNvSpPr>
          <p:nvPr/>
        </p:nvSpPr>
        <p:spPr bwMode="auto">
          <a:xfrm>
            <a:off x="4643438" y="3214688"/>
            <a:ext cx="29194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에너지항상성 균형 파괴</a:t>
            </a:r>
          </a:p>
        </p:txBody>
      </p:sp>
      <p:sp>
        <p:nvSpPr>
          <p:cNvPr id="17419" name="Text Box 14"/>
          <p:cNvSpPr txBox="1">
            <a:spLocks noChangeArrowheads="1"/>
          </p:cNvSpPr>
          <p:nvPr/>
        </p:nvSpPr>
        <p:spPr bwMode="auto">
          <a:xfrm>
            <a:off x="4429125" y="4286250"/>
            <a:ext cx="4222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에너지 섭취 증가</a:t>
            </a:r>
            <a:r>
              <a:rPr lang="en-US" altLang="ko-KR" sz="2000"/>
              <a:t>/</a:t>
            </a:r>
            <a:r>
              <a:rPr lang="ko-KR" altLang="en-US" sz="2000"/>
              <a:t>에너지 소비 감소</a:t>
            </a:r>
          </a:p>
        </p:txBody>
      </p:sp>
      <p:sp>
        <p:nvSpPr>
          <p:cNvPr id="17420" name="Text Box 15"/>
          <p:cNvSpPr txBox="1">
            <a:spLocks noChangeArrowheads="1"/>
          </p:cNvSpPr>
          <p:nvPr/>
        </p:nvSpPr>
        <p:spPr bwMode="auto">
          <a:xfrm>
            <a:off x="4929188" y="5429250"/>
            <a:ext cx="2065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음식섭취량 증가</a:t>
            </a:r>
          </a:p>
        </p:txBody>
      </p:sp>
      <p:sp>
        <p:nvSpPr>
          <p:cNvPr id="17421" name="AutoShape 29"/>
          <p:cNvSpPr>
            <a:spLocks noChangeArrowheads="1"/>
          </p:cNvSpPr>
          <p:nvPr/>
        </p:nvSpPr>
        <p:spPr bwMode="auto">
          <a:xfrm>
            <a:off x="1331913" y="3213100"/>
            <a:ext cx="647700" cy="215900"/>
          </a:xfrm>
          <a:prstGeom prst="downArrow">
            <a:avLst>
              <a:gd name="adj1" fmla="val 50000"/>
              <a:gd name="adj2" fmla="val 25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endParaRPr lang="ko-KR" altLang="ko-KR">
              <a:solidFill>
                <a:srgbClr val="FF3399"/>
              </a:solidFill>
            </a:endParaRPr>
          </a:p>
        </p:txBody>
      </p:sp>
      <p:sp>
        <p:nvSpPr>
          <p:cNvPr id="17422" name="AutoShape 30"/>
          <p:cNvSpPr>
            <a:spLocks noChangeArrowheads="1"/>
          </p:cNvSpPr>
          <p:nvPr/>
        </p:nvSpPr>
        <p:spPr bwMode="auto">
          <a:xfrm>
            <a:off x="1331913" y="4508500"/>
            <a:ext cx="647700" cy="215900"/>
          </a:xfrm>
          <a:prstGeom prst="downArrow">
            <a:avLst>
              <a:gd name="adj1" fmla="val 50000"/>
              <a:gd name="adj2" fmla="val 25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ko-KR" altLang="en-US"/>
          </a:p>
        </p:txBody>
      </p:sp>
      <p:sp>
        <p:nvSpPr>
          <p:cNvPr id="17423" name="AutoShape 31"/>
          <p:cNvSpPr>
            <a:spLocks noChangeArrowheads="1"/>
          </p:cNvSpPr>
          <p:nvPr/>
        </p:nvSpPr>
        <p:spPr bwMode="auto">
          <a:xfrm>
            <a:off x="5500688" y="2786063"/>
            <a:ext cx="647700" cy="215900"/>
          </a:xfrm>
          <a:prstGeom prst="downArrow">
            <a:avLst>
              <a:gd name="adj1" fmla="val 50000"/>
              <a:gd name="adj2" fmla="val 25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ko-KR" altLang="en-US"/>
          </a:p>
        </p:txBody>
      </p:sp>
      <p:sp>
        <p:nvSpPr>
          <p:cNvPr id="17424" name="AutoShape 32"/>
          <p:cNvSpPr>
            <a:spLocks noChangeArrowheads="1"/>
          </p:cNvSpPr>
          <p:nvPr/>
        </p:nvSpPr>
        <p:spPr bwMode="auto">
          <a:xfrm>
            <a:off x="5500688" y="3857625"/>
            <a:ext cx="647700" cy="215900"/>
          </a:xfrm>
          <a:prstGeom prst="downArrow">
            <a:avLst>
              <a:gd name="adj1" fmla="val 50000"/>
              <a:gd name="adj2" fmla="val 25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ko-KR" altLang="en-US"/>
          </a:p>
        </p:txBody>
      </p:sp>
      <p:sp>
        <p:nvSpPr>
          <p:cNvPr id="17425" name="AutoShape 33"/>
          <p:cNvSpPr>
            <a:spLocks noChangeArrowheads="1"/>
          </p:cNvSpPr>
          <p:nvPr/>
        </p:nvSpPr>
        <p:spPr bwMode="auto">
          <a:xfrm>
            <a:off x="5500688" y="4929188"/>
            <a:ext cx="647700" cy="215900"/>
          </a:xfrm>
          <a:prstGeom prst="downArrow">
            <a:avLst>
              <a:gd name="adj1" fmla="val 50000"/>
              <a:gd name="adj2" fmla="val 25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ko-KR" altLang="en-US"/>
          </a:p>
        </p:txBody>
      </p:sp>
      <p:sp>
        <p:nvSpPr>
          <p:cNvPr id="17426" name="Line 34"/>
          <p:cNvSpPr>
            <a:spLocks noChangeShapeType="1"/>
          </p:cNvSpPr>
          <p:nvPr/>
        </p:nvSpPr>
        <p:spPr bwMode="auto">
          <a:xfrm>
            <a:off x="4000500" y="1428750"/>
            <a:ext cx="0" cy="43926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900113" y="1773238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400" b="1">
                <a:solidFill>
                  <a:srgbClr val="0066FF"/>
                </a:solidFill>
              </a:rPr>
              <a:t>규칙적 운동의 효과</a:t>
            </a:r>
          </a:p>
        </p:txBody>
      </p:sp>
      <p:sp>
        <p:nvSpPr>
          <p:cNvPr id="18435" name="Text Box 5"/>
          <p:cNvSpPr txBox="1">
            <a:spLocks noChangeArrowheads="1"/>
          </p:cNvSpPr>
          <p:nvPr/>
        </p:nvSpPr>
        <p:spPr bwMode="auto">
          <a:xfrm>
            <a:off x="214313" y="2500313"/>
            <a:ext cx="2928937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>
                <a:solidFill>
                  <a:srgbClr val="009900"/>
                </a:solidFill>
              </a:rPr>
              <a:t>카테콜아민</a:t>
            </a:r>
            <a:r>
              <a:rPr lang="ko-KR" altLang="en-US" sz="2000"/>
              <a:t> 분비 감소 </a:t>
            </a:r>
          </a:p>
          <a:p>
            <a:endParaRPr lang="ko-KR" altLang="en-US" sz="2000"/>
          </a:p>
          <a:p>
            <a:r>
              <a:rPr lang="ko-KR" altLang="en-US" sz="2000"/>
              <a:t>교감신경계 활성을 감소 </a:t>
            </a:r>
          </a:p>
          <a:p>
            <a:endParaRPr lang="ko-KR" altLang="en-US" sz="2000"/>
          </a:p>
          <a:p>
            <a:r>
              <a:rPr lang="ko-KR" altLang="en-US" sz="2000"/>
              <a:t>부교감신경계 활성 증가</a:t>
            </a:r>
          </a:p>
        </p:txBody>
      </p:sp>
      <p:sp>
        <p:nvSpPr>
          <p:cNvPr id="18436" name="Text Box 6"/>
          <p:cNvSpPr txBox="1">
            <a:spLocks noChangeArrowheads="1"/>
          </p:cNvSpPr>
          <p:nvPr/>
        </p:nvSpPr>
        <p:spPr bwMode="auto">
          <a:xfrm>
            <a:off x="3714750" y="2857500"/>
            <a:ext cx="27479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심장박동수</a:t>
            </a:r>
            <a:r>
              <a:rPr lang="en-US" altLang="ko-KR" sz="2000"/>
              <a:t>, </a:t>
            </a:r>
            <a:r>
              <a:rPr lang="ko-KR" altLang="en-US" sz="2000"/>
              <a:t>혈압 감소</a:t>
            </a:r>
          </a:p>
        </p:txBody>
      </p:sp>
      <p:sp>
        <p:nvSpPr>
          <p:cNvPr id="18437" name="Text Box 7"/>
          <p:cNvSpPr txBox="1">
            <a:spLocks noChangeArrowheads="1"/>
          </p:cNvSpPr>
          <p:nvPr/>
        </p:nvSpPr>
        <p:spPr bwMode="auto">
          <a:xfrm>
            <a:off x="3708400" y="3429000"/>
            <a:ext cx="24066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>
                <a:solidFill>
                  <a:srgbClr val="00B050"/>
                </a:solidFill>
              </a:rPr>
              <a:t>엔도르핀</a:t>
            </a:r>
            <a:r>
              <a:rPr lang="ko-KR" altLang="en-US" sz="2000"/>
              <a:t> 분비 증가</a:t>
            </a:r>
          </a:p>
        </p:txBody>
      </p:sp>
      <p:sp>
        <p:nvSpPr>
          <p:cNvPr id="18438" name="Text Box 8"/>
          <p:cNvSpPr txBox="1">
            <a:spLocks noChangeArrowheads="1"/>
          </p:cNvSpPr>
          <p:nvPr/>
        </p:nvSpPr>
        <p:spPr bwMode="auto">
          <a:xfrm>
            <a:off x="4500563" y="5229225"/>
            <a:ext cx="15128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>
                <a:solidFill>
                  <a:srgbClr val="0066FF"/>
                </a:solidFill>
              </a:rPr>
              <a:t>우울증 감소</a:t>
            </a:r>
          </a:p>
        </p:txBody>
      </p:sp>
      <p:sp>
        <p:nvSpPr>
          <p:cNvPr id="18439" name="Text Box 9"/>
          <p:cNvSpPr txBox="1">
            <a:spLocks noChangeArrowheads="1"/>
          </p:cNvSpPr>
          <p:nvPr/>
        </p:nvSpPr>
        <p:spPr bwMode="auto">
          <a:xfrm>
            <a:off x="4427538" y="4652963"/>
            <a:ext cx="18716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1">
                <a:solidFill>
                  <a:srgbClr val="0066FF"/>
                </a:solidFill>
              </a:rPr>
              <a:t>스트레스 감소</a:t>
            </a:r>
          </a:p>
        </p:txBody>
      </p:sp>
      <p:sp>
        <p:nvSpPr>
          <p:cNvPr id="18440" name="AutoShape 10"/>
          <p:cNvSpPr>
            <a:spLocks noChangeArrowheads="1"/>
          </p:cNvSpPr>
          <p:nvPr/>
        </p:nvSpPr>
        <p:spPr bwMode="auto">
          <a:xfrm>
            <a:off x="3286125" y="2928938"/>
            <a:ext cx="288925" cy="647700"/>
          </a:xfrm>
          <a:prstGeom prst="rightArrow">
            <a:avLst>
              <a:gd name="adj1" fmla="val 50000"/>
              <a:gd name="adj2" fmla="val 25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8441" name="AutoShape 12"/>
          <p:cNvSpPr>
            <a:spLocks noChangeArrowheads="1"/>
          </p:cNvSpPr>
          <p:nvPr/>
        </p:nvSpPr>
        <p:spPr bwMode="auto">
          <a:xfrm rot="5400000">
            <a:off x="5148263" y="3933825"/>
            <a:ext cx="431800" cy="431800"/>
          </a:xfrm>
          <a:prstGeom prst="rightArrow">
            <a:avLst>
              <a:gd name="adj1" fmla="val 50000"/>
              <a:gd name="adj2" fmla="val 25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18442" name="Picture 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3" name="Text Box 17"/>
          <p:cNvSpPr txBox="1">
            <a:spLocks noChangeArrowheads="1"/>
          </p:cNvSpPr>
          <p:nvPr/>
        </p:nvSpPr>
        <p:spPr bwMode="auto">
          <a:xfrm>
            <a:off x="4071938" y="285750"/>
            <a:ext cx="348773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현대사회의 특성</a:t>
            </a:r>
          </a:p>
          <a:p>
            <a:pPr marL="342900" indent="-342900" algn="ctr"/>
            <a:r>
              <a:rPr lang="en-US" altLang="ko-KR" b="1"/>
              <a:t>4) </a:t>
            </a:r>
            <a:r>
              <a:rPr lang="ko-KR" altLang="en-US" b="1"/>
              <a:t>스트레스와 건강 및 운동 효과</a:t>
            </a:r>
            <a:endParaRPr lang="en-US" altLang="ko-KR" b="1"/>
          </a:p>
        </p:txBody>
      </p:sp>
      <p:pic>
        <p:nvPicPr>
          <p:cNvPr id="18444" name="Picture 23" descr="a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67538" y="4857750"/>
            <a:ext cx="2176462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Picture 27" descr="TI_117324_1119_2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83413" y="1428750"/>
            <a:ext cx="2160587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6" name="Picture 18" descr="http://blogfiles.naver.net/20120618_178/fine4393_13399798278069fqez_JPEG/%B4%EB%BB%E7%C1%F5%C8%C4%B1%BA_%BF%B9%B9%E6%B9%FD%B0%FA_%C1%F5%BB%F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313" y="4286250"/>
            <a:ext cx="3929062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7" name="Picture 20" descr="http://i1.search.daumcdn.net/image03.search/02/1.ed.2c.NS_NW_30674251_14840486_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00875" y="2928938"/>
            <a:ext cx="214312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4357688" y="285750"/>
            <a:ext cx="274161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현대사회의 특성</a:t>
            </a:r>
          </a:p>
          <a:p>
            <a:pPr marL="342900" indent="-342900" algn="ctr"/>
            <a:r>
              <a:rPr lang="en-US" altLang="ko-KR" b="1"/>
              <a:t>5) </a:t>
            </a:r>
            <a:r>
              <a:rPr lang="ko-KR" altLang="en-US" b="1"/>
              <a:t>흡연과 건강</a:t>
            </a:r>
          </a:p>
        </p:txBody>
      </p:sp>
      <p:sp>
        <p:nvSpPr>
          <p:cNvPr id="19460" name="Text Box 10"/>
          <p:cNvSpPr txBox="1">
            <a:spLocks noChangeArrowheads="1"/>
          </p:cNvSpPr>
          <p:nvPr/>
        </p:nvSpPr>
        <p:spPr bwMode="auto">
          <a:xfrm>
            <a:off x="1692275" y="1628775"/>
            <a:ext cx="12239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800" b="1">
                <a:solidFill>
                  <a:srgbClr val="FF3300"/>
                </a:solidFill>
              </a:rPr>
              <a:t>흡연</a:t>
            </a:r>
          </a:p>
        </p:txBody>
      </p:sp>
      <p:pic>
        <p:nvPicPr>
          <p:cNvPr id="19461" name="Picture 8" descr="tabacco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143000"/>
            <a:ext cx="464343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9" descr="201112021025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2492375"/>
            <a:ext cx="424815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 Box 5"/>
          <p:cNvSpPr txBox="1">
            <a:spLocks noChangeArrowheads="1"/>
          </p:cNvSpPr>
          <p:nvPr/>
        </p:nvSpPr>
        <p:spPr bwMode="auto">
          <a:xfrm>
            <a:off x="4286250" y="214313"/>
            <a:ext cx="274161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현대사회의 특성</a:t>
            </a:r>
          </a:p>
          <a:p>
            <a:pPr marL="342900" indent="-342900" algn="ctr"/>
            <a:r>
              <a:rPr lang="en-US" altLang="ko-KR" b="1"/>
              <a:t>5) </a:t>
            </a:r>
            <a:r>
              <a:rPr lang="ko-KR" altLang="en-US" b="1"/>
              <a:t>흡연과 건강</a:t>
            </a:r>
          </a:p>
        </p:txBody>
      </p:sp>
      <p:sp>
        <p:nvSpPr>
          <p:cNvPr id="20484" name="AutoShape 8" descr="download?fid=642228f7f47983635360292b3f9d8914&amp;name=%B4%E3%B9%E8%C0%C7%20%C0%AF%C7%D8%BC%BA%BA%D0"/>
          <p:cNvSpPr>
            <a:spLocks noChangeAspect="1" noChangeArrowheads="1"/>
          </p:cNvSpPr>
          <p:nvPr/>
        </p:nvSpPr>
        <p:spPr bwMode="auto">
          <a:xfrm>
            <a:off x="2119313" y="1419225"/>
            <a:ext cx="4905375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0485" name="AutoShape 10" descr="download?fid=642228f7f47983635360292b3f9d8914&amp;name=%B4%E3%B9%E8%C0%C7%20%C0%AF%C7%D8%BC%BA%BA%D0"/>
          <p:cNvSpPr>
            <a:spLocks noChangeAspect="1" noChangeArrowheads="1"/>
          </p:cNvSpPr>
          <p:nvPr/>
        </p:nvSpPr>
        <p:spPr bwMode="auto">
          <a:xfrm>
            <a:off x="1403350" y="1628775"/>
            <a:ext cx="25241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ko-KR" altLang="en-US" sz="2400" b="1">
                <a:solidFill>
                  <a:srgbClr val="FF3300"/>
                </a:solidFill>
              </a:rPr>
              <a:t>담배의 성분</a:t>
            </a:r>
          </a:p>
        </p:txBody>
      </p:sp>
      <p:sp>
        <p:nvSpPr>
          <p:cNvPr id="20486" name="AutoShape 14" descr="download?fid=642228f7f47983635360292b3f9d8914&amp;name=%B4%E3%B9%E8%C0%C7%20%C0%AF%C7%D8%BC%BA%BA%D0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20487" name="Picture 18" descr="이미지를 클릭하면 원본을 보실 수 있습니다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1638" y="1125538"/>
            <a:ext cx="4589462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22" descr="downloa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000375"/>
            <a:ext cx="3636963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24" descr="img_24_811_0?11165484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79838" y="3214688"/>
            <a:ext cx="5184775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AutoShape 4" descr="download?fid=642228f7f47983635360292b3f9d8914&amp;name=%B4%E3%B9%E8%C0%C7%20%C0%AF%C7%D8%BC%BA%BA%D0"/>
          <p:cNvSpPr>
            <a:spLocks noChangeAspect="1" noChangeArrowheads="1"/>
          </p:cNvSpPr>
          <p:nvPr/>
        </p:nvSpPr>
        <p:spPr bwMode="auto">
          <a:xfrm>
            <a:off x="2119313" y="1419225"/>
            <a:ext cx="4905375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1508" name="AutoShape 5" descr="download?fid=642228f7f47983635360292b3f9d8914&amp;name=%B4%E3%B9%E8%C0%C7%20%C0%AF%C7%D8%BC%BA%BA%D0"/>
          <p:cNvSpPr>
            <a:spLocks noChangeAspect="1" noChangeArrowheads="1"/>
          </p:cNvSpPr>
          <p:nvPr/>
        </p:nvSpPr>
        <p:spPr bwMode="auto">
          <a:xfrm>
            <a:off x="2119313" y="1419225"/>
            <a:ext cx="5405437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1509" name="AutoShape 6" descr="download?fid=642228f7f47983635360292b3f9d8914&amp;name=%B4%E3%B9%E8%C0%C7%20%C0%AF%C7%D8%BC%BA%BA%D0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21510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1125538"/>
            <a:ext cx="9001125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Text Box 5"/>
          <p:cNvSpPr txBox="1">
            <a:spLocks noChangeArrowheads="1"/>
          </p:cNvSpPr>
          <p:nvPr/>
        </p:nvSpPr>
        <p:spPr bwMode="auto">
          <a:xfrm>
            <a:off x="4286250" y="214313"/>
            <a:ext cx="274161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현대사회의 특성</a:t>
            </a:r>
          </a:p>
          <a:p>
            <a:pPr marL="342900" indent="-342900" algn="ctr"/>
            <a:r>
              <a:rPr lang="en-US" altLang="ko-KR" b="1"/>
              <a:t>5) </a:t>
            </a:r>
            <a:r>
              <a:rPr lang="ko-KR" altLang="en-US" b="1"/>
              <a:t>흡연과 건강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AutoShape 4" descr="download?fid=642228f7f47983635360292b3f9d8914&amp;name=%B4%E3%B9%E8%C0%C7%20%C0%AF%C7%D8%BC%BA%BA%D0"/>
          <p:cNvSpPr>
            <a:spLocks noChangeAspect="1" noChangeArrowheads="1"/>
          </p:cNvSpPr>
          <p:nvPr/>
        </p:nvSpPr>
        <p:spPr bwMode="auto">
          <a:xfrm>
            <a:off x="2119313" y="1419225"/>
            <a:ext cx="4905375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2532" name="AutoShape 5" descr="download?fid=642228f7f47983635360292b3f9d8914&amp;name=%B4%E3%B9%E8%C0%C7%20%C0%AF%C7%D8%BC%BA%BA%D0"/>
          <p:cNvSpPr>
            <a:spLocks noChangeAspect="1" noChangeArrowheads="1"/>
          </p:cNvSpPr>
          <p:nvPr/>
        </p:nvSpPr>
        <p:spPr bwMode="auto">
          <a:xfrm>
            <a:off x="2119313" y="1419225"/>
            <a:ext cx="5405437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2533" name="AutoShape 6" descr="download?fid=642228f7f47983635360292b3f9d8914&amp;name=%B4%E3%B9%E8%C0%C7%20%C0%AF%C7%D8%BC%BA%BA%D0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22534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000125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5" name="Text Box 5"/>
          <p:cNvSpPr txBox="1">
            <a:spLocks noChangeArrowheads="1"/>
          </p:cNvSpPr>
          <p:nvPr/>
        </p:nvSpPr>
        <p:spPr bwMode="auto">
          <a:xfrm>
            <a:off x="4286250" y="214313"/>
            <a:ext cx="274161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현대사회의 특성</a:t>
            </a:r>
          </a:p>
          <a:p>
            <a:pPr marL="342900" indent="-342900" algn="ctr"/>
            <a:r>
              <a:rPr lang="en-US" altLang="ko-KR" b="1"/>
              <a:t>5) </a:t>
            </a:r>
            <a:r>
              <a:rPr lang="ko-KR" altLang="en-US" b="1"/>
              <a:t>흡연과 건강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4" descr="download?fid=642228f7f47983635360292b3f9d8914&amp;name=%B4%E3%B9%E8%C0%C7%20%C0%AF%C7%D8%BC%BA%BA%D0"/>
          <p:cNvSpPr>
            <a:spLocks noChangeAspect="1" noChangeArrowheads="1"/>
          </p:cNvSpPr>
          <p:nvPr/>
        </p:nvSpPr>
        <p:spPr bwMode="auto">
          <a:xfrm>
            <a:off x="2119313" y="1419225"/>
            <a:ext cx="4905375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4579" name="AutoShape 5" descr="download?fid=642228f7f47983635360292b3f9d8914&amp;name=%B4%E3%B9%E8%C0%C7%20%C0%AF%C7%D8%BC%BA%BA%D0"/>
          <p:cNvSpPr>
            <a:spLocks noChangeAspect="1" noChangeArrowheads="1"/>
          </p:cNvSpPr>
          <p:nvPr/>
        </p:nvSpPr>
        <p:spPr bwMode="auto">
          <a:xfrm>
            <a:off x="2119313" y="1419225"/>
            <a:ext cx="5405437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4580" name="AutoShape 6" descr="download?fid=642228f7f47983635360292b3f9d8914&amp;name=%B4%E3%B9%E8%C0%C7%20%C0%AF%C7%D8%BC%BA%BA%D0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24581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0"/>
            <a:ext cx="87137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4" descr="download?fid=642228f7f47983635360292b3f9d8914&amp;name=%B4%E3%B9%E8%C0%C7%20%C0%AF%C7%D8%BC%BA%BA%D0"/>
          <p:cNvSpPr>
            <a:spLocks noChangeAspect="1" noChangeArrowheads="1"/>
          </p:cNvSpPr>
          <p:nvPr/>
        </p:nvSpPr>
        <p:spPr bwMode="auto">
          <a:xfrm>
            <a:off x="2119313" y="1419225"/>
            <a:ext cx="4905375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5603" name="AutoShape 5" descr="download?fid=642228f7f47983635360292b3f9d8914&amp;name=%B4%E3%B9%E8%C0%C7%20%C0%AF%C7%D8%BC%BA%BA%D0"/>
          <p:cNvSpPr>
            <a:spLocks noChangeAspect="1" noChangeArrowheads="1"/>
          </p:cNvSpPr>
          <p:nvPr/>
        </p:nvSpPr>
        <p:spPr bwMode="auto">
          <a:xfrm>
            <a:off x="2119313" y="1419225"/>
            <a:ext cx="5405437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5604" name="AutoShape 6" descr="download?fid=642228f7f47983635360292b3f9d8914&amp;name=%B4%E3%B9%E8%C0%C7%20%C0%AF%C7%D8%BC%BA%BA%D0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25605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0"/>
            <a:ext cx="7704138" cy="676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6"/>
          <p:cNvSpPr txBox="1">
            <a:spLocks noChangeArrowheads="1"/>
          </p:cNvSpPr>
          <p:nvPr/>
        </p:nvSpPr>
        <p:spPr bwMode="auto">
          <a:xfrm>
            <a:off x="2124075" y="1700213"/>
            <a:ext cx="31734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>
                <a:solidFill>
                  <a:srgbClr val="0066FF"/>
                </a:solidFill>
              </a:rPr>
              <a:t>흡연과 비만의 잘못된 상식</a:t>
            </a:r>
          </a:p>
        </p:txBody>
      </p:sp>
      <p:sp>
        <p:nvSpPr>
          <p:cNvPr id="28676" name="Text Box 7"/>
          <p:cNvSpPr txBox="1">
            <a:spLocks noChangeArrowheads="1"/>
          </p:cNvSpPr>
          <p:nvPr/>
        </p:nvSpPr>
        <p:spPr bwMode="auto">
          <a:xfrm>
            <a:off x="2627313" y="2420938"/>
            <a:ext cx="3714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b="1" i="1">
                <a:solidFill>
                  <a:srgbClr val="FF3300"/>
                </a:solidFill>
                <a:latin typeface="Arial" pitchFamily="34" charset="0"/>
              </a:rPr>
              <a:t>‘</a:t>
            </a:r>
            <a:r>
              <a:rPr lang="ko-KR" altLang="en-US" sz="2400" b="1">
                <a:solidFill>
                  <a:srgbClr val="FF3300"/>
                </a:solidFill>
              </a:rPr>
              <a:t>흡연을 하면 살이 빠진다</a:t>
            </a:r>
            <a:r>
              <a:rPr lang="en-US" altLang="ko-KR" sz="2400" b="1">
                <a:solidFill>
                  <a:srgbClr val="FF3300"/>
                </a:solidFill>
              </a:rPr>
              <a:t>?</a:t>
            </a:r>
          </a:p>
        </p:txBody>
      </p:sp>
      <p:sp>
        <p:nvSpPr>
          <p:cNvPr id="28677" name="Text Box 17"/>
          <p:cNvSpPr txBox="1">
            <a:spLocks noChangeArrowheads="1"/>
          </p:cNvSpPr>
          <p:nvPr/>
        </p:nvSpPr>
        <p:spPr bwMode="auto">
          <a:xfrm>
            <a:off x="539750" y="3049588"/>
            <a:ext cx="781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/>
              <a:t>흡연</a:t>
            </a:r>
          </a:p>
        </p:txBody>
      </p:sp>
      <p:sp>
        <p:nvSpPr>
          <p:cNvPr id="28678" name="Text Box 20"/>
          <p:cNvSpPr txBox="1">
            <a:spLocks noChangeArrowheads="1"/>
          </p:cNvSpPr>
          <p:nvPr/>
        </p:nvSpPr>
        <p:spPr bwMode="auto">
          <a:xfrm>
            <a:off x="2192338" y="2924175"/>
            <a:ext cx="4298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ko-KR" altLang="en-US"/>
              <a:t>니코틴 교감신경 자극</a:t>
            </a:r>
            <a:r>
              <a:rPr lang="en-US" altLang="ko-KR"/>
              <a:t>, </a:t>
            </a:r>
            <a:r>
              <a:rPr lang="ko-KR" altLang="en-US"/>
              <a:t>심장 박동수 증가</a:t>
            </a:r>
          </a:p>
          <a:p>
            <a:pPr algn="ctr"/>
            <a:r>
              <a:rPr lang="ko-KR" altLang="en-US"/>
              <a:t>신체의 열 발산 촉진</a:t>
            </a:r>
          </a:p>
        </p:txBody>
      </p:sp>
      <p:sp>
        <p:nvSpPr>
          <p:cNvPr id="28679" name="Text Box 21"/>
          <p:cNvSpPr txBox="1">
            <a:spLocks noChangeArrowheads="1"/>
          </p:cNvSpPr>
          <p:nvPr/>
        </p:nvSpPr>
        <p:spPr bwMode="auto">
          <a:xfrm>
            <a:off x="7164388" y="2984500"/>
            <a:ext cx="1098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체중감소</a:t>
            </a:r>
          </a:p>
        </p:txBody>
      </p:sp>
      <p:sp>
        <p:nvSpPr>
          <p:cNvPr id="28680" name="AutoShape 22"/>
          <p:cNvSpPr>
            <a:spLocks noChangeArrowheads="1"/>
          </p:cNvSpPr>
          <p:nvPr/>
        </p:nvSpPr>
        <p:spPr bwMode="auto">
          <a:xfrm>
            <a:off x="1692275" y="3127375"/>
            <a:ext cx="215900" cy="360363"/>
          </a:xfrm>
          <a:prstGeom prst="rightArrow">
            <a:avLst>
              <a:gd name="adj1" fmla="val 50000"/>
              <a:gd name="adj2" fmla="val 25000"/>
            </a:avLst>
          </a:prstGeom>
          <a:noFill/>
          <a:ln w="9525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8681" name="AutoShape 23"/>
          <p:cNvSpPr>
            <a:spLocks noChangeArrowheads="1"/>
          </p:cNvSpPr>
          <p:nvPr/>
        </p:nvSpPr>
        <p:spPr bwMode="auto">
          <a:xfrm>
            <a:off x="6661150" y="3055938"/>
            <a:ext cx="215900" cy="360362"/>
          </a:xfrm>
          <a:prstGeom prst="rightArrow">
            <a:avLst>
              <a:gd name="adj1" fmla="val 50000"/>
              <a:gd name="adj2" fmla="val 25000"/>
            </a:avLst>
          </a:prstGeom>
          <a:noFill/>
          <a:ln w="9525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8682" name="AutoShape 24"/>
          <p:cNvSpPr>
            <a:spLocks noChangeArrowheads="1"/>
          </p:cNvSpPr>
          <p:nvPr/>
        </p:nvSpPr>
        <p:spPr bwMode="auto">
          <a:xfrm>
            <a:off x="2051050" y="3933825"/>
            <a:ext cx="215900" cy="360363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>
              <a:solidFill>
                <a:srgbClr val="FF3399"/>
              </a:solidFill>
            </a:endParaRPr>
          </a:p>
        </p:txBody>
      </p:sp>
      <p:sp>
        <p:nvSpPr>
          <p:cNvPr id="28683" name="Text Box 25"/>
          <p:cNvSpPr txBox="1">
            <a:spLocks noChangeArrowheads="1"/>
          </p:cNvSpPr>
          <p:nvPr/>
        </p:nvSpPr>
        <p:spPr bwMode="auto">
          <a:xfrm>
            <a:off x="2627313" y="3919538"/>
            <a:ext cx="3689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니코틴 영향으로 리파제 분비 저하</a:t>
            </a:r>
          </a:p>
        </p:txBody>
      </p:sp>
      <p:sp>
        <p:nvSpPr>
          <p:cNvPr id="28684" name="AutoShape 26"/>
          <p:cNvSpPr>
            <a:spLocks noChangeArrowheads="1"/>
          </p:cNvSpPr>
          <p:nvPr/>
        </p:nvSpPr>
        <p:spPr bwMode="auto">
          <a:xfrm>
            <a:off x="6516688" y="3933825"/>
            <a:ext cx="215900" cy="360363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>
              <a:solidFill>
                <a:srgbClr val="FF3399"/>
              </a:solidFill>
            </a:endParaRPr>
          </a:p>
        </p:txBody>
      </p:sp>
      <p:sp>
        <p:nvSpPr>
          <p:cNvPr id="28685" name="Text Box 27"/>
          <p:cNvSpPr txBox="1">
            <a:spLocks noChangeArrowheads="1"/>
          </p:cNvSpPr>
          <p:nvPr/>
        </p:nvSpPr>
        <p:spPr bwMode="auto">
          <a:xfrm>
            <a:off x="7235825" y="3919538"/>
            <a:ext cx="170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체내 지방 축적</a:t>
            </a:r>
          </a:p>
        </p:txBody>
      </p:sp>
      <p:sp>
        <p:nvSpPr>
          <p:cNvPr id="28686" name="AutoShape 29"/>
          <p:cNvSpPr>
            <a:spLocks noChangeArrowheads="1"/>
          </p:cNvSpPr>
          <p:nvPr/>
        </p:nvSpPr>
        <p:spPr bwMode="auto">
          <a:xfrm>
            <a:off x="468313" y="3789363"/>
            <a:ext cx="1079500" cy="765175"/>
          </a:xfrm>
          <a:prstGeom prst="horizontalScroll">
            <a:avLst>
              <a:gd name="adj" fmla="val 12500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2400" b="1"/>
              <a:t>but</a:t>
            </a:r>
          </a:p>
        </p:txBody>
      </p:sp>
      <p:sp>
        <p:nvSpPr>
          <p:cNvPr id="28687" name="Text Box 11"/>
          <p:cNvSpPr txBox="1">
            <a:spLocks noChangeArrowheads="1"/>
          </p:cNvSpPr>
          <p:nvPr/>
        </p:nvSpPr>
        <p:spPr bwMode="auto">
          <a:xfrm>
            <a:off x="3143250" y="4857750"/>
            <a:ext cx="2619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b="1">
                <a:solidFill>
                  <a:srgbClr val="FF3300"/>
                </a:solidFill>
                <a:latin typeface="Arial" pitchFamily="34" charset="0"/>
              </a:rPr>
              <a:t>‘</a:t>
            </a:r>
            <a:r>
              <a:rPr lang="ko-KR" altLang="en-US" sz="2400" b="1">
                <a:solidFill>
                  <a:srgbClr val="FF3300"/>
                </a:solidFill>
              </a:rPr>
              <a:t>금연하면 살찐다</a:t>
            </a:r>
            <a:r>
              <a:rPr lang="en-US" altLang="ko-KR" sz="2400" b="1">
                <a:solidFill>
                  <a:srgbClr val="FF3300"/>
                </a:solidFill>
              </a:rPr>
              <a:t>?</a:t>
            </a:r>
          </a:p>
        </p:txBody>
      </p:sp>
      <p:sp>
        <p:nvSpPr>
          <p:cNvPr id="28688" name="Text Box 13"/>
          <p:cNvSpPr txBox="1">
            <a:spLocks noChangeArrowheads="1"/>
          </p:cNvSpPr>
          <p:nvPr/>
        </p:nvSpPr>
        <p:spPr bwMode="auto">
          <a:xfrm>
            <a:off x="1835150" y="5516563"/>
            <a:ext cx="54419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후각</a:t>
            </a:r>
            <a:r>
              <a:rPr lang="en-US" altLang="ko-KR"/>
              <a:t>, </a:t>
            </a:r>
            <a:r>
              <a:rPr lang="ko-KR" altLang="en-US"/>
              <a:t>미각 살아나 입맛 향상 식사량 증가</a:t>
            </a:r>
          </a:p>
          <a:p>
            <a:r>
              <a:rPr lang="ko-KR" altLang="en-US"/>
              <a:t>사탕</a:t>
            </a:r>
            <a:r>
              <a:rPr lang="en-US" altLang="ko-KR"/>
              <a:t>, </a:t>
            </a:r>
            <a:r>
              <a:rPr lang="ko-KR" altLang="en-US"/>
              <a:t>과자 등  섭취 섭취칼로리 증가</a:t>
            </a:r>
          </a:p>
          <a:p>
            <a:r>
              <a:rPr lang="ko-KR" altLang="en-US"/>
              <a:t>니코틴으로 항진된 대사율 감소로</a:t>
            </a:r>
            <a:r>
              <a:rPr lang="en-US" altLang="ko-KR"/>
              <a:t> </a:t>
            </a:r>
            <a:r>
              <a:rPr lang="ko-KR" altLang="en-US"/>
              <a:t>에너지 소비 감소</a:t>
            </a:r>
          </a:p>
        </p:txBody>
      </p:sp>
      <p:sp>
        <p:nvSpPr>
          <p:cNvPr id="28689" name="Text Box 14"/>
          <p:cNvSpPr txBox="1">
            <a:spLocks noChangeArrowheads="1"/>
          </p:cNvSpPr>
          <p:nvPr/>
        </p:nvSpPr>
        <p:spPr bwMode="auto">
          <a:xfrm>
            <a:off x="7739063" y="5803900"/>
            <a:ext cx="1098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체중증가</a:t>
            </a:r>
          </a:p>
        </p:txBody>
      </p:sp>
      <p:sp>
        <p:nvSpPr>
          <p:cNvPr id="28690" name="Text Box 16"/>
          <p:cNvSpPr txBox="1">
            <a:spLocks noChangeArrowheads="1"/>
          </p:cNvSpPr>
          <p:nvPr/>
        </p:nvSpPr>
        <p:spPr bwMode="auto">
          <a:xfrm>
            <a:off x="466725" y="5732463"/>
            <a:ext cx="781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/>
              <a:t>금연</a:t>
            </a:r>
          </a:p>
        </p:txBody>
      </p:sp>
      <p:sp>
        <p:nvSpPr>
          <p:cNvPr id="28691" name="AutoShape 18"/>
          <p:cNvSpPr>
            <a:spLocks noChangeArrowheads="1"/>
          </p:cNvSpPr>
          <p:nvPr/>
        </p:nvSpPr>
        <p:spPr bwMode="auto">
          <a:xfrm>
            <a:off x="7378700" y="5803900"/>
            <a:ext cx="215900" cy="360363"/>
          </a:xfrm>
          <a:prstGeom prst="rightArrow">
            <a:avLst>
              <a:gd name="adj1" fmla="val 50000"/>
              <a:gd name="adj2" fmla="val 25000"/>
            </a:avLst>
          </a:prstGeom>
          <a:noFill/>
          <a:ln w="9525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8692" name="AutoShape 19"/>
          <p:cNvSpPr>
            <a:spLocks noChangeArrowheads="1"/>
          </p:cNvSpPr>
          <p:nvPr/>
        </p:nvSpPr>
        <p:spPr bwMode="auto">
          <a:xfrm>
            <a:off x="1474788" y="5803900"/>
            <a:ext cx="215900" cy="360363"/>
          </a:xfrm>
          <a:prstGeom prst="rightArrow">
            <a:avLst>
              <a:gd name="adj1" fmla="val 50000"/>
              <a:gd name="adj2" fmla="val 25000"/>
            </a:avLst>
          </a:prstGeom>
          <a:noFill/>
          <a:ln w="9525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>
              <a:solidFill>
                <a:srgbClr val="FF3399"/>
              </a:solidFill>
            </a:endParaRPr>
          </a:p>
        </p:txBody>
      </p:sp>
      <p:sp>
        <p:nvSpPr>
          <p:cNvPr id="28693" name="Text Box 5"/>
          <p:cNvSpPr txBox="1">
            <a:spLocks noChangeArrowheads="1"/>
          </p:cNvSpPr>
          <p:nvPr/>
        </p:nvSpPr>
        <p:spPr bwMode="auto">
          <a:xfrm>
            <a:off x="4070350" y="398463"/>
            <a:ext cx="274161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현대사회의 특성</a:t>
            </a:r>
          </a:p>
          <a:p>
            <a:pPr marL="342900" indent="-342900" algn="ctr"/>
            <a:r>
              <a:rPr lang="en-US" altLang="ko-KR" b="1"/>
              <a:t>5) </a:t>
            </a:r>
            <a:r>
              <a:rPr lang="ko-KR" altLang="en-US" b="1"/>
              <a:t>흡연과 건강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 Box 6"/>
          <p:cNvSpPr txBox="1">
            <a:spLocks noChangeArrowheads="1"/>
          </p:cNvSpPr>
          <p:nvPr/>
        </p:nvSpPr>
        <p:spPr bwMode="auto">
          <a:xfrm>
            <a:off x="1619250" y="1484313"/>
            <a:ext cx="4924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FF3300"/>
                </a:solidFill>
              </a:rPr>
              <a:t>운동기능 떨어뜨리는 가장 근 원인</a:t>
            </a:r>
            <a:r>
              <a:rPr lang="en-US" altLang="ko-KR" sz="2400" b="1">
                <a:solidFill>
                  <a:srgbClr val="FF3300"/>
                </a:solidFill>
              </a:rPr>
              <a:t>?</a:t>
            </a:r>
          </a:p>
        </p:txBody>
      </p:sp>
      <p:sp>
        <p:nvSpPr>
          <p:cNvPr id="29700" name="Text Box 8"/>
          <p:cNvSpPr txBox="1">
            <a:spLocks noChangeArrowheads="1"/>
          </p:cNvSpPr>
          <p:nvPr/>
        </p:nvSpPr>
        <p:spPr bwMode="auto">
          <a:xfrm>
            <a:off x="3635375" y="4437063"/>
            <a:ext cx="3003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혈액 속 산소운반 능력 저하</a:t>
            </a:r>
          </a:p>
        </p:txBody>
      </p:sp>
      <p:sp>
        <p:nvSpPr>
          <p:cNvPr id="29701" name="Text Box 9"/>
          <p:cNvSpPr txBox="1">
            <a:spLocks noChangeArrowheads="1"/>
          </p:cNvSpPr>
          <p:nvPr/>
        </p:nvSpPr>
        <p:spPr bwMode="auto">
          <a:xfrm>
            <a:off x="395288" y="50133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ko-KR" altLang="ko-KR"/>
          </a:p>
        </p:txBody>
      </p:sp>
      <p:sp>
        <p:nvSpPr>
          <p:cNvPr id="29702" name="Text Box 10"/>
          <p:cNvSpPr txBox="1">
            <a:spLocks noChangeArrowheads="1"/>
          </p:cNvSpPr>
          <p:nvPr/>
        </p:nvSpPr>
        <p:spPr bwMode="auto">
          <a:xfrm>
            <a:off x="0" y="4941888"/>
            <a:ext cx="3003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기관지 수축</a:t>
            </a:r>
            <a:r>
              <a:rPr lang="en-US" altLang="ko-KR"/>
              <a:t>, </a:t>
            </a:r>
            <a:r>
              <a:rPr lang="ko-KR" altLang="en-US"/>
              <a:t>천식증상 발생</a:t>
            </a:r>
          </a:p>
        </p:txBody>
      </p:sp>
      <p:sp>
        <p:nvSpPr>
          <p:cNvPr id="29703" name="Text Box 11"/>
          <p:cNvSpPr txBox="1">
            <a:spLocks noChangeArrowheads="1"/>
          </p:cNvSpPr>
          <p:nvPr/>
        </p:nvSpPr>
        <p:spPr bwMode="auto">
          <a:xfrm>
            <a:off x="3924300" y="4941888"/>
            <a:ext cx="1631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호흡기능 저하</a:t>
            </a:r>
          </a:p>
        </p:txBody>
      </p:sp>
      <p:sp>
        <p:nvSpPr>
          <p:cNvPr id="29704" name="Text Box 12"/>
          <p:cNvSpPr txBox="1">
            <a:spLocks noChangeArrowheads="1"/>
          </p:cNvSpPr>
          <p:nvPr/>
        </p:nvSpPr>
        <p:spPr bwMode="auto">
          <a:xfrm>
            <a:off x="179388" y="4365625"/>
            <a:ext cx="2622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헤모글로빈과 강력 결함</a:t>
            </a:r>
          </a:p>
        </p:txBody>
      </p:sp>
      <p:sp>
        <p:nvSpPr>
          <p:cNvPr id="29705" name="Text Box 13"/>
          <p:cNvSpPr txBox="1">
            <a:spLocks noChangeArrowheads="1"/>
          </p:cNvSpPr>
          <p:nvPr/>
        </p:nvSpPr>
        <p:spPr bwMode="auto">
          <a:xfrm>
            <a:off x="7442200" y="4365625"/>
            <a:ext cx="11938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ko-KR" altLang="en-US">
                <a:solidFill>
                  <a:srgbClr val="0066FF"/>
                </a:solidFill>
              </a:rPr>
              <a:t>산소</a:t>
            </a:r>
          </a:p>
          <a:p>
            <a:pPr algn="ctr"/>
            <a:r>
              <a:rPr lang="ko-KR" altLang="en-US">
                <a:solidFill>
                  <a:srgbClr val="0066FF"/>
                </a:solidFill>
              </a:rPr>
              <a:t>수요</a:t>
            </a:r>
            <a:r>
              <a:rPr lang="en-US" altLang="ko-KR">
                <a:solidFill>
                  <a:srgbClr val="0066FF"/>
                </a:solidFill>
              </a:rPr>
              <a:t>/</a:t>
            </a:r>
            <a:r>
              <a:rPr lang="ko-KR" altLang="en-US">
                <a:solidFill>
                  <a:srgbClr val="0066FF"/>
                </a:solidFill>
              </a:rPr>
              <a:t>공급</a:t>
            </a:r>
          </a:p>
          <a:p>
            <a:pPr algn="ctr"/>
            <a:r>
              <a:rPr lang="ko-KR" altLang="en-US">
                <a:solidFill>
                  <a:srgbClr val="0066FF"/>
                </a:solidFill>
              </a:rPr>
              <a:t>불일치</a:t>
            </a:r>
          </a:p>
        </p:txBody>
      </p:sp>
      <p:sp>
        <p:nvSpPr>
          <p:cNvPr id="29706" name="Line 15"/>
          <p:cNvSpPr>
            <a:spLocks noChangeShapeType="1"/>
          </p:cNvSpPr>
          <p:nvPr/>
        </p:nvSpPr>
        <p:spPr bwMode="auto">
          <a:xfrm flipV="1">
            <a:off x="7164388" y="2781300"/>
            <a:ext cx="1727200" cy="208915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9707" name="Text Box 16"/>
          <p:cNvSpPr txBox="1">
            <a:spLocks noChangeArrowheads="1"/>
          </p:cNvSpPr>
          <p:nvPr/>
        </p:nvSpPr>
        <p:spPr bwMode="auto">
          <a:xfrm>
            <a:off x="6357938" y="3786188"/>
            <a:ext cx="15970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ko-KR" altLang="en-US">
                <a:solidFill>
                  <a:srgbClr val="FF3399"/>
                </a:solidFill>
                <a:latin typeface="MD개성체"/>
                <a:ea typeface="MD개성체"/>
                <a:cs typeface="MD개성체"/>
              </a:rPr>
              <a:t>조직에 산소가</a:t>
            </a:r>
          </a:p>
          <a:p>
            <a:pPr algn="ctr"/>
            <a:r>
              <a:rPr lang="ko-KR" altLang="en-US">
                <a:solidFill>
                  <a:srgbClr val="FF3399"/>
                </a:solidFill>
                <a:latin typeface="MD개성체"/>
                <a:ea typeface="MD개성체"/>
                <a:cs typeface="MD개성체"/>
              </a:rPr>
              <a:t>부족해요</a:t>
            </a:r>
          </a:p>
        </p:txBody>
      </p:sp>
      <p:sp>
        <p:nvSpPr>
          <p:cNvPr id="29708" name="AutoShape 18"/>
          <p:cNvSpPr>
            <a:spLocks noChangeArrowheads="1"/>
          </p:cNvSpPr>
          <p:nvPr/>
        </p:nvSpPr>
        <p:spPr bwMode="auto">
          <a:xfrm>
            <a:off x="3132138" y="4508500"/>
            <a:ext cx="360362" cy="6477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9709" name="AutoShape 20"/>
          <p:cNvSpPr>
            <a:spLocks noChangeArrowheads="1"/>
          </p:cNvSpPr>
          <p:nvPr/>
        </p:nvSpPr>
        <p:spPr bwMode="auto">
          <a:xfrm>
            <a:off x="6659563" y="4508500"/>
            <a:ext cx="360362" cy="6477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9710" name="Line 21"/>
          <p:cNvSpPr>
            <a:spLocks noChangeShapeType="1"/>
          </p:cNvSpPr>
          <p:nvPr/>
        </p:nvSpPr>
        <p:spPr bwMode="auto">
          <a:xfrm>
            <a:off x="6084888" y="3644900"/>
            <a:ext cx="1079500" cy="1223963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9711" name="Oval 23"/>
          <p:cNvSpPr>
            <a:spLocks noChangeArrowheads="1"/>
          </p:cNvSpPr>
          <p:nvPr/>
        </p:nvSpPr>
        <p:spPr bwMode="auto">
          <a:xfrm>
            <a:off x="323850" y="3213100"/>
            <a:ext cx="1439863" cy="647700"/>
          </a:xfrm>
          <a:prstGeom prst="ellipse">
            <a:avLst/>
          </a:prstGeom>
          <a:solidFill>
            <a:schemeClr val="bg1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400" b="1">
                <a:solidFill>
                  <a:srgbClr val="FF3300"/>
                </a:solidFill>
              </a:rPr>
              <a:t>운 동</a:t>
            </a:r>
          </a:p>
        </p:txBody>
      </p:sp>
      <p:sp>
        <p:nvSpPr>
          <p:cNvPr id="29712" name="Rectangle 25"/>
          <p:cNvSpPr>
            <a:spLocks noChangeArrowheads="1"/>
          </p:cNvSpPr>
          <p:nvPr/>
        </p:nvSpPr>
        <p:spPr bwMode="auto">
          <a:xfrm>
            <a:off x="6804025" y="5949950"/>
            <a:ext cx="2160588" cy="576263"/>
          </a:xfrm>
          <a:prstGeom prst="rect">
            <a:avLst/>
          </a:prstGeom>
          <a:solidFill>
            <a:schemeClr val="bg1"/>
          </a:solidFill>
          <a:ln w="9525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400" b="1">
                <a:solidFill>
                  <a:srgbClr val="FF3300"/>
                </a:solidFill>
              </a:rPr>
              <a:t>운동 능력 저하</a:t>
            </a:r>
          </a:p>
        </p:txBody>
      </p:sp>
      <p:sp>
        <p:nvSpPr>
          <p:cNvPr id="29713" name="AutoShape 26"/>
          <p:cNvSpPr>
            <a:spLocks noChangeArrowheads="1"/>
          </p:cNvSpPr>
          <p:nvPr/>
        </p:nvSpPr>
        <p:spPr bwMode="auto">
          <a:xfrm>
            <a:off x="611188" y="4005263"/>
            <a:ext cx="936625" cy="287337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>
            <a:solidFill>
              <a:srgbClr val="0066FF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ko-KR" altLang="en-US"/>
          </a:p>
        </p:txBody>
      </p:sp>
      <p:sp>
        <p:nvSpPr>
          <p:cNvPr id="29714" name="AutoShape 27"/>
          <p:cNvSpPr>
            <a:spLocks noChangeArrowheads="1"/>
          </p:cNvSpPr>
          <p:nvPr/>
        </p:nvSpPr>
        <p:spPr bwMode="auto">
          <a:xfrm>
            <a:off x="7451725" y="5445125"/>
            <a:ext cx="936625" cy="287338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bg1"/>
          </a:solidFill>
          <a:ln w="9525">
            <a:solidFill>
              <a:srgbClr val="FF33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ko-KR" altLang="en-US"/>
          </a:p>
        </p:txBody>
      </p:sp>
      <p:sp>
        <p:nvSpPr>
          <p:cNvPr id="29715" name="AutoShape 28"/>
          <p:cNvSpPr>
            <a:spLocks noChangeArrowheads="1"/>
          </p:cNvSpPr>
          <p:nvPr/>
        </p:nvSpPr>
        <p:spPr bwMode="auto">
          <a:xfrm>
            <a:off x="2571750" y="2060575"/>
            <a:ext cx="857250" cy="1225550"/>
          </a:xfrm>
          <a:prstGeom prst="cloudCallout">
            <a:avLst>
              <a:gd name="adj1" fmla="val 118134"/>
              <a:gd name="adj2" fmla="val 63218"/>
            </a:avLst>
          </a:prstGeom>
          <a:solidFill>
            <a:srgbClr val="E3D5BB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ko-KR" altLang="en-US" b="1">
                <a:solidFill>
                  <a:srgbClr val="FF3300"/>
                </a:solidFill>
              </a:rPr>
              <a:t>일산화탄소</a:t>
            </a:r>
          </a:p>
        </p:txBody>
      </p:sp>
      <p:sp>
        <p:nvSpPr>
          <p:cNvPr id="29716" name="Rectangle 29"/>
          <p:cNvSpPr>
            <a:spLocks noChangeArrowheads="1"/>
          </p:cNvSpPr>
          <p:nvPr/>
        </p:nvSpPr>
        <p:spPr bwMode="auto">
          <a:xfrm>
            <a:off x="4427538" y="3429000"/>
            <a:ext cx="1223962" cy="2159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9717" name="Rectangle 31"/>
          <p:cNvSpPr>
            <a:spLocks noChangeArrowheads="1"/>
          </p:cNvSpPr>
          <p:nvPr/>
        </p:nvSpPr>
        <p:spPr bwMode="auto">
          <a:xfrm>
            <a:off x="4284663" y="3429000"/>
            <a:ext cx="144462" cy="215900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9718" name="Rectangle 32"/>
          <p:cNvSpPr>
            <a:spLocks noChangeArrowheads="1"/>
          </p:cNvSpPr>
          <p:nvPr/>
        </p:nvSpPr>
        <p:spPr bwMode="auto">
          <a:xfrm>
            <a:off x="5651500" y="3429000"/>
            <a:ext cx="288925" cy="215900"/>
          </a:xfrm>
          <a:prstGeom prst="rect">
            <a:avLst/>
          </a:prstGeom>
          <a:solidFill>
            <a:srgbClr val="E3D5BB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9719" name="Text Box 5"/>
          <p:cNvSpPr txBox="1">
            <a:spLocks noChangeArrowheads="1"/>
          </p:cNvSpPr>
          <p:nvPr/>
        </p:nvSpPr>
        <p:spPr bwMode="auto">
          <a:xfrm>
            <a:off x="4070350" y="398463"/>
            <a:ext cx="274161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현대사회의 특성</a:t>
            </a:r>
          </a:p>
          <a:p>
            <a:pPr marL="342900" indent="-342900" algn="ctr"/>
            <a:r>
              <a:rPr lang="en-US" altLang="ko-KR" b="1"/>
              <a:t>5) </a:t>
            </a:r>
            <a:r>
              <a:rPr lang="ko-KR" altLang="en-US" b="1"/>
              <a:t>흡연과 건강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ext Box 6"/>
          <p:cNvSpPr txBox="1">
            <a:spLocks noChangeArrowheads="1"/>
          </p:cNvSpPr>
          <p:nvPr/>
        </p:nvSpPr>
        <p:spPr bwMode="auto">
          <a:xfrm>
            <a:off x="2339975" y="1628775"/>
            <a:ext cx="47196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>
                <a:solidFill>
                  <a:srgbClr val="FF3300"/>
                </a:solidFill>
              </a:rPr>
              <a:t>흡연은 뼈로 가는 모든 것을 저해시킨다</a:t>
            </a:r>
            <a:r>
              <a:rPr lang="en-US" altLang="ko-KR" sz="2000" b="1">
                <a:solidFill>
                  <a:srgbClr val="FF3300"/>
                </a:solidFill>
              </a:rPr>
              <a:t>?</a:t>
            </a:r>
          </a:p>
        </p:txBody>
      </p:sp>
      <p:sp>
        <p:nvSpPr>
          <p:cNvPr id="30724" name="Text Box 8"/>
          <p:cNvSpPr txBox="1">
            <a:spLocks noChangeArrowheads="1"/>
          </p:cNvSpPr>
          <p:nvPr/>
        </p:nvSpPr>
        <p:spPr bwMode="auto">
          <a:xfrm>
            <a:off x="6084888" y="3429000"/>
            <a:ext cx="2674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>
                <a:solidFill>
                  <a:srgbClr val="FF3300"/>
                </a:solidFill>
              </a:rPr>
              <a:t>수술 실패 확률이 높음</a:t>
            </a:r>
          </a:p>
        </p:txBody>
      </p:sp>
      <p:sp>
        <p:nvSpPr>
          <p:cNvPr id="30725" name="AutoShape 9"/>
          <p:cNvSpPr>
            <a:spLocks noChangeArrowheads="1"/>
          </p:cNvSpPr>
          <p:nvPr/>
        </p:nvSpPr>
        <p:spPr bwMode="auto">
          <a:xfrm>
            <a:off x="250825" y="2708275"/>
            <a:ext cx="1655763" cy="1152525"/>
          </a:xfrm>
          <a:prstGeom prst="irregularSeal2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b="1"/>
              <a:t>니코틴</a:t>
            </a:r>
          </a:p>
        </p:txBody>
      </p:sp>
      <p:sp>
        <p:nvSpPr>
          <p:cNvPr id="30726" name="Text Box 10"/>
          <p:cNvSpPr txBox="1">
            <a:spLocks noChangeArrowheads="1"/>
          </p:cNvSpPr>
          <p:nvPr/>
        </p:nvSpPr>
        <p:spPr bwMode="auto">
          <a:xfrm>
            <a:off x="2051050" y="2349500"/>
            <a:ext cx="3136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미네랄 감소</a:t>
            </a:r>
            <a:r>
              <a:rPr lang="en-US" altLang="ko-KR" sz="2000"/>
              <a:t>, </a:t>
            </a:r>
            <a:r>
              <a:rPr lang="ko-KR" altLang="en-US" sz="2000"/>
              <a:t>뼈 약하게</a:t>
            </a:r>
            <a:r>
              <a:rPr lang="en-US" altLang="ko-KR" sz="2000">
                <a:latin typeface="Arial" pitchFamily="34" charset="0"/>
              </a:rPr>
              <a:t>…</a:t>
            </a:r>
            <a:r>
              <a:rPr lang="en-US" altLang="ko-KR"/>
              <a:t> </a:t>
            </a:r>
          </a:p>
        </p:txBody>
      </p:sp>
      <p:sp>
        <p:nvSpPr>
          <p:cNvPr id="30727" name="Text Box 11"/>
          <p:cNvSpPr txBox="1">
            <a:spLocks noChangeArrowheads="1"/>
          </p:cNvSpPr>
          <p:nvPr/>
        </p:nvSpPr>
        <p:spPr bwMode="auto">
          <a:xfrm>
            <a:off x="2124075" y="2997200"/>
            <a:ext cx="2976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혈액순환 방해</a:t>
            </a:r>
            <a:r>
              <a:rPr lang="en-US" altLang="ko-KR" sz="2000"/>
              <a:t>, </a:t>
            </a:r>
            <a:r>
              <a:rPr lang="ko-KR" altLang="en-US" sz="2000"/>
              <a:t>통증유발</a:t>
            </a:r>
          </a:p>
        </p:txBody>
      </p:sp>
      <p:sp>
        <p:nvSpPr>
          <p:cNvPr id="30728" name="Text Box 12"/>
          <p:cNvSpPr txBox="1">
            <a:spLocks noChangeArrowheads="1"/>
          </p:cNvSpPr>
          <p:nvPr/>
        </p:nvSpPr>
        <p:spPr bwMode="auto">
          <a:xfrm>
            <a:off x="2051050" y="3644900"/>
            <a:ext cx="3314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척추신경 자극</a:t>
            </a:r>
            <a:r>
              <a:rPr lang="en-US" altLang="ko-KR" sz="2000"/>
              <a:t>, </a:t>
            </a:r>
            <a:r>
              <a:rPr lang="ko-KR" altLang="en-US" sz="2000"/>
              <a:t>추간판 변성</a:t>
            </a:r>
          </a:p>
        </p:txBody>
      </p:sp>
      <p:sp>
        <p:nvSpPr>
          <p:cNvPr id="30729" name="Text Box 14"/>
          <p:cNvSpPr txBox="1">
            <a:spLocks noChangeArrowheads="1"/>
          </p:cNvSpPr>
          <p:nvPr/>
        </p:nvSpPr>
        <p:spPr bwMode="auto">
          <a:xfrm>
            <a:off x="6084888" y="3068638"/>
            <a:ext cx="17621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>
                <a:solidFill>
                  <a:srgbClr val="FF3300"/>
                </a:solidFill>
              </a:rPr>
              <a:t>상처회복 늦음</a:t>
            </a:r>
          </a:p>
        </p:txBody>
      </p:sp>
      <p:sp>
        <p:nvSpPr>
          <p:cNvPr id="30730" name="Text Box 16"/>
          <p:cNvSpPr txBox="1">
            <a:spLocks noChangeArrowheads="1"/>
          </p:cNvSpPr>
          <p:nvPr/>
        </p:nvSpPr>
        <p:spPr bwMode="auto">
          <a:xfrm>
            <a:off x="1692275" y="4292600"/>
            <a:ext cx="4584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뼈의 회복에 작용하는 줄기세포에 작용</a:t>
            </a:r>
          </a:p>
        </p:txBody>
      </p:sp>
      <p:sp>
        <p:nvSpPr>
          <p:cNvPr id="30731" name="AutoShape 18"/>
          <p:cNvSpPr>
            <a:spLocks noChangeArrowheads="1"/>
          </p:cNvSpPr>
          <p:nvPr/>
        </p:nvSpPr>
        <p:spPr bwMode="auto">
          <a:xfrm>
            <a:off x="5651500" y="2997200"/>
            <a:ext cx="288925" cy="1223963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30732" name="Picture 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933825"/>
            <a:ext cx="1692275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3" name="Picture 23" descr="f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4300" y="4797425"/>
            <a:ext cx="2879725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4" name="Picture 27" descr="b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92275" y="4868863"/>
            <a:ext cx="21590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5" name="Picture 20" descr="2005110821201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77050" y="4149725"/>
            <a:ext cx="2087563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6" name="Text Box 5"/>
          <p:cNvSpPr txBox="1">
            <a:spLocks noChangeArrowheads="1"/>
          </p:cNvSpPr>
          <p:nvPr/>
        </p:nvSpPr>
        <p:spPr bwMode="auto">
          <a:xfrm>
            <a:off x="4070350" y="398463"/>
            <a:ext cx="274161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현대사회의 특성</a:t>
            </a:r>
          </a:p>
          <a:p>
            <a:pPr marL="342900" indent="-342900" algn="ctr"/>
            <a:r>
              <a:rPr lang="en-US" altLang="ko-KR" b="1"/>
              <a:t>5) </a:t>
            </a:r>
            <a:r>
              <a:rPr lang="ko-KR" altLang="en-US" b="1"/>
              <a:t>흡연과 건강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 Box 5"/>
          <p:cNvSpPr txBox="1">
            <a:spLocks noChangeArrowheads="1"/>
          </p:cNvSpPr>
          <p:nvPr/>
        </p:nvSpPr>
        <p:spPr bwMode="auto">
          <a:xfrm>
            <a:off x="4070350" y="398463"/>
            <a:ext cx="274161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현대사회의 특성</a:t>
            </a:r>
          </a:p>
          <a:p>
            <a:pPr marL="342900" indent="-342900" algn="ctr"/>
            <a:r>
              <a:rPr lang="en-US" altLang="ko-KR" b="1"/>
              <a:t>5) </a:t>
            </a:r>
            <a:r>
              <a:rPr lang="ko-KR" altLang="en-US" b="1"/>
              <a:t>흡연과 건강</a:t>
            </a:r>
          </a:p>
        </p:txBody>
      </p:sp>
      <p:sp>
        <p:nvSpPr>
          <p:cNvPr id="31748" name="Rectangle 17"/>
          <p:cNvSpPr>
            <a:spLocks noChangeArrowheads="1"/>
          </p:cNvSpPr>
          <p:nvPr/>
        </p:nvSpPr>
        <p:spPr bwMode="auto">
          <a:xfrm>
            <a:off x="611188" y="1125538"/>
            <a:ext cx="314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ko-KR" altLang="en-US" sz="2000" b="1">
                <a:solidFill>
                  <a:srgbClr val="FF3300"/>
                </a:solidFill>
              </a:rPr>
              <a:t>만성폐쇄성폐질환</a:t>
            </a:r>
            <a:r>
              <a:rPr lang="en-US" altLang="ko-KR" sz="2000" b="1">
                <a:solidFill>
                  <a:srgbClr val="FF3300"/>
                </a:solidFill>
              </a:rPr>
              <a:t>(COPD)</a:t>
            </a:r>
            <a:r>
              <a:rPr lang="en-US" altLang="ko-KR" b="1"/>
              <a:t> </a:t>
            </a:r>
          </a:p>
        </p:txBody>
      </p:sp>
      <p:sp>
        <p:nvSpPr>
          <p:cNvPr id="31749" name="Rectangle 18"/>
          <p:cNvSpPr>
            <a:spLocks noChangeArrowheads="1"/>
          </p:cNvSpPr>
          <p:nvPr/>
        </p:nvSpPr>
        <p:spPr bwMode="auto">
          <a:xfrm>
            <a:off x="611188" y="1557338"/>
            <a:ext cx="784860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altLang="ko-KR"/>
              <a:t>1. </a:t>
            </a:r>
            <a:r>
              <a:rPr lang="ko-KR" altLang="en-US"/>
              <a:t>숨쉬기가 곤란하고</a:t>
            </a:r>
            <a:r>
              <a:rPr lang="en-US" altLang="ko-KR"/>
              <a:t> </a:t>
            </a:r>
            <a:r>
              <a:rPr lang="ko-KR" altLang="en-US"/>
              <a:t>기침을 심하게 한다</a:t>
            </a:r>
            <a:r>
              <a:rPr lang="en-US" altLang="ko-KR"/>
              <a:t>.</a:t>
            </a:r>
          </a:p>
          <a:p>
            <a:pPr eaLnBrk="0" hangingPunct="0"/>
            <a:endParaRPr lang="ko-KR" altLang="en-US"/>
          </a:p>
          <a:p>
            <a:pPr eaLnBrk="0" hangingPunct="0"/>
            <a:r>
              <a:rPr lang="en-US" altLang="ko-KR"/>
              <a:t>2. </a:t>
            </a:r>
            <a:r>
              <a:rPr lang="ko-KR" altLang="en-US">
                <a:solidFill>
                  <a:srgbClr val="FF0000"/>
                </a:solidFill>
              </a:rPr>
              <a:t>흡연</a:t>
            </a:r>
            <a:r>
              <a:rPr lang="ko-KR" altLang="en-US"/>
              <a:t>이 절대적인 영향을 미친다</a:t>
            </a:r>
            <a:r>
              <a:rPr lang="en-US" altLang="ko-KR"/>
              <a:t>.</a:t>
            </a:r>
          </a:p>
          <a:p>
            <a:pPr eaLnBrk="0" hangingPunct="0"/>
            <a:r>
              <a:rPr lang="en-US" altLang="ko-KR"/>
              <a:t> </a:t>
            </a:r>
            <a:r>
              <a:rPr lang="ko-KR" altLang="en-US"/>
              <a:t> </a:t>
            </a:r>
          </a:p>
          <a:p>
            <a:pPr eaLnBrk="0" hangingPunct="0"/>
            <a:r>
              <a:rPr lang="en-US" altLang="ko-KR"/>
              <a:t>3. </a:t>
            </a:r>
            <a:r>
              <a:rPr lang="ko-KR" altLang="en-US"/>
              <a:t>우리나라 사망 원인 </a:t>
            </a:r>
            <a:r>
              <a:rPr lang="en-US" altLang="ko-KR"/>
              <a:t>4</a:t>
            </a:r>
            <a:r>
              <a:rPr lang="ko-KR" altLang="en-US"/>
              <a:t>위에 오를 정도로 심각한 질환이다</a:t>
            </a:r>
            <a:r>
              <a:rPr lang="en-US" altLang="ko-KR"/>
              <a:t>.</a:t>
            </a:r>
          </a:p>
        </p:txBody>
      </p:sp>
      <p:sp>
        <p:nvSpPr>
          <p:cNvPr id="31750" name="Rectangle 19"/>
          <p:cNvSpPr>
            <a:spLocks noChangeArrowheads="1"/>
          </p:cNvSpPr>
          <p:nvPr/>
        </p:nvSpPr>
        <p:spPr bwMode="auto">
          <a:xfrm>
            <a:off x="611188" y="3068638"/>
            <a:ext cx="8532812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altLang="ko-KR"/>
              <a:t>4. </a:t>
            </a:r>
            <a:r>
              <a:rPr lang="ko-KR" altLang="en-US"/>
              <a:t>만성기관지염이나 폐기종에 의해 기도가 서서히 막혀 결국에는 호흡곤란 </a:t>
            </a:r>
          </a:p>
          <a:p>
            <a:pPr eaLnBrk="0" hangingPunct="0"/>
            <a:r>
              <a:rPr lang="ko-KR" altLang="en-US"/>
              <a:t>    증상을 유발시킨다</a:t>
            </a:r>
            <a:r>
              <a:rPr lang="en-US" altLang="ko-KR"/>
              <a:t>.</a:t>
            </a:r>
          </a:p>
          <a:p>
            <a:pPr eaLnBrk="0" hangingPunct="0"/>
            <a:r>
              <a:rPr lang="en-US" altLang="ko-KR"/>
              <a:t> </a:t>
            </a:r>
          </a:p>
          <a:p>
            <a:pPr eaLnBrk="0" hangingPunct="0"/>
            <a:r>
              <a:rPr lang="en-US" altLang="ko-KR"/>
              <a:t>5. </a:t>
            </a:r>
            <a:r>
              <a:rPr lang="ko-KR" altLang="en-US"/>
              <a:t>심한 경우 계단 오르기</a:t>
            </a:r>
            <a:r>
              <a:rPr lang="en-US" altLang="ko-KR"/>
              <a:t>, </a:t>
            </a:r>
            <a:r>
              <a:rPr lang="ko-KR" altLang="en-US"/>
              <a:t>요리하기 같은 간단한 일상생활도 불가능하다</a:t>
            </a:r>
            <a:r>
              <a:rPr lang="en-US" altLang="ko-KR"/>
              <a:t>.</a:t>
            </a:r>
          </a:p>
          <a:p>
            <a:pPr eaLnBrk="0" hangingPunct="0"/>
            <a:endParaRPr lang="ko-KR" altLang="en-US"/>
          </a:p>
          <a:p>
            <a:pPr eaLnBrk="0" hangingPunct="0"/>
            <a:r>
              <a:rPr lang="en-US" altLang="ko-KR"/>
              <a:t>6. </a:t>
            </a:r>
            <a:r>
              <a:rPr lang="ko-KR" altLang="en-US"/>
              <a:t>찬바람이 호흡기를 자극하면 기도가 막히는 등 응급상황으로 이어질 수도 있다</a:t>
            </a:r>
            <a:endParaRPr lang="en-US" altLang="ko-KR"/>
          </a:p>
        </p:txBody>
      </p:sp>
      <p:sp>
        <p:nvSpPr>
          <p:cNvPr id="31751" name="Rectangle 20"/>
          <p:cNvSpPr>
            <a:spLocks noChangeArrowheads="1"/>
          </p:cNvSpPr>
          <p:nvPr/>
        </p:nvSpPr>
        <p:spPr bwMode="auto">
          <a:xfrm>
            <a:off x="611188" y="6308725"/>
            <a:ext cx="2657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ko-KR"/>
              <a:t>10. </a:t>
            </a:r>
            <a:r>
              <a:rPr lang="ko-KR" altLang="en-US"/>
              <a:t>금연만이 살 길이다</a:t>
            </a:r>
            <a:r>
              <a:rPr lang="en-US" altLang="ko-KR"/>
              <a:t>.</a:t>
            </a:r>
          </a:p>
        </p:txBody>
      </p:sp>
      <p:sp>
        <p:nvSpPr>
          <p:cNvPr id="31752" name="Rectangle 21"/>
          <p:cNvSpPr>
            <a:spLocks noChangeArrowheads="1"/>
          </p:cNvSpPr>
          <p:nvPr/>
        </p:nvSpPr>
        <p:spPr bwMode="auto">
          <a:xfrm>
            <a:off x="611188" y="4941888"/>
            <a:ext cx="5621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ko-KR"/>
              <a:t>7. </a:t>
            </a:r>
            <a:r>
              <a:rPr lang="ko-KR" altLang="en-US"/>
              <a:t>우리 나라 </a:t>
            </a:r>
            <a:r>
              <a:rPr lang="en-US" altLang="ko-KR"/>
              <a:t>COPD </a:t>
            </a:r>
            <a:r>
              <a:rPr lang="ko-KR" altLang="en-US"/>
              <a:t>환자의 </a:t>
            </a:r>
            <a:r>
              <a:rPr lang="en-US" altLang="ko-KR"/>
              <a:t>90% </a:t>
            </a:r>
            <a:r>
              <a:rPr lang="ko-KR" altLang="en-US"/>
              <a:t>이상이 흡연자 이다</a:t>
            </a:r>
            <a:r>
              <a:rPr lang="en-US" altLang="ko-KR"/>
              <a:t>.</a:t>
            </a:r>
          </a:p>
        </p:txBody>
      </p:sp>
      <p:sp>
        <p:nvSpPr>
          <p:cNvPr id="31753" name="Rectangle 22"/>
          <p:cNvSpPr>
            <a:spLocks noChangeArrowheads="1"/>
          </p:cNvSpPr>
          <p:nvPr/>
        </p:nvSpPr>
        <p:spPr bwMode="auto">
          <a:xfrm>
            <a:off x="611188" y="5445125"/>
            <a:ext cx="53800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ko-KR"/>
              <a:t>8. </a:t>
            </a:r>
            <a:r>
              <a:rPr lang="ko-KR" altLang="en-US"/>
              <a:t>흡연자의 경우 </a:t>
            </a:r>
            <a:r>
              <a:rPr lang="en-US" altLang="ko-KR"/>
              <a:t>1∼2</a:t>
            </a:r>
            <a:r>
              <a:rPr lang="ko-KR" altLang="en-US"/>
              <a:t>년마다 폐기능 검사를 한다</a:t>
            </a:r>
            <a:r>
              <a:rPr lang="en-US" altLang="ko-KR"/>
              <a:t>. </a:t>
            </a:r>
          </a:p>
        </p:txBody>
      </p:sp>
      <p:sp>
        <p:nvSpPr>
          <p:cNvPr id="31754" name="Rectangle 23"/>
          <p:cNvSpPr>
            <a:spLocks noChangeArrowheads="1"/>
          </p:cNvSpPr>
          <p:nvPr/>
        </p:nvSpPr>
        <p:spPr bwMode="auto">
          <a:xfrm>
            <a:off x="611188" y="5876925"/>
            <a:ext cx="76660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ko-KR"/>
              <a:t>9. </a:t>
            </a:r>
            <a:r>
              <a:rPr lang="ko-KR" altLang="en-US"/>
              <a:t>비흡연자도 간접흡연을 고려해 </a:t>
            </a:r>
            <a:r>
              <a:rPr lang="en-US" altLang="ko-KR"/>
              <a:t>3∼4</a:t>
            </a:r>
            <a:r>
              <a:rPr lang="ko-KR" altLang="en-US"/>
              <a:t>년에 한 번씩 폐기능 검사를 한다</a:t>
            </a:r>
            <a:r>
              <a:rPr lang="en-US" altLang="ko-KR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AutoShape 4" descr="download?fid=642228f7f47983635360292b3f9d8914&amp;name=%B4%E3%B9%E8%C0%C7%20%C0%AF%C7%D8%BC%BA%BA%D0"/>
          <p:cNvSpPr>
            <a:spLocks noChangeAspect="1" noChangeArrowheads="1"/>
          </p:cNvSpPr>
          <p:nvPr/>
        </p:nvSpPr>
        <p:spPr bwMode="auto">
          <a:xfrm>
            <a:off x="2119313" y="1419225"/>
            <a:ext cx="4905375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2771" name="AutoShape 5" descr="download?fid=642228f7f47983635360292b3f9d8914&amp;name=%B4%E3%B9%E8%C0%C7%20%C0%AF%C7%D8%BC%BA%BA%D0"/>
          <p:cNvSpPr>
            <a:spLocks noChangeAspect="1" noChangeArrowheads="1"/>
          </p:cNvSpPr>
          <p:nvPr/>
        </p:nvSpPr>
        <p:spPr bwMode="auto">
          <a:xfrm>
            <a:off x="2119313" y="1419225"/>
            <a:ext cx="5405437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2772" name="AutoShape 6" descr="download?fid=642228f7f47983635360292b3f9d8914&amp;name=%B4%E3%B9%E8%C0%C7%20%C0%AF%C7%D8%BC%BA%BA%D0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32773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75"/>
            <a:ext cx="9144000" cy="671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4" descr="download?fid=642228f7f47983635360292b3f9d8914&amp;name=%B4%E3%B9%E8%C0%C7%20%C0%AF%C7%D8%BC%BA%BA%D0"/>
          <p:cNvSpPr>
            <a:spLocks noChangeAspect="1" noChangeArrowheads="1"/>
          </p:cNvSpPr>
          <p:nvPr/>
        </p:nvSpPr>
        <p:spPr bwMode="auto">
          <a:xfrm>
            <a:off x="2119313" y="1419225"/>
            <a:ext cx="4905375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3795" name="AutoShape 5" descr="download?fid=642228f7f47983635360292b3f9d8914&amp;name=%B4%E3%B9%E8%C0%C7%20%C0%AF%C7%D8%BC%BA%BA%D0"/>
          <p:cNvSpPr>
            <a:spLocks noChangeAspect="1" noChangeArrowheads="1"/>
          </p:cNvSpPr>
          <p:nvPr/>
        </p:nvSpPr>
        <p:spPr bwMode="auto">
          <a:xfrm>
            <a:off x="2119313" y="1419225"/>
            <a:ext cx="5405437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3796" name="AutoShape 6" descr="download?fid=642228f7f47983635360292b3f9d8914&amp;name=%B4%E3%B9%E8%C0%C7%20%C0%AF%C7%D8%BC%BA%BA%D0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33797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0"/>
            <a:ext cx="8207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클래식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378</Words>
  <Application>Microsoft Office PowerPoint</Application>
  <PresentationFormat>화면 슬라이드 쇼(4:3)</PresentationFormat>
  <Paragraphs>94</Paragraphs>
  <Slides>14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5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</cp:revision>
  <dcterms:created xsi:type="dcterms:W3CDTF">2014-03-21T01:26:56Z</dcterms:created>
  <dcterms:modified xsi:type="dcterms:W3CDTF">2014-03-21T01:29:19Z</dcterms:modified>
</cp:coreProperties>
</file>