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69" r:id="rId4"/>
    <p:sldId id="270" r:id="rId5"/>
    <p:sldId id="271" r:id="rId6"/>
    <p:sldId id="276" r:id="rId7"/>
    <p:sldId id="258" r:id="rId8"/>
    <p:sldId id="273" r:id="rId9"/>
    <p:sldId id="266" r:id="rId10"/>
    <p:sldId id="272" r:id="rId11"/>
    <p:sldId id="274" r:id="rId12"/>
    <p:sldId id="263" r:id="rId13"/>
    <p:sldId id="264" r:id="rId14"/>
    <p:sldId id="265" r:id="rId15"/>
    <p:sldId id="275" r:id="rId16"/>
    <p:sldId id="268" r:id="rId17"/>
    <p:sldId id="267" r:id="rId18"/>
    <p:sldId id="277" r:id="rId19"/>
    <p:sldId id="278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66244" autoAdjust="0"/>
  </p:normalViewPr>
  <p:slideViewPr>
    <p:cSldViewPr>
      <p:cViewPr varScale="1">
        <p:scale>
          <a:sx n="75" d="100"/>
          <a:sy n="75" d="100"/>
        </p:scale>
        <p:origin x="-26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D01A8A-F7CD-4FB0-93C0-B23BB76F2CFF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D14C8-32DA-4383-ADB4-A9A1A791D1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5492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해설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유지현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]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박봉우의 「휴전선」은 민족의 비극이었던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6․25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라는 역사적 상황이 시의 배경을 이룬다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남과 북으로 분단되어 서로에게 총칼을 겨누는 숨막히는 대치 공간인 휴전선을 빌어 분단의 아픔과 전쟁의 비극이 상징적으로 나타나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시인은 전쟁 혹은 비극이라는 직접적인 단어를 피하고 암시적인 시어를 채택함으로써 흔히 분단과 전쟁을 떠올릴 때 흔히 범하기 쉬운 감정의 과잉분출을 막고 독자들에게 분단이 우리에게 주는 피폐함을 상기시킨다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각 연의 서술어는 물음의 형식을 취하고 있어서 직접적인 정서의 노출을 피하는 동시에 독자의 시적 반응을 자연스레 끌어내는 구실을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마주 향한 산과 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꽃과 꽃은 자연 상태 그대로 어우러진 상태가 아니라 화산과 같은 변란이 언제 닥칠지 몰라 두려워하는 긴박한 상황이다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조국은 아름다운 삶의 터전이 아니라 전란이 휩쓸고 지나간 을씨년스러운 풍경으로 가득하며 언제 전란이 닥칠지 모르는 긴박한 대치상태에 놓여있다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`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쌀쌀한 풍경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'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가운데서 시인은 민족의 기상을 드높였던 고구려와 통일을 이루었던 신라를 떠올린다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화해로운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삶에 대한 역사적 기억은 한 하늘을 두고도 적대관계로 나뉘어 사는 현재의 상황과 극명한 대조를 이룬다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연에서 우리의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`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불안한 얼굴의 의미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'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는 무엇인가를 묻는 시인의 물음은 전쟁과 분단으로 인한 불안과 고통이라는 대답을 숨기고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  3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연에서 전쟁의 의미는 독사의 혀같이 징그러운 바람으로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민족 전체가 겪어야 하는 고통은 죄 없이 피어난 꽃이 겪어야 하는 모진 겨우살이로 표현되어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피폐하고 고통스러운 시간이 언제까지 지속될 것이며 또다시 되풀이될 것인가에 대한 강한 우려를 시인의 목소리는 담고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마지막 연에서 첫 연을 반복하는 것은 이러한 시인의 우려와 현재에 대한 비판을 강하게 부각시키는 구실을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휴전과 분단의 상황을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`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정맥이 끊어진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'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상태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`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나무도 안심하고 서 있지 못하는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'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상황으로 묘사하여 휴전선과 분단에 대한 저항적이고 고발적인 의미를 부각시키는 이 시는 강대국의 세력 각축과 이데올로기의 틈바구니에서 한민족에게 부과되었던 참혹한 비극을 상징적이고도 강렬하게 형상화하였다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639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ko-KR" altLang="en-US" baseline="0" dirty="0" smtClean="0"/>
              <a:t>∇</a:t>
            </a:r>
            <a:r>
              <a:rPr lang="ko-KR" altLang="en-US" baseline="0" dirty="0" smtClean="0"/>
              <a:t>세계체제</a:t>
            </a:r>
            <a:endParaRPr lang="en-US" altLang="ko-KR" baseline="0" dirty="0" smtClean="0"/>
          </a:p>
          <a:p>
            <a:pPr>
              <a:buFont typeface="Arial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후천성 분단인식결핍 증후군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정확한 진단이 중요 </a:t>
            </a:r>
            <a:r>
              <a:rPr lang="en-US" altLang="ko-KR" dirty="0" smtClean="0"/>
              <a:t>/ ‘</a:t>
            </a:r>
            <a:r>
              <a:rPr lang="ko-KR" altLang="en-US" dirty="0" smtClean="0"/>
              <a:t>주어진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환경이 아니라</a:t>
            </a:r>
            <a:r>
              <a:rPr lang="en-US" altLang="ko-KR" dirty="0" smtClean="0"/>
              <a:t>, ‘</a:t>
            </a:r>
            <a:r>
              <a:rPr lang="ko-KR" altLang="en-US" dirty="0" smtClean="0"/>
              <a:t>극복해야 될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환경</a:t>
            </a:r>
            <a:endParaRPr lang="en-US" altLang="ko-KR" dirty="0" smtClean="0"/>
          </a:p>
          <a:p>
            <a:pPr>
              <a:buFont typeface="Arial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분단체제란</a:t>
            </a:r>
            <a:r>
              <a:rPr lang="en-US" altLang="ko-KR" dirty="0" smtClean="0"/>
              <a:t>?: 53</a:t>
            </a:r>
            <a:r>
              <a:rPr lang="ko-KR" altLang="en-US" dirty="0" smtClean="0"/>
              <a:t>년 이후 전쟁도 아니고 평화도 아닌 </a:t>
            </a:r>
            <a:r>
              <a:rPr lang="ko-KR" altLang="en-US" dirty="0" smtClean="0"/>
              <a:t>상태</a:t>
            </a:r>
            <a:r>
              <a:rPr lang="en-US" altLang="ko-KR" dirty="0" smtClean="0"/>
              <a:t>(: </a:t>
            </a:r>
            <a:r>
              <a:rPr lang="ko-KR" altLang="en-US" dirty="0" smtClean="0"/>
              <a:t>정전체제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에서 </a:t>
            </a:r>
            <a:r>
              <a:rPr lang="ko-KR" altLang="en-US" dirty="0" smtClean="0"/>
              <a:t>끊임없이 남과 북의 체제를 공고히 재생산하는  기제가 현실로 굳어진 것</a:t>
            </a:r>
            <a:endParaRPr lang="en-US" altLang="ko-KR" dirty="0" smtClean="0"/>
          </a:p>
          <a:p>
            <a:pPr>
              <a:buFont typeface="Arial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분단환원주의의 딜레마</a:t>
            </a:r>
            <a:r>
              <a:rPr lang="en-US" altLang="ko-KR" dirty="0" smtClean="0"/>
              <a:t>: “</a:t>
            </a:r>
            <a:r>
              <a:rPr lang="ko-KR" altLang="en-US" dirty="0" smtClean="0"/>
              <a:t>분단체제만 해결되면</a:t>
            </a:r>
            <a:r>
              <a:rPr lang="en-US" altLang="ko-KR" dirty="0" smtClean="0"/>
              <a:t>(=</a:t>
            </a:r>
            <a:r>
              <a:rPr lang="ko-KR" altLang="en-US" dirty="0" smtClean="0"/>
              <a:t>통일</a:t>
            </a:r>
            <a:r>
              <a:rPr lang="en-US" altLang="ko-KR" dirty="0" smtClean="0"/>
              <a:t>) </a:t>
            </a:r>
            <a:r>
              <a:rPr lang="ko-KR" altLang="en-US" dirty="0" smtClean="0"/>
              <a:t>모든 문제가 다 해결되느냐</a:t>
            </a:r>
            <a:r>
              <a:rPr lang="en-US" altLang="ko-KR" dirty="0" smtClean="0"/>
              <a:t>?”</a:t>
            </a:r>
          </a:p>
          <a:p>
            <a:pPr>
              <a:buFont typeface="Arial" charset="0"/>
              <a:buNone/>
            </a:pPr>
            <a:r>
              <a:rPr lang="en-US" altLang="ko-KR" baseline="0" dirty="0" smtClean="0"/>
              <a:t>  - </a:t>
            </a:r>
            <a:r>
              <a:rPr lang="ko-KR" altLang="en-US" baseline="0" dirty="0" smtClean="0"/>
              <a:t>세계체제에서 다 안고 있는 모순들</a:t>
            </a:r>
            <a:r>
              <a:rPr lang="en-US" altLang="ko-KR" baseline="0" dirty="0" smtClean="0"/>
              <a:t>: </a:t>
            </a:r>
            <a:r>
              <a:rPr lang="ko-KR" altLang="en-US" baseline="0" dirty="0" smtClean="0"/>
              <a:t>환경파괴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양극화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성차별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폭력과잉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등은 분단된 한반도에만 있는 문제가 아니다</a:t>
            </a:r>
            <a:r>
              <a:rPr lang="en-US" altLang="ko-KR" baseline="0" dirty="0" smtClean="0"/>
              <a:t>.</a:t>
            </a:r>
          </a:p>
          <a:p>
            <a:pPr>
              <a:buFont typeface="Arial" charset="0"/>
              <a:buNone/>
            </a:pPr>
            <a:r>
              <a:rPr lang="en-US" altLang="ko-KR" baseline="0" dirty="0" smtClean="0"/>
              <a:t>  - </a:t>
            </a:r>
            <a:r>
              <a:rPr lang="en-US" altLang="ko-KR" baseline="0" dirty="0" err="1" smtClean="0"/>
              <a:t>cf</a:t>
            </a:r>
            <a:r>
              <a:rPr lang="en-US" altLang="ko-KR" baseline="0" dirty="0" smtClean="0"/>
              <a:t>) </a:t>
            </a:r>
            <a:r>
              <a:rPr lang="ko-KR" altLang="en-US" baseline="0" dirty="0" smtClean="0"/>
              <a:t>성 평등문제</a:t>
            </a:r>
            <a:r>
              <a:rPr lang="en-US" altLang="ko-KR" baseline="0" dirty="0" smtClean="0"/>
              <a:t>(OECD</a:t>
            </a:r>
            <a:r>
              <a:rPr lang="ko-KR" altLang="en-US" baseline="0" dirty="0" smtClean="0"/>
              <a:t>국가 중에서도 대한민국은 성 평등지수가 매우 낮은 나라</a:t>
            </a:r>
            <a:r>
              <a:rPr lang="en-US" altLang="ko-KR" baseline="0" dirty="0" smtClean="0"/>
              <a:t>): </a:t>
            </a:r>
            <a:r>
              <a:rPr lang="ko-KR" altLang="en-US" baseline="0" dirty="0" smtClean="0"/>
              <a:t>성장제일주의문화 ≤ 유교문화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남성숭배</a:t>
            </a:r>
            <a:r>
              <a:rPr lang="en-US" altLang="ko-KR" baseline="0" dirty="0" smtClean="0"/>
              <a:t>)</a:t>
            </a:r>
            <a:r>
              <a:rPr lang="ko-KR" altLang="en-US" baseline="0" dirty="0" smtClean="0"/>
              <a:t> ≤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군사문화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마초문화</a:t>
            </a:r>
            <a:r>
              <a:rPr lang="en-US" altLang="ko-KR" baseline="0" dirty="0" smtClean="0"/>
              <a:t>)</a:t>
            </a:r>
          </a:p>
          <a:p>
            <a:pPr>
              <a:buFont typeface="Arial" charset="0"/>
              <a:buNone/>
            </a:pPr>
            <a:r>
              <a:rPr lang="en-US" altLang="ko-KR" baseline="0" dirty="0" smtClean="0"/>
              <a:t>         : </a:t>
            </a:r>
            <a:r>
              <a:rPr lang="ko-KR" altLang="en-US" baseline="0" dirty="0" smtClean="0"/>
              <a:t>군사문화가 극복되면 성 평등문제는 많은 부분이 해결</a:t>
            </a:r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>
              <a:buFont typeface="Arial" charset="0"/>
              <a:buNone/>
            </a:pPr>
            <a:endParaRPr lang="en-US" altLang="ko-KR" baseline="0" dirty="0" smtClean="0"/>
          </a:p>
          <a:p>
            <a:pPr>
              <a:buFont typeface="Arial" charset="0"/>
              <a:buNone/>
            </a:pPr>
            <a:endParaRPr lang="en-US" altLang="ko-KR" baseline="0" dirty="0" smtClean="0"/>
          </a:p>
          <a:p>
            <a:pPr>
              <a:buFont typeface="Arial" charset="0"/>
              <a:buNone/>
            </a:pPr>
            <a:r>
              <a:rPr lang="en-US" altLang="ko-KR" baseline="0" dirty="0" smtClean="0"/>
              <a:t>Δ</a:t>
            </a:r>
            <a:r>
              <a:rPr lang="ko-KR" altLang="en-US" dirty="0" smtClean="0"/>
              <a:t> 분단국</a:t>
            </a:r>
            <a:r>
              <a:rPr lang="en-US" altLang="ko-KR" dirty="0" smtClean="0"/>
              <a:t>(division</a:t>
            </a:r>
            <a:r>
              <a:rPr lang="ko-KR" altLang="en-US" dirty="0" smtClean="0"/>
              <a:t> </a:t>
            </a:r>
            <a:r>
              <a:rPr lang="en-US" altLang="ko-KR" dirty="0" smtClean="0"/>
              <a:t>state): </a:t>
            </a:r>
            <a:r>
              <a:rPr lang="ko-KR" altLang="en-US" dirty="0" smtClean="0"/>
              <a:t>원래 하나의 국가가 역사적 </a:t>
            </a:r>
            <a:r>
              <a:rPr lang="ko-KR" altLang="en-US" dirty="0" smtClean="0"/>
              <a:t>계기</a:t>
            </a:r>
            <a:r>
              <a:rPr lang="en-US" altLang="ko-KR" dirty="0" smtClean="0"/>
              <a:t>(1</a:t>
            </a:r>
            <a:r>
              <a:rPr lang="ko-KR" altLang="en-US" dirty="0" smtClean="0"/>
              <a:t>차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해방 </a:t>
            </a:r>
            <a:r>
              <a:rPr lang="en-US" altLang="ko-KR" dirty="0" smtClean="0"/>
              <a:t>/ 2</a:t>
            </a:r>
            <a:r>
              <a:rPr lang="ko-KR" altLang="en-US" dirty="0" smtClean="0"/>
              <a:t>차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한국에서의 전쟁</a:t>
            </a:r>
            <a:r>
              <a:rPr lang="en-US" altLang="ko-KR" dirty="0" smtClean="0"/>
              <a:t>)</a:t>
            </a:r>
            <a:r>
              <a:rPr lang="ko-KR" altLang="en-US" dirty="0" smtClean="0"/>
              <a:t>로 </a:t>
            </a:r>
            <a:r>
              <a:rPr lang="ko-KR" altLang="en-US" dirty="0" smtClean="0"/>
              <a:t>둘 이상의 국가로 나뉜 나라를 의미하며 미래에 하나의 국가를 이루어야 한다는 민족적 열망이 존재하는 국가 </a:t>
            </a:r>
            <a:endParaRPr lang="en-US" altLang="ko-KR" dirty="0" smtClean="0"/>
          </a:p>
          <a:p>
            <a:pPr>
              <a:buFont typeface="Arial" charset="0"/>
              <a:buNone/>
            </a:pPr>
            <a:r>
              <a:rPr lang="en-US" altLang="ko-KR" baseline="0" dirty="0" smtClean="0"/>
              <a:t>   </a:t>
            </a:r>
            <a:r>
              <a:rPr lang="en-US" altLang="ko-KR" dirty="0" smtClean="0"/>
              <a:t>⇔1991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동시가입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국가성 강화</a:t>
            </a:r>
            <a:endParaRPr lang="en-US" altLang="ko-KR" dirty="0" smtClean="0"/>
          </a:p>
          <a:p>
            <a:pPr>
              <a:buFont typeface="Arial" charset="0"/>
              <a:buNone/>
            </a:pPr>
            <a:endParaRPr lang="en-US" altLang="ko-KR" dirty="0" smtClean="0"/>
          </a:p>
          <a:p>
            <a:pPr>
              <a:buFont typeface="Arial" charset="0"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ko-KR" altLang="en-US" dirty="0" smtClean="0"/>
              <a:t>냉전시기</a:t>
            </a:r>
            <a:r>
              <a:rPr lang="en-US" altLang="ko-KR" dirty="0" smtClean="0"/>
              <a:t>: </a:t>
            </a:r>
          </a:p>
          <a:p>
            <a:pPr>
              <a:buFontTx/>
              <a:buChar char="-"/>
            </a:pPr>
            <a:r>
              <a:rPr lang="en-US" altLang="ko-KR" dirty="0" smtClean="0"/>
              <a:t>1.21 </a:t>
            </a:r>
            <a:r>
              <a:rPr lang="ko-KR" altLang="en-US" dirty="0" smtClean="0"/>
              <a:t>청와대 습격사건</a:t>
            </a:r>
            <a:r>
              <a:rPr lang="en-US" altLang="ko-KR" dirty="0" smtClean="0"/>
              <a:t>(1968) &amp; 3</a:t>
            </a:r>
            <a:r>
              <a:rPr lang="ko-KR" altLang="en-US" dirty="0" smtClean="0"/>
              <a:t>사관학교 설립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en-US" altLang="ko-KR" dirty="0" smtClean="0"/>
              <a:t> </a:t>
            </a:r>
            <a:r>
              <a:rPr lang="ko-KR" altLang="en-US" dirty="0" err="1" smtClean="0"/>
              <a:t>김청동</a:t>
            </a:r>
            <a:r>
              <a:rPr lang="ko-KR" altLang="en-US" dirty="0" smtClean="0"/>
              <a:t> 산하 </a:t>
            </a:r>
            <a:r>
              <a:rPr lang="ko-KR" altLang="en-US" dirty="0" err="1" smtClean="0"/>
              <a:t>붉은청년근위대와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대학생교도대</a:t>
            </a:r>
            <a:r>
              <a:rPr lang="ko-KR" altLang="en-US" dirty="0" smtClean="0"/>
              <a:t>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학도호국단 창설</a:t>
            </a:r>
            <a:endParaRPr lang="en-US" altLang="ko-KR" dirty="0" smtClean="0"/>
          </a:p>
          <a:p>
            <a:pPr>
              <a:buFontTx/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수령체제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유신체제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err="1" smtClean="0"/>
              <a:t>임남댐</a:t>
            </a:r>
            <a:r>
              <a:rPr lang="en-US" altLang="ko-KR" dirty="0" smtClean="0"/>
              <a:t>(1986</a:t>
            </a:r>
            <a:r>
              <a:rPr lang="ko-KR" altLang="en-US" dirty="0" smtClean="0"/>
              <a:t>년 착공 </a:t>
            </a:r>
            <a:r>
              <a:rPr lang="en-US" altLang="ko-KR" dirty="0" smtClean="0"/>
              <a:t>– 2003</a:t>
            </a:r>
            <a:r>
              <a:rPr lang="ko-KR" altLang="en-US" dirty="0" smtClean="0"/>
              <a:t>년 완공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평화의 댐</a:t>
            </a:r>
            <a:r>
              <a:rPr lang="en-US" altLang="ko-KR" dirty="0" smtClean="0"/>
              <a:t>(1987</a:t>
            </a:r>
            <a:r>
              <a:rPr lang="ko-KR" altLang="en-US" dirty="0" smtClean="0"/>
              <a:t>년 착공 </a:t>
            </a:r>
            <a:r>
              <a:rPr lang="en-US" altLang="ko-KR" dirty="0" smtClean="0"/>
              <a:t>- 1989</a:t>
            </a:r>
            <a:r>
              <a:rPr lang="ko-KR" altLang="en-US" dirty="0" smtClean="0"/>
              <a:t>년 완공</a:t>
            </a:r>
            <a:r>
              <a:rPr lang="en-US" altLang="ko-KR" dirty="0" smtClean="0"/>
              <a:t>)</a:t>
            </a:r>
          </a:p>
          <a:p>
            <a:pPr>
              <a:buFontTx/>
              <a:buChar char="-"/>
            </a:pPr>
            <a:r>
              <a:rPr lang="en-US" altLang="ko-KR" dirty="0" smtClean="0"/>
              <a:t> </a:t>
            </a:r>
            <a:r>
              <a:rPr lang="ko-KR" altLang="en-US" dirty="0" smtClean="0"/>
              <a:t>서울올림픽</a:t>
            </a:r>
            <a:r>
              <a:rPr lang="en-US" altLang="ko-KR" dirty="0" smtClean="0"/>
              <a:t>(1988) &amp; </a:t>
            </a:r>
            <a:r>
              <a:rPr lang="ko-KR" altLang="en-US" dirty="0" smtClean="0"/>
              <a:t>세계청년학생축전</a:t>
            </a:r>
            <a:r>
              <a:rPr lang="en-US" altLang="ko-KR" dirty="0" smtClean="0"/>
              <a:t>(1989)</a:t>
            </a:r>
            <a:endParaRPr lang="ko-KR" altLang="en-US" dirty="0" smtClean="0"/>
          </a:p>
          <a:p>
            <a:pPr>
              <a:buFontTx/>
              <a:buChar char="-"/>
            </a:pPr>
            <a:r>
              <a:rPr lang="ko-KR" altLang="en-US" dirty="0" smtClean="0"/>
              <a:t>한미연합합동군사훈련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군사훈련과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대주민동원</a:t>
            </a:r>
            <a:endParaRPr lang="en-US" altLang="ko-KR" baseline="0" dirty="0" smtClean="0"/>
          </a:p>
          <a:p>
            <a:pPr>
              <a:buFontTx/>
              <a:buChar char="-"/>
            </a:pPr>
            <a:endParaRPr lang="en-US" altLang="ko-KR" baseline="0" dirty="0" smtClean="0"/>
          </a:p>
          <a:p>
            <a:pPr>
              <a:buFontTx/>
              <a:buNone/>
            </a:pPr>
            <a:endParaRPr lang="en-US" altLang="ko-KR" baseline="0" dirty="0" smtClean="0"/>
          </a:p>
          <a:p>
            <a:pPr>
              <a:buFontTx/>
              <a:buNone/>
            </a:pPr>
            <a:r>
              <a:rPr lang="ko-KR" altLang="en-US" baseline="0" dirty="0" smtClean="0"/>
              <a:t>화해협력시기</a:t>
            </a:r>
            <a:r>
              <a:rPr lang="en-US" altLang="ko-KR" baseline="0" dirty="0" smtClean="0"/>
              <a:t>: </a:t>
            </a:r>
          </a:p>
          <a:p>
            <a:pPr marL="171450" indent="-171450">
              <a:buFontTx/>
              <a:buChar char="-"/>
            </a:pPr>
            <a:r>
              <a:rPr lang="ko-KR" altLang="en-US" baseline="0" dirty="0" smtClean="0"/>
              <a:t>사회주의권 붕괴 </a:t>
            </a:r>
            <a:r>
              <a:rPr lang="en-US" altLang="ko-KR" baseline="0" dirty="0" smtClean="0"/>
              <a:t>&amp; 87</a:t>
            </a:r>
            <a:r>
              <a:rPr lang="ko-KR" altLang="en-US" baseline="0" dirty="0" smtClean="0"/>
              <a:t>년 체제</a:t>
            </a:r>
            <a:r>
              <a:rPr lang="en-US" altLang="ko-KR" baseline="0" dirty="0" smtClean="0"/>
              <a:t>(:</a:t>
            </a:r>
            <a:r>
              <a:rPr lang="ko-KR" altLang="en-US" baseline="0" dirty="0" smtClean="0"/>
              <a:t>노태우 정권</a:t>
            </a:r>
            <a:r>
              <a:rPr lang="en-US" altLang="ko-KR" baseline="0" dirty="0" smtClean="0"/>
              <a:t>) ⇒ </a:t>
            </a:r>
            <a:r>
              <a:rPr lang="ko-KR" altLang="en-US" baseline="0" dirty="0" smtClean="0"/>
              <a:t>남북기본합의서 도출</a:t>
            </a:r>
            <a:r>
              <a:rPr lang="en-US" altLang="ko-KR" baseline="0" dirty="0" smtClean="0"/>
              <a:t>(1992) </a:t>
            </a:r>
          </a:p>
          <a:p>
            <a:pPr marL="171450" indent="-171450">
              <a:buFontTx/>
              <a:buChar char="-"/>
            </a:pPr>
            <a:r>
              <a:rPr lang="ko-KR" altLang="en-US" baseline="0" dirty="0" smtClean="0"/>
              <a:t>제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고난의 행군시기 </a:t>
            </a:r>
            <a:r>
              <a:rPr lang="en-US" altLang="ko-KR" baseline="0" dirty="0" smtClean="0"/>
              <a:t>&amp; </a:t>
            </a:r>
            <a:r>
              <a:rPr lang="en-US" altLang="ko-KR" baseline="0" dirty="0" smtClean="0"/>
              <a:t>IMF</a:t>
            </a:r>
            <a:r>
              <a:rPr lang="ko-KR" altLang="en-US" baseline="0" dirty="0" smtClean="0"/>
              <a:t>체제</a:t>
            </a:r>
            <a:r>
              <a:rPr lang="en-US" altLang="ko-KR" baseline="0" dirty="0" smtClean="0"/>
              <a:t>(: </a:t>
            </a:r>
            <a:r>
              <a:rPr lang="ko-KR" altLang="en-US" baseline="0" dirty="0" smtClean="0"/>
              <a:t>김대중 정권</a:t>
            </a:r>
            <a:r>
              <a:rPr lang="en-US" altLang="ko-KR" baseline="0" dirty="0" smtClean="0"/>
              <a:t>) ⇒  6.15</a:t>
            </a:r>
            <a:r>
              <a:rPr lang="ko-KR" altLang="en-US" baseline="0" dirty="0" smtClean="0"/>
              <a:t>공동선언</a:t>
            </a:r>
            <a:r>
              <a:rPr lang="en-US" altLang="ko-KR" baseline="0" dirty="0" smtClean="0"/>
              <a:t>(2000) </a:t>
            </a:r>
            <a:endParaRPr lang="en-US" altLang="ko-KR" baseline="0" dirty="0" smtClean="0"/>
          </a:p>
          <a:p>
            <a:pPr marL="171450" indent="-171450">
              <a:buFontTx/>
              <a:buChar char="-"/>
            </a:pPr>
            <a:r>
              <a:rPr lang="ko-KR" altLang="en-US" baseline="0" dirty="0" err="1" smtClean="0"/>
              <a:t>선군시대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&amp; </a:t>
            </a:r>
            <a:r>
              <a:rPr lang="ko-KR" altLang="en-US" baseline="0" dirty="0" smtClean="0"/>
              <a:t>노무현정권 ⇒ </a:t>
            </a:r>
            <a:r>
              <a:rPr lang="en-US" altLang="ko-KR" baseline="0" dirty="0" smtClean="0"/>
              <a:t>10.4</a:t>
            </a:r>
            <a:r>
              <a:rPr lang="ko-KR" altLang="en-US" baseline="0" dirty="0" smtClean="0"/>
              <a:t>선언</a:t>
            </a:r>
            <a:r>
              <a:rPr lang="en-US" altLang="ko-KR" baseline="0" dirty="0" smtClean="0"/>
              <a:t>(2007)</a:t>
            </a:r>
          </a:p>
          <a:p>
            <a:pPr>
              <a:buFontTx/>
              <a:buChar char="-"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ko-KR" altLang="en-US" dirty="0" smtClean="0"/>
              <a:t>신화의 정치적 의미</a:t>
            </a:r>
            <a:r>
              <a:rPr lang="en-US" altLang="ko-KR" dirty="0" smtClean="0"/>
              <a:t>: "</a:t>
            </a:r>
            <a:r>
              <a:rPr lang="ko-KR" altLang="en-US" dirty="0" smtClean="0"/>
              <a:t>진실하지 않은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거짓의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어리석고 환상적인</a:t>
            </a:r>
            <a:r>
              <a:rPr lang="en-US" altLang="ko-KR" dirty="0" smtClean="0"/>
              <a:t>"</a:t>
            </a:r>
            <a:r>
              <a:rPr lang="ko-KR" altLang="en-US" dirty="0" smtClean="0"/>
              <a:t>이라는 뜻으로 사용</a:t>
            </a:r>
            <a:endParaRPr lang="en-US" altLang="ko-KR" dirty="0" smtClean="0"/>
          </a:p>
          <a:p>
            <a:pPr marL="171450" indent="-171450">
              <a:buFont typeface="Arial" charset="0"/>
              <a:buChar char="•"/>
            </a:pPr>
            <a:endParaRPr lang="en-US" altLang="ko-KR" dirty="0" smtClean="0"/>
          </a:p>
          <a:p>
            <a:pPr marL="0" indent="0">
              <a:buFont typeface="Arial" charset="0"/>
              <a:buNone/>
            </a:pPr>
            <a:r>
              <a:rPr lang="en-US" altLang="ko-KR" dirty="0" smtClean="0"/>
              <a:t>[</a:t>
            </a:r>
            <a:r>
              <a:rPr lang="ko-KR" altLang="en-US" dirty="0" smtClean="0"/>
              <a:t>남북한 냉전 신화의 재생구조</a:t>
            </a:r>
            <a:r>
              <a:rPr lang="en-US" altLang="ko-KR" dirty="0" smtClean="0"/>
              <a:t>]</a:t>
            </a:r>
          </a:p>
          <a:p>
            <a:pPr marL="171450" indent="-171450">
              <a:buFont typeface="Arial" charset="0"/>
              <a:buChar char="•"/>
            </a:pPr>
            <a:r>
              <a:rPr lang="en-US" altLang="ko-KR" dirty="0" smtClean="0"/>
              <a:t>           </a:t>
            </a:r>
            <a:r>
              <a:rPr lang="ko-KR" altLang="en-US" dirty="0" err="1" smtClean="0"/>
              <a:t>해방전후</a:t>
            </a:r>
            <a:r>
              <a:rPr lang="ko-KR" altLang="en-US" dirty="0" smtClean="0"/>
              <a:t>                </a:t>
            </a:r>
            <a:r>
              <a:rPr lang="en-US" altLang="ko-KR" dirty="0" smtClean="0"/>
              <a:t>1970-80</a:t>
            </a:r>
            <a:r>
              <a:rPr lang="ko-KR" altLang="en-US" dirty="0" smtClean="0"/>
              <a:t>년대    </a:t>
            </a:r>
            <a:r>
              <a:rPr lang="ko-KR" altLang="en-US" dirty="0" smtClean="0"/>
              <a:t>                                   </a:t>
            </a:r>
            <a:r>
              <a:rPr lang="en-US" altLang="ko-KR" dirty="0" smtClean="0"/>
              <a:t>1990</a:t>
            </a:r>
            <a:r>
              <a:rPr lang="ko-KR" altLang="en-US" dirty="0" smtClean="0"/>
              <a:t>년대 이후       </a:t>
            </a:r>
            <a:r>
              <a:rPr lang="ko-KR" altLang="en-US" dirty="0" smtClean="0"/>
              <a:t>                  </a:t>
            </a:r>
            <a:r>
              <a:rPr lang="en-US" altLang="ko-KR" dirty="0" smtClean="0"/>
              <a:t>2008</a:t>
            </a:r>
            <a:r>
              <a:rPr lang="ko-KR" altLang="en-US" dirty="0" smtClean="0"/>
              <a:t>년</a:t>
            </a:r>
            <a:r>
              <a:rPr lang="en-US" altLang="ko-KR" dirty="0" smtClean="0"/>
              <a:t>(MB</a:t>
            </a:r>
            <a:r>
              <a:rPr lang="ko-KR" altLang="en-US" dirty="0" smtClean="0"/>
              <a:t>정권</a:t>
            </a:r>
            <a:r>
              <a:rPr lang="en-US" altLang="ko-KR" dirty="0" smtClean="0"/>
              <a:t>) </a:t>
            </a:r>
            <a:r>
              <a:rPr lang="ko-KR" altLang="en-US" dirty="0" smtClean="0"/>
              <a:t>이후</a:t>
            </a:r>
          </a:p>
          <a:p>
            <a:pPr marL="171450" indent="-171450">
              <a:buFont typeface="Arial" charset="0"/>
              <a:buChar char="•"/>
            </a:pPr>
            <a:r>
              <a:rPr lang="ko-KR" altLang="en-US" dirty="0" smtClean="0"/>
              <a:t>남한</a:t>
            </a:r>
            <a:r>
              <a:rPr lang="en-US" altLang="ko-KR" dirty="0" smtClean="0"/>
              <a:t>: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반공이데올로기           </a:t>
            </a:r>
            <a:r>
              <a:rPr lang="ko-KR" altLang="en-US" dirty="0" smtClean="0"/>
              <a:t>근대화론</a:t>
            </a:r>
            <a:r>
              <a:rPr lang="en-US" altLang="ko-KR" dirty="0" smtClean="0"/>
              <a:t>(=</a:t>
            </a:r>
            <a:r>
              <a:rPr lang="ko-KR" altLang="en-US" dirty="0" smtClean="0"/>
              <a:t>반공주의</a:t>
            </a:r>
            <a:r>
              <a:rPr lang="en-US" altLang="ko-KR" dirty="0" smtClean="0"/>
              <a:t>)</a:t>
            </a:r>
            <a:r>
              <a:rPr lang="ko-KR" altLang="en-US" dirty="0" smtClean="0"/>
              <a:t>                             </a:t>
            </a:r>
            <a:r>
              <a:rPr lang="ko-KR" altLang="en-US" dirty="0" err="1" smtClean="0"/>
              <a:t>신자유주의</a:t>
            </a:r>
            <a:r>
              <a:rPr lang="ko-KR" altLang="en-US" dirty="0" smtClean="0"/>
              <a:t>                             </a:t>
            </a:r>
            <a:r>
              <a:rPr lang="ko-KR" altLang="en-US" dirty="0" smtClean="0"/>
              <a:t>극단적 보수세력의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반격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‘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종북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’에 근거한 반공이데올로기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재등장</a:t>
            </a:r>
            <a:r>
              <a:rPr lang="ko-KR" altLang="en-US" dirty="0" smtClean="0"/>
              <a:t>                                                                                          </a:t>
            </a:r>
            <a:endParaRPr lang="ko-KR" altLang="en-US" dirty="0" smtClean="0"/>
          </a:p>
          <a:p>
            <a:pPr marL="171450" indent="-171450">
              <a:buFont typeface="Arial" charset="0"/>
              <a:buChar char="•"/>
            </a:pPr>
            <a:r>
              <a:rPr lang="ko-KR" altLang="en-US" dirty="0" smtClean="0"/>
              <a:t>북한</a:t>
            </a:r>
            <a:r>
              <a:rPr lang="en-US" altLang="ko-KR" dirty="0" smtClean="0"/>
              <a:t>:</a:t>
            </a:r>
            <a:r>
              <a:rPr lang="ko-KR" altLang="en-US" dirty="0" smtClean="0"/>
              <a:t> 반미이데올로기           </a:t>
            </a:r>
            <a:r>
              <a:rPr lang="ko-KR" altLang="en-US" dirty="0" smtClean="0"/>
              <a:t>주체사상</a:t>
            </a:r>
            <a:r>
              <a:rPr lang="en-US" altLang="ko-KR" dirty="0" smtClean="0"/>
              <a:t>(=</a:t>
            </a:r>
            <a:r>
              <a:rPr lang="ko-KR" altLang="en-US" dirty="0" smtClean="0"/>
              <a:t>우리민족제일주의</a:t>
            </a:r>
            <a:r>
              <a:rPr lang="en-US" altLang="ko-KR" dirty="0" smtClean="0"/>
              <a:t>)</a:t>
            </a:r>
            <a:r>
              <a:rPr lang="ko-KR" altLang="en-US" dirty="0" smtClean="0"/>
              <a:t>                 선군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강성대국     </a:t>
            </a:r>
            <a:r>
              <a:rPr lang="ko-KR" altLang="en-US" dirty="0" smtClean="0"/>
              <a:t>                   </a:t>
            </a:r>
            <a:r>
              <a:rPr lang="ko-KR" altLang="en-US" dirty="0" smtClean="0"/>
              <a:t>위기극복을 위해 ‘강성국가’라는 전략 선택</a:t>
            </a:r>
            <a:r>
              <a:rPr lang="en-US" altLang="ko-KR" dirty="0" smtClean="0"/>
              <a:t>(‘</a:t>
            </a:r>
            <a:r>
              <a:rPr lang="ko-KR" altLang="en-US" dirty="0" smtClean="0"/>
              <a:t>경제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핵무력</a:t>
            </a:r>
            <a:r>
              <a:rPr lang="ko-KR" altLang="en-US" dirty="0" smtClean="0"/>
              <a:t>’ 병진노선으로 구체화</a:t>
            </a:r>
            <a:r>
              <a:rPr lang="en-US" altLang="ko-KR" dirty="0" smtClean="0"/>
              <a:t>) </a:t>
            </a:r>
          </a:p>
          <a:p>
            <a:pPr marL="171450" indent="-171450">
              <a:buFont typeface="Arial" charset="0"/>
              <a:buChar char="•"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* </a:t>
            </a:r>
            <a:r>
              <a:rPr lang="ko-KR" altLang="en-US" dirty="0" err="1" smtClean="0"/>
              <a:t>부르크하르트</a:t>
            </a:r>
            <a:r>
              <a:rPr lang="en-US" altLang="ko-KR" dirty="0" smtClean="0"/>
              <a:t>(Burckhardt, 1818-1897): </a:t>
            </a:r>
            <a:r>
              <a:rPr lang="ko-KR" altLang="en-US" dirty="0" smtClean="0"/>
              <a:t>역사란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한 시대가 다른 시대 속에서 찾아낸 주목할 만한 가치가 있다고 생각한 것들에 대한 기록</a:t>
            </a:r>
            <a:r>
              <a:rPr lang="en-US" altLang="ko-KR" dirty="0" smtClean="0"/>
              <a:t>” → </a:t>
            </a:r>
            <a:r>
              <a:rPr lang="ko-KR" altLang="en-US" dirty="0" smtClean="0"/>
              <a:t>역사는 사실</a:t>
            </a:r>
            <a:r>
              <a:rPr lang="en-US" altLang="ko-KR" dirty="0" smtClean="0"/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事實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에 대해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역사적 의미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관점에서 사실</a:t>
            </a:r>
            <a:r>
              <a:rPr lang="en-US" altLang="ko-KR" dirty="0" smtClean="0"/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史實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로 기록하는 것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* </a:t>
            </a:r>
            <a:r>
              <a:rPr lang="ko-KR" altLang="en-US" dirty="0" err="1" smtClean="0"/>
              <a:t>스칼라피노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브루스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커밍스</a:t>
            </a:r>
            <a:r>
              <a:rPr lang="ko-KR" altLang="en-US" dirty="0" smtClean="0"/>
              <a:t> 등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D9BE7-D57D-4D5D-B537-802B32BF9912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ko-KR" altLang="en-US" dirty="0" smtClean="0"/>
              <a:t>세균전 관련자료</a:t>
            </a:r>
            <a:r>
              <a:rPr lang="en-US" altLang="ko-KR" dirty="0" smtClean="0"/>
              <a:t>: http://www.tongilnews.com/news/articleView.html?idxno=110735</a:t>
            </a:r>
          </a:p>
          <a:p>
            <a:pPr marL="0" indent="0">
              <a:buFontTx/>
              <a:buNone/>
            </a:pPr>
            <a:endParaRPr lang="en-US" altLang="ko-KR" dirty="0" smtClean="0"/>
          </a:p>
          <a:p>
            <a:pPr marL="171450" indent="-171450">
              <a:buFontTx/>
              <a:buChar char="-"/>
            </a:pP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4844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D9BE7-D57D-4D5D-B537-802B32BF9912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ko-KR" altLang="en-US" baseline="0" dirty="0" smtClean="0"/>
              <a:t> 독일의 통일비용</a:t>
            </a:r>
            <a:r>
              <a:rPr lang="en-US" altLang="ko-KR" baseline="0" dirty="0" smtClean="0"/>
              <a:t>: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1990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월에 동독정부와 서독정부가 체결한 “경제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통화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사회 연합” 조약이 발효된 이후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 이내에 동독이 서독의 경제수준의 일정비율에 도달하기 위해 필요한 각종 비용으로 정의하였다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처음에는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마르크로 예상했으나 실제는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마르크 수준인 한화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1,000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조원을 상회한 것으로 알려지고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한국개발연구원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(KDI)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은 재정지원과 사회간접자본 투자를 포함해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850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억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~2,400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억 달러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(68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~192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원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정도가 필요한 것으로 분석</a:t>
            </a: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1996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월 대외경제정책연구원이 개최한 ‘남북한 통일의 국제경제적 의의’ 세미나에서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황의각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교수는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2000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년에 통일이 된다고 가정할 경우 남북한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인당 소득격차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만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3,987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달러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[2010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통계청 자료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): GNI(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국민총소득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로 비교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남한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759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달러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)/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북한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(1,074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달러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-&gt; 19.3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)]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 해소하는데 동원되어야 할 투자재원은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2,040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억 달러에 이르며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정치적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사회적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심리적 비용을 포함한다면 전체 통일비용은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5,000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억 달러에 이를 것으로 보았다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그러나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2015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 한국은행의 통계에 따르면 </a:t>
            </a:r>
            <a:r>
              <a:rPr lang="ko-KR" altLang="en-US" dirty="0" smtClean="0">
                <a:effectLst/>
              </a:rPr>
              <a:t>국민총소득</a:t>
            </a:r>
            <a:r>
              <a:rPr lang="en-US" altLang="ko-KR" dirty="0" smtClean="0">
                <a:effectLst/>
              </a:rPr>
              <a:t>(GNI)</a:t>
            </a:r>
            <a:r>
              <a:rPr lang="ko-KR" altLang="en-US" dirty="0" smtClean="0">
                <a:effectLst/>
              </a:rPr>
              <a:t>에서 대한민국이 북한보다 </a:t>
            </a:r>
            <a:r>
              <a:rPr lang="en-US" altLang="ko-KR" dirty="0" smtClean="0">
                <a:effectLst/>
              </a:rPr>
              <a:t>43.7</a:t>
            </a:r>
            <a:r>
              <a:rPr lang="ko-KR" altLang="en-US" dirty="0" smtClean="0">
                <a:effectLst/>
              </a:rPr>
              <a:t>배 많다</a:t>
            </a:r>
            <a:r>
              <a:rPr lang="en-US" altLang="ko-KR" dirty="0" smtClean="0">
                <a:effectLst/>
              </a:rPr>
              <a:t>.(2014</a:t>
            </a:r>
            <a:r>
              <a:rPr lang="ko-KR" altLang="en-US" dirty="0" smtClean="0">
                <a:effectLst/>
              </a:rPr>
              <a:t>년 기준 남 </a:t>
            </a:r>
            <a:r>
              <a:rPr lang="en-US" altLang="ko-KR" dirty="0" smtClean="0">
                <a:effectLst/>
              </a:rPr>
              <a:t>1496</a:t>
            </a:r>
            <a:r>
              <a:rPr lang="ko-KR" altLang="en-US" dirty="0" smtClean="0">
                <a:effectLst/>
              </a:rPr>
              <a:t>조</a:t>
            </a:r>
            <a:r>
              <a:rPr lang="en-US" altLang="ko-KR" dirty="0" smtClean="0">
                <a:effectLst/>
              </a:rPr>
              <a:t>6</a:t>
            </a:r>
            <a:r>
              <a:rPr lang="ko-KR" altLang="en-US" dirty="0" smtClean="0">
                <a:effectLst/>
              </a:rPr>
              <a:t>천억 원</a:t>
            </a:r>
            <a:r>
              <a:rPr lang="en-US" altLang="ko-KR" dirty="0" smtClean="0">
                <a:effectLst/>
              </a:rPr>
              <a:t>, </a:t>
            </a:r>
            <a:r>
              <a:rPr lang="ko-KR" altLang="en-US" dirty="0" smtClean="0">
                <a:effectLst/>
              </a:rPr>
              <a:t>북 </a:t>
            </a:r>
            <a:r>
              <a:rPr lang="en-US" altLang="ko-KR" dirty="0" smtClean="0">
                <a:effectLst/>
              </a:rPr>
              <a:t>34</a:t>
            </a:r>
            <a:r>
              <a:rPr lang="ko-KR" altLang="en-US" dirty="0" smtClean="0">
                <a:effectLst/>
              </a:rPr>
              <a:t>조</a:t>
            </a:r>
            <a:r>
              <a:rPr lang="en-US" altLang="ko-KR" dirty="0" smtClean="0">
                <a:effectLst/>
              </a:rPr>
              <a:t>2</a:t>
            </a:r>
            <a:r>
              <a:rPr lang="ko-KR" altLang="en-US" dirty="0" smtClean="0">
                <a:effectLst/>
              </a:rPr>
              <a:t>천억 원</a:t>
            </a:r>
            <a:r>
              <a:rPr lang="en-US" altLang="ko-KR" dirty="0" smtClean="0">
                <a:effectLst/>
              </a:rPr>
              <a:t>)</a:t>
            </a: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대통령자문기구인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세기위원회는 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세기의 한국」보고서에서 남북통일에 따른 비용부담을 도로 등 사회간접자본 확충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북한 주민에 대한 생계보조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민간기업의 투자까지 합쳐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4,400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억 달러에서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2,000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억 달러에 이를 것으로 추산하였다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‘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한반도비핵화프로세스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’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즉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북핵폐기는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비가역적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(irreversible)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으로 비교적 단기에 이룰 수 있지만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반대로 ‘한반도평화프로세스’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즉 북미관계정상화와 평화체제 구축은 장시간에 걸쳐 추진될 수밖에 없고 언제든지 가역적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(reversible)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 될 수 있다는 점이다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미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일은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자회담을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통해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북핵시설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철거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핵무기와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핵물질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폐기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비핵화 검증 등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개 분야를 수년 안에 달성하는 것을 목표로 하고 있는데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과연 ‘한반도평화프로세스’도 이렇게 단기간에 이룰 수 있는지 의문이다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228600" marR="0" indent="-2286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한반도평화프로세스 작동방식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2006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18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 베트남 하노이에서 열린 한미 정상회담에서 조지 부시 미 대통령은 북한의 핵 불능화 후 체제보장 문제와 관련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남과 북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미국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국이 ‘종전선언’과 평화조약에 서명하는 방안을 언급한 바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이를 통해 종전선언→종전협정→평화조약→평화체제 구축이라는 한반도 평화체제프로세스가 잠정적으로 마련됐고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평화조약의 당사국도 ‘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 또는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자’로 합의됐다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ko-KR" altLang="en-US" dirty="0" smtClean="0"/>
              <a:t> 국가보안법의 지속은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공안국가</a:t>
            </a:r>
            <a:r>
              <a:rPr lang="en-US" altLang="ko-KR" dirty="0" smtClean="0"/>
              <a:t>(national security state)</a:t>
            </a:r>
            <a:r>
              <a:rPr lang="ko-KR" altLang="en-US" dirty="0" smtClean="0"/>
              <a:t>화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로 회귀</a:t>
            </a:r>
            <a:endParaRPr lang="en-US" altLang="ko-KR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altLang="ko-KR" dirty="0" smtClean="0"/>
              <a:t> </a:t>
            </a:r>
            <a:r>
              <a:rPr lang="ko-KR" altLang="en-US" dirty="0" smtClean="0"/>
              <a:t>국가보안법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=</a:t>
            </a:r>
            <a:r>
              <a:rPr lang="ko-KR" altLang="en-US" dirty="0" smtClean="0"/>
              <a:t> 이면</a:t>
            </a:r>
            <a:r>
              <a:rPr lang="en-US" altLang="ko-KR" dirty="0" smtClean="0"/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裏面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헌법</a:t>
            </a: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- 1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항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대한민국은 민주공화국이다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- 1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항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대한민국의 주권은 국민에게 있고 모든 권력은 국민으로부터 나온다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-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사실상의 국가보안법의 취지로 볼 때 사실상의 헌법 제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조 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항은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“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단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국가보안법 위반의 혐의가 있는 국민의 주권은 공안당국의 판단에 맡긴다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.”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-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규범적 법률에 입각하면 반국가행위를 규제하는 법률인데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이는 형법을 통해서는 간첩이나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반란 수괴 등을 처벌할 수 있음</a:t>
            </a:r>
            <a:endParaRPr lang="ko-KR" alt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Arial" charset="0"/>
              <a:buNone/>
            </a:pPr>
            <a:r>
              <a:rPr lang="en-US" altLang="ko-KR" dirty="0" smtClean="0"/>
              <a:t>  - 7</a:t>
            </a:r>
            <a:r>
              <a:rPr lang="ko-KR" altLang="en-US" dirty="0" smtClean="0"/>
              <a:t>조</a:t>
            </a:r>
            <a:r>
              <a:rPr lang="en-US" altLang="ko-KR" dirty="0" smtClean="0"/>
              <a:t>: </a:t>
            </a:r>
            <a:r>
              <a:rPr lang="ko-KR" altLang="en-US" dirty="0" smtClean="0"/>
              <a:t>찬양</a:t>
            </a:r>
            <a:r>
              <a:rPr lang="en-US" altLang="ko-KR" dirty="0" smtClean="0"/>
              <a:t>-</a:t>
            </a:r>
            <a:r>
              <a:rPr lang="ko-KR" altLang="en-US" dirty="0" smtClean="0"/>
              <a:t>고무 </a:t>
            </a:r>
            <a:r>
              <a:rPr lang="en-US" altLang="ko-KR" dirty="0" smtClean="0"/>
              <a:t>/ 8</a:t>
            </a:r>
            <a:r>
              <a:rPr lang="ko-KR" altLang="en-US" dirty="0" smtClean="0"/>
              <a:t>조</a:t>
            </a:r>
            <a:r>
              <a:rPr lang="en-US" altLang="ko-KR" dirty="0" smtClean="0"/>
              <a:t>: </a:t>
            </a:r>
            <a:r>
              <a:rPr lang="ko-KR" altLang="en-US" dirty="0" smtClean="0"/>
              <a:t>회합</a:t>
            </a:r>
            <a:r>
              <a:rPr lang="en-US" altLang="ko-KR" dirty="0" smtClean="0"/>
              <a:t>-</a:t>
            </a:r>
            <a:r>
              <a:rPr lang="ko-KR" altLang="en-US" dirty="0" smtClean="0"/>
              <a:t>통신 </a:t>
            </a:r>
            <a:r>
              <a:rPr lang="en-US" altLang="ko-KR" dirty="0" smtClean="0"/>
              <a:t>/ 10</a:t>
            </a:r>
            <a:r>
              <a:rPr lang="ko-KR" altLang="en-US" dirty="0" smtClean="0"/>
              <a:t>조</a:t>
            </a:r>
            <a:r>
              <a:rPr lang="en-US" altLang="ko-KR" dirty="0" smtClean="0"/>
              <a:t>: </a:t>
            </a:r>
            <a:r>
              <a:rPr lang="ko-KR" altLang="en-US" dirty="0" smtClean="0"/>
              <a:t>불고지죄 → 형량 </a:t>
            </a:r>
            <a:r>
              <a:rPr lang="en-US" altLang="ko-KR" dirty="0" smtClean="0"/>
              <a:t>7</a:t>
            </a:r>
            <a:r>
              <a:rPr lang="ko-KR" altLang="en-US" dirty="0" smtClean="0"/>
              <a:t>년 미만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*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정치체제를 하나로 만드는 방식은 흡수통합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연방제통합의 방식이 있을 수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연방제 방식으로는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6.15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공동선언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항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남과 북은 나라의 통일을 위한 남측의 연합 제안과 북측의 낮은 단계의 연방제안이 서로 공통성이 있다고 인정하고 앞으로 이 방향에서 통일을 지향시켜 나가기로 하였다” 그리고 그 해설은 ① 남측의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연합제와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북측의 낮은 단계 연방제는 공히 서로를 ‘하나의 민족’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으로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인정하고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부정할 수 없는 ‘동일한 토대’입니다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②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 남측의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연합제와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북측의 낮은 단계 연방제는 공히 ‘두 개의 제도’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‘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두 개의 정부’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인정하고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제도와 정부는 차이지만 ‘남북 공히 서로를 인정’한다는 점에서 ‘차이를 초월’하고 있는 것입니다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③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나아가 남측의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연합제와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북측의 낮은 단계 연방제는 공히 ‘하나의 국가’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당연시하고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‘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하나의 민족 하나의 국가’라는 ‘공동의 이해관계로 연합’할 뜻을 천명한 상태입니다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.(* 6.15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공동선언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항은 연방제 통일을 가리키며 ③의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점진성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단계성을 반영한 낮은 단계 연방제 통일방안이라 하겠습니다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그리고 남북의 각 통일방안 어디에도 치우치지 않은 ‘공정한’ 내용이며 ‘공통성’임을 알 수 있습니다</a:t>
            </a:r>
            <a:r>
              <a:rPr lang="en-US" altLang="ko-KR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.)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14C8-32DA-4383-ADB4-A9A1A791D177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315C2-135C-4BED-8BB9-236BD219EE29}" type="datetimeFigureOut">
              <a:rPr lang="ko-KR" altLang="en-US" smtClean="0"/>
              <a:pPr/>
              <a:t>2016-03-11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6AD9D-6285-4E43-962B-652770AC11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분단체제에 대한 이해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solidFill>
                  <a:srgbClr val="FF0000"/>
                </a:solidFill>
              </a:rPr>
              <a:t>: </a:t>
            </a:r>
            <a:r>
              <a:rPr lang="ko-KR" altLang="en-US" sz="2000" dirty="0" smtClean="0">
                <a:solidFill>
                  <a:srgbClr val="FF0000"/>
                </a:solidFill>
              </a:rPr>
              <a:t>분단체제를 이해하는 </a:t>
            </a:r>
            <a:r>
              <a:rPr lang="en-US" altLang="ko-KR" sz="2000" dirty="0" smtClean="0">
                <a:solidFill>
                  <a:srgbClr val="FF0000"/>
                </a:solidFill>
              </a:rPr>
              <a:t>6</a:t>
            </a:r>
            <a:r>
              <a:rPr lang="ko-KR" altLang="en-US" sz="2000" dirty="0" smtClean="0">
                <a:solidFill>
                  <a:srgbClr val="FF0000"/>
                </a:solidFill>
              </a:rPr>
              <a:t>가지 키워드</a:t>
            </a:r>
            <a:endParaRPr lang="en-US" altLang="ko-KR" sz="2000" dirty="0" smtClean="0">
              <a:solidFill>
                <a:srgbClr val="FF0000"/>
              </a:solidFill>
            </a:endParaRPr>
          </a:p>
          <a:p>
            <a:endParaRPr lang="en-US" altLang="ko-KR" sz="2800" dirty="0">
              <a:solidFill>
                <a:srgbClr val="FF0000"/>
              </a:solidFill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</a:rPr>
              <a:t>                      김광수</a:t>
            </a:r>
            <a:r>
              <a:rPr lang="en-US" altLang="ko-KR" sz="2800" dirty="0" smtClean="0">
                <a:solidFill>
                  <a:schemeClr val="tx1"/>
                </a:solidFill>
              </a:rPr>
              <a:t>(2016.3.11)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분단에 대한 이해 </a:t>
            </a:r>
            <a:endParaRPr lang="ko-KR" altLang="en-US" sz="3600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0" y="1457401"/>
            <a:ext cx="9144000" cy="5400599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ko-KR" altLang="en-US" b="1" dirty="0" smtClean="0"/>
              <a:t>                                           휴전선</a:t>
            </a:r>
            <a:r>
              <a:rPr lang="en-US" altLang="ko-KR" b="1" dirty="0"/>
              <a:t>(</a:t>
            </a:r>
            <a:r>
              <a:rPr lang="ko-KR" altLang="en-US" b="1" dirty="0"/>
              <a:t>休戰線</a:t>
            </a:r>
            <a:r>
              <a:rPr lang="en-US" altLang="ko-KR" b="1" dirty="0"/>
              <a:t>)</a:t>
            </a:r>
            <a:r>
              <a:rPr lang="ko-KR" altLang="en-US" dirty="0"/>
              <a:t>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                                                                         박봉우</a:t>
            </a:r>
            <a:r>
              <a:rPr lang="en-US" altLang="ko-KR" dirty="0"/>
              <a:t>(</a:t>
            </a:r>
            <a:r>
              <a:rPr lang="ko-KR" altLang="en-US" dirty="0"/>
              <a:t>朴鳳宇</a:t>
            </a:r>
            <a:r>
              <a:rPr lang="en-US" altLang="ko-KR" dirty="0" smtClean="0"/>
              <a:t>)① </a:t>
            </a:r>
          </a:p>
          <a:p>
            <a:pPr>
              <a:buNone/>
            </a:pPr>
            <a:endParaRPr lang="ko-KR" altLang="en-US" dirty="0"/>
          </a:p>
          <a:p>
            <a:r>
              <a:rPr lang="ko-KR" altLang="en-US" dirty="0"/>
              <a:t>  산과 산이 마주 향하고 믿음이 없는 얼굴과 얼굴이 마주 향한 항시 어두움 속에서 꼭 한 번은 천둥 같은 화산이 일어날 것을 알면서 요런 자세로 꽃이 되어야 쓰는가</a:t>
            </a:r>
            <a:r>
              <a:rPr lang="en-US" altLang="ko-KR" dirty="0"/>
              <a:t>. </a:t>
            </a:r>
            <a:endParaRPr lang="ko-KR" altLang="en-US" dirty="0"/>
          </a:p>
          <a:p>
            <a:r>
              <a:rPr lang="ko-KR" altLang="en-US" dirty="0"/>
              <a:t>  저어 서로 응시하는 쌀쌀한 풍경</a:t>
            </a:r>
            <a:r>
              <a:rPr lang="en-US" altLang="ko-KR" dirty="0"/>
              <a:t>. </a:t>
            </a:r>
            <a:r>
              <a:rPr lang="ko-KR" altLang="en-US" dirty="0"/>
              <a:t>아름다운 풍토는 이미 고구려 같은 정신도 신라 같은 이야기도 없는가</a:t>
            </a:r>
            <a:r>
              <a:rPr lang="en-US" altLang="ko-KR" dirty="0"/>
              <a:t>. </a:t>
            </a:r>
            <a:r>
              <a:rPr lang="ko-KR" altLang="en-US" dirty="0"/>
              <a:t>별들이 차지한 하늘은 끝끝내 하나인데</a:t>
            </a:r>
            <a:r>
              <a:rPr lang="en-US" altLang="ko-KR" dirty="0"/>
              <a:t>…… </a:t>
            </a:r>
            <a:r>
              <a:rPr lang="ko-KR" altLang="en-US" dirty="0"/>
              <a:t>우리 무엇에 불안한 얼굴의 의미는 여기에 있었던가</a:t>
            </a:r>
            <a:r>
              <a:rPr lang="en-US" altLang="ko-KR" dirty="0"/>
              <a:t>. </a:t>
            </a:r>
            <a:endParaRPr lang="ko-KR" altLang="en-US" dirty="0"/>
          </a:p>
          <a:p>
            <a:r>
              <a:rPr lang="ko-KR" altLang="en-US" dirty="0"/>
              <a:t>  모든 유혈</a:t>
            </a:r>
            <a:r>
              <a:rPr lang="en-US" altLang="ko-KR" dirty="0"/>
              <a:t>(</a:t>
            </a:r>
            <a:r>
              <a:rPr lang="ko-KR" altLang="en-US" dirty="0" err="1"/>
              <a:t>流血</a:t>
            </a:r>
            <a:r>
              <a:rPr lang="en-US" altLang="ko-KR" dirty="0"/>
              <a:t>)</a:t>
            </a:r>
            <a:r>
              <a:rPr lang="ko-KR" altLang="en-US" dirty="0"/>
              <a:t>은 꿈같이 가고 지금도 나무 하나 안심하고 서 있지 못할 광장</a:t>
            </a:r>
            <a:r>
              <a:rPr lang="en-US" altLang="ko-KR" dirty="0"/>
              <a:t>. </a:t>
            </a:r>
            <a:r>
              <a:rPr lang="ko-KR" altLang="en-US" dirty="0"/>
              <a:t>아직도 정맥은 끊어진 채 휴식인가 야위어 가는 이야기뿐인가</a:t>
            </a:r>
            <a:r>
              <a:rPr lang="en-US" altLang="ko-KR" dirty="0"/>
              <a:t>. </a:t>
            </a:r>
            <a:endParaRPr lang="ko-KR" altLang="en-US" dirty="0"/>
          </a:p>
          <a:p>
            <a:r>
              <a:rPr lang="ko-KR" altLang="en-US" dirty="0"/>
              <a:t>  언제 한 번은 불고야 말 독사의 혀같이 징그러운 바람이여</a:t>
            </a:r>
            <a:r>
              <a:rPr lang="en-US" altLang="ko-KR" dirty="0"/>
              <a:t>. </a:t>
            </a:r>
            <a:r>
              <a:rPr lang="ko-KR" altLang="en-US" dirty="0"/>
              <a:t>너도 이미 아는 모진 겨우살이를 또 한 번 겪으라는가 아무런 죄도 없이 피어난 꽃은 시방의 자리에서 얼마를 더 살아야 하는가 아름다운 길은 이뿐인가</a:t>
            </a:r>
            <a:r>
              <a:rPr lang="en-US" altLang="ko-KR" dirty="0"/>
              <a:t>. </a:t>
            </a:r>
            <a:endParaRPr lang="ko-KR" altLang="en-US" dirty="0"/>
          </a:p>
          <a:p>
            <a:r>
              <a:rPr lang="ko-KR" altLang="en-US" dirty="0"/>
              <a:t>  산과 산이 마주 향하고 믿음이 없는 얼굴과 얼굴이 마주 향한 항시 어두움 속에서 꼭 한 번은 천둥 같은 화산이 일어날 것을 알면서 요런 자세로 꽃이 되어야 쓰는가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sz="2500" dirty="0" smtClean="0"/>
              <a:t>① </a:t>
            </a:r>
            <a:r>
              <a:rPr lang="ko-KR" altLang="en-US" sz="2500" dirty="0"/>
              <a:t>박봉우</a:t>
            </a:r>
            <a:r>
              <a:rPr lang="en-US" altLang="ko-KR" sz="2500" dirty="0"/>
              <a:t>(</a:t>
            </a:r>
            <a:r>
              <a:rPr lang="ko-KR" altLang="en-US" sz="2500" dirty="0"/>
              <a:t>朴鳳宇</a:t>
            </a:r>
            <a:r>
              <a:rPr lang="en-US" altLang="ko-KR" sz="2500" dirty="0"/>
              <a:t>, 1934-1990) </a:t>
            </a:r>
            <a:r>
              <a:rPr lang="ko-KR" altLang="en-US" sz="2500" dirty="0"/>
              <a:t>시인</a:t>
            </a:r>
            <a:r>
              <a:rPr lang="en-US" altLang="ko-KR" sz="2500" dirty="0"/>
              <a:t>. </a:t>
            </a:r>
            <a:r>
              <a:rPr lang="ko-KR" altLang="en-US" sz="2500" dirty="0"/>
              <a:t>광주</a:t>
            </a:r>
            <a:r>
              <a:rPr lang="en-US" altLang="ko-KR" sz="2500" dirty="0"/>
              <a:t>(</a:t>
            </a:r>
            <a:r>
              <a:rPr lang="ko-KR" altLang="en-US" sz="2500" dirty="0"/>
              <a:t>光州</a:t>
            </a:r>
            <a:r>
              <a:rPr lang="en-US" altLang="ko-KR" sz="2500" dirty="0"/>
              <a:t>) </a:t>
            </a:r>
            <a:r>
              <a:rPr lang="ko-KR" altLang="en-US" sz="2500" dirty="0"/>
              <a:t>출생</a:t>
            </a:r>
            <a:r>
              <a:rPr lang="en-US" altLang="ko-KR" sz="2500" dirty="0"/>
              <a:t>. </a:t>
            </a:r>
            <a:r>
              <a:rPr lang="ko-KR" altLang="en-US" sz="2500" dirty="0"/>
              <a:t>호는 추풍령</a:t>
            </a:r>
            <a:r>
              <a:rPr lang="en-US" altLang="ko-KR" sz="2500" dirty="0"/>
              <a:t>(</a:t>
            </a:r>
            <a:r>
              <a:rPr lang="ko-KR" altLang="en-US" sz="2500" dirty="0"/>
              <a:t>秋風嶺</a:t>
            </a:r>
            <a:r>
              <a:rPr lang="en-US" altLang="ko-KR" sz="2500" dirty="0"/>
              <a:t>). </a:t>
            </a:r>
            <a:r>
              <a:rPr lang="ko-KR" altLang="en-US" sz="2500" dirty="0"/>
              <a:t>초기에는 현실 비판 의식이 직접 드러나는 시를 썼으나 후기에는 서정성에 토대를 둔 비판의 태도를 견지했다</a:t>
            </a:r>
            <a:r>
              <a:rPr lang="en-US" altLang="ko-KR" sz="2500" dirty="0"/>
              <a:t>. </a:t>
            </a:r>
            <a:r>
              <a:rPr lang="ko-KR" altLang="en-US" sz="2500" dirty="0"/>
              <a:t>시집으로 </a:t>
            </a:r>
            <a:r>
              <a:rPr lang="en-US" altLang="ko-KR" sz="2500" dirty="0"/>
              <a:t>&lt;</a:t>
            </a:r>
            <a:r>
              <a:rPr lang="ko-KR" altLang="en-US" sz="2500" dirty="0"/>
              <a:t>휴전선</a:t>
            </a:r>
            <a:r>
              <a:rPr lang="en-US" altLang="ko-KR" sz="2500" dirty="0"/>
              <a:t>&gt;(1967) </a:t>
            </a:r>
            <a:r>
              <a:rPr lang="ko-KR" altLang="en-US" sz="2500" dirty="0"/>
              <a:t>등이 있다</a:t>
            </a:r>
            <a:r>
              <a:rPr lang="en-US" altLang="ko-KR" sz="2500" dirty="0"/>
              <a:t>. </a:t>
            </a:r>
            <a:r>
              <a:rPr lang="ko-KR" altLang="en-US" sz="2500" dirty="0"/>
              <a:t>참고로 이 시는 </a:t>
            </a:r>
            <a:r>
              <a:rPr lang="en-US" altLang="ko-KR" sz="2500" dirty="0"/>
              <a:t>1956</a:t>
            </a:r>
            <a:r>
              <a:rPr lang="ko-KR" altLang="en-US" sz="2500" dirty="0"/>
              <a:t>년</a:t>
            </a:r>
            <a:r>
              <a:rPr lang="en-US" altLang="ko-KR" sz="2500" dirty="0"/>
              <a:t>〈</a:t>
            </a:r>
            <a:r>
              <a:rPr lang="ko-KR" altLang="en-US" sz="2500" dirty="0"/>
              <a:t>조선일보</a:t>
            </a:r>
            <a:r>
              <a:rPr lang="en-US" altLang="ko-KR" sz="2500" dirty="0"/>
              <a:t>〉</a:t>
            </a:r>
            <a:r>
              <a:rPr lang="ko-KR" altLang="en-US" sz="2500" dirty="0"/>
              <a:t>신춘 문예에 당선된 작품이다</a:t>
            </a:r>
            <a:r>
              <a:rPr lang="en-US" altLang="ko-KR" sz="25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분단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00200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두  국가의 대립</a:t>
            </a:r>
            <a:r>
              <a:rPr lang="en-US" altLang="ko-KR" dirty="0" smtClean="0"/>
              <a:t>: </a:t>
            </a:r>
            <a:r>
              <a:rPr lang="ko-KR" altLang="en-US" dirty="0" smtClean="0"/>
              <a:t>대한민국과 조선민주주의인민공화국(        휴전선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이념대립</a:t>
            </a:r>
            <a:r>
              <a:rPr lang="en-US" altLang="ko-KR" dirty="0" smtClean="0"/>
              <a:t>(        </a:t>
            </a:r>
            <a:r>
              <a:rPr lang="ko-KR" altLang="en-US" dirty="0" smtClean="0"/>
              <a:t>국가보안법</a:t>
            </a:r>
            <a:r>
              <a:rPr lang="en-US" altLang="ko-KR" dirty="0" smtClean="0"/>
              <a:t>): </a:t>
            </a:r>
            <a:r>
              <a:rPr lang="ko-KR" altLang="en-US" dirty="0" smtClean="0"/>
              <a:t>자본주의와 사회주의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공산주의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r>
              <a:rPr lang="ko-KR" altLang="en-US" dirty="0" smtClean="0"/>
              <a:t>관계의 </a:t>
            </a:r>
            <a:r>
              <a:rPr lang="ko-KR" altLang="en-US" dirty="0" smtClean="0"/>
              <a:t>대립과 분열</a:t>
            </a:r>
            <a:r>
              <a:rPr lang="en-US" altLang="ko-KR" dirty="0" smtClean="0"/>
              <a:t>: </a:t>
            </a:r>
            <a:r>
              <a:rPr lang="ko-KR" altLang="en-US" dirty="0" smtClean="0"/>
              <a:t>남한사람들과 북한사람들</a:t>
            </a:r>
            <a:r>
              <a:rPr lang="en-US" altLang="ko-KR" dirty="0" smtClean="0"/>
              <a:t>(          </a:t>
            </a:r>
            <a:r>
              <a:rPr lang="ko-KR" altLang="en-US" dirty="0" smtClean="0"/>
              <a:t>남남갈등</a:t>
            </a:r>
            <a:r>
              <a:rPr lang="en-US" altLang="ko-KR" dirty="0" smtClean="0"/>
              <a:t>)</a:t>
            </a:r>
          </a:p>
          <a:p>
            <a:endParaRPr lang="ko-KR" altLang="en-US" dirty="0"/>
          </a:p>
        </p:txBody>
      </p:sp>
      <p:sp>
        <p:nvSpPr>
          <p:cNvPr id="5" name="오른쪽 화살표 4"/>
          <p:cNvSpPr/>
          <p:nvPr/>
        </p:nvSpPr>
        <p:spPr>
          <a:xfrm>
            <a:off x="2051720" y="438452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오른쪽 화살표 5"/>
          <p:cNvSpPr/>
          <p:nvPr/>
        </p:nvSpPr>
        <p:spPr>
          <a:xfrm>
            <a:off x="3491880" y="22048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89496"/>
            <a:ext cx="10064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분단체제란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sz="4000" dirty="0" smtClean="0"/>
              <a:t>☞ System</a:t>
            </a:r>
            <a:r>
              <a:rPr lang="ko-KR" altLang="en-US" sz="4000" dirty="0" smtClean="0"/>
              <a:t>과</a:t>
            </a:r>
            <a:r>
              <a:rPr lang="en-US" altLang="ko-KR" sz="4000" dirty="0" smtClean="0"/>
              <a:t> regime</a:t>
            </a:r>
          </a:p>
          <a:p>
            <a:pPr>
              <a:buNone/>
            </a:pPr>
            <a:r>
              <a:rPr lang="en-US" altLang="ko-KR" dirty="0" smtClean="0"/>
              <a:t>     Cf.1) Cold War regime(ⅹ) </a:t>
            </a:r>
          </a:p>
          <a:p>
            <a:pPr>
              <a:buNone/>
            </a:pPr>
            <a:r>
              <a:rPr lang="en-US" altLang="ko-KR" dirty="0" smtClean="0"/>
              <a:t>           Cold War system( 0 )</a:t>
            </a:r>
          </a:p>
          <a:p>
            <a:pPr>
              <a:buNone/>
            </a:pPr>
            <a:r>
              <a:rPr lang="en-US" altLang="ko-KR" sz="3600" dirty="0" smtClean="0"/>
              <a:t>    cf.2) division system</a:t>
            </a:r>
          </a:p>
          <a:p>
            <a:pPr>
              <a:buNone/>
            </a:pPr>
            <a:r>
              <a:rPr lang="en-US" altLang="ko-KR" sz="3600" dirty="0" smtClean="0"/>
              <a:t>          division regime</a:t>
            </a:r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ko-KR" altLang="en-US" dirty="0" smtClean="0"/>
              <a:t>분단체제 </a:t>
            </a:r>
            <a:r>
              <a:rPr lang="en-US" altLang="ko-KR" dirty="0" smtClean="0"/>
              <a:t>&amp;</a:t>
            </a:r>
            <a:r>
              <a:rPr lang="ko-KR" altLang="en-US" dirty="0" smtClean="0"/>
              <a:t> </a:t>
            </a:r>
            <a:r>
              <a:rPr lang="ko-KR" altLang="en-US" dirty="0" smtClean="0"/>
              <a:t>평화체제</a:t>
            </a:r>
            <a:r>
              <a:rPr lang="en-US" altLang="ko-KR" dirty="0" smtClean="0">
                <a:solidFill>
                  <a:srgbClr val="FF0000"/>
                </a:solidFill>
              </a:rPr>
              <a:t>(= </a:t>
            </a:r>
            <a:r>
              <a:rPr lang="ko-KR" altLang="en-US" dirty="0" smtClean="0">
                <a:solidFill>
                  <a:srgbClr val="FF0000"/>
                </a:solidFill>
              </a:rPr>
              <a:t>통일</a:t>
            </a:r>
            <a:r>
              <a:rPr lang="en-US" altLang="ko-KR" dirty="0" smtClean="0">
                <a:solidFill>
                  <a:srgbClr val="FF0000"/>
                </a:solidFill>
              </a:rPr>
              <a:t>+</a:t>
            </a:r>
            <a:r>
              <a:rPr lang="ko-KR" altLang="en-US" dirty="0" smtClean="0">
                <a:solidFill>
                  <a:srgbClr val="FF0000"/>
                </a:solidFill>
              </a:rPr>
              <a:t>평화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514350" indent="-514350">
              <a:buNone/>
            </a:pPr>
            <a:r>
              <a:rPr lang="en-US" altLang="ko-KR" dirty="0" smtClean="0"/>
              <a:t> </a:t>
            </a:r>
            <a:r>
              <a:rPr lang="en-US" altLang="ko-KR" sz="2400" dirty="0" smtClean="0"/>
              <a:t>1)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45-53</a:t>
            </a:r>
            <a:r>
              <a:rPr lang="ko-KR" altLang="en-US" sz="2400" dirty="0" smtClean="0"/>
              <a:t>년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분단체제 </a:t>
            </a:r>
            <a:r>
              <a:rPr lang="ko-KR" altLang="en-US" sz="2400" dirty="0" err="1" smtClean="0"/>
              <a:t>미형성</a:t>
            </a:r>
            <a:r>
              <a:rPr lang="en-US" altLang="ko-KR" sz="2400" dirty="0" smtClean="0"/>
              <a:t>(* </a:t>
            </a:r>
            <a:r>
              <a:rPr lang="ko-KR" altLang="en-US" sz="2400" dirty="0" smtClean="0"/>
              <a:t>분단체제의 前史</a:t>
            </a:r>
            <a:r>
              <a:rPr lang="en-US" altLang="ko-KR" sz="2400" dirty="0" smtClean="0"/>
              <a:t>)</a:t>
            </a:r>
          </a:p>
          <a:p>
            <a:pPr marL="514350" indent="-51435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- </a:t>
            </a:r>
            <a:r>
              <a:rPr lang="ko-KR" altLang="en-US" sz="2000" dirty="0" smtClean="0"/>
              <a:t>전쟁을 통해서라도 통일하자</a:t>
            </a:r>
            <a:r>
              <a:rPr lang="en-US" altLang="ko-KR" sz="2000" dirty="0" smtClean="0"/>
              <a:t>.</a:t>
            </a:r>
          </a:p>
          <a:p>
            <a:pPr marL="514350" indent="-51435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2) </a:t>
            </a:r>
            <a:r>
              <a:rPr lang="ko-KR" altLang="en-US" sz="2400" dirty="0" smtClean="0"/>
              <a:t>분단체제 성립</a:t>
            </a:r>
            <a:r>
              <a:rPr lang="en-US" altLang="ko-KR" sz="2400" dirty="0" smtClean="0"/>
              <a:t>(* </a:t>
            </a:r>
            <a:r>
              <a:rPr lang="ko-KR" altLang="en-US" sz="2400" dirty="0" smtClean="0"/>
              <a:t>정전체제 전성기</a:t>
            </a:r>
            <a:r>
              <a:rPr lang="en-US" altLang="ko-KR" sz="2400" dirty="0" smtClean="0"/>
              <a:t>: 54-86</a:t>
            </a:r>
            <a:r>
              <a:rPr lang="ko-KR" altLang="en-US" sz="2400" dirty="0" smtClean="0"/>
              <a:t>년</a:t>
            </a:r>
            <a:r>
              <a:rPr lang="en-US" altLang="ko-KR" sz="2400" dirty="0" smtClean="0"/>
              <a:t>) </a:t>
            </a:r>
            <a:endParaRPr lang="ko-KR" altLang="en-US" dirty="0" smtClean="0"/>
          </a:p>
          <a:p>
            <a:pPr>
              <a:buNone/>
            </a:pPr>
            <a:r>
              <a:rPr lang="en-US" altLang="ko-KR" sz="2000" dirty="0" smtClean="0"/>
              <a:t>    - </a:t>
            </a:r>
            <a:r>
              <a:rPr lang="ko-KR" altLang="en-US" sz="2000" dirty="0" smtClean="0"/>
              <a:t>통일을 바라지만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전쟁은 반대</a:t>
            </a:r>
            <a:r>
              <a:rPr lang="en-US" altLang="ko-KR" sz="2000" dirty="0" smtClean="0"/>
              <a:t>(* </a:t>
            </a:r>
            <a:r>
              <a:rPr lang="ko-KR" altLang="en-US" sz="2000" dirty="0" smtClean="0"/>
              <a:t>차라리 이렇게 살자</a:t>
            </a:r>
            <a:r>
              <a:rPr lang="en-US" altLang="ko-KR" sz="2000" dirty="0" smtClean="0"/>
              <a:t>.)</a:t>
            </a:r>
          </a:p>
          <a:p>
            <a:pPr>
              <a:buNone/>
            </a:pPr>
            <a:r>
              <a:rPr lang="en-US" altLang="ko-KR" sz="2000" dirty="0" smtClean="0"/>
              <a:t>    - </a:t>
            </a:r>
            <a:r>
              <a:rPr lang="ko-KR" altLang="en-US" sz="2000" dirty="0" smtClean="0"/>
              <a:t>남과 북 모두에게 </a:t>
            </a:r>
            <a:r>
              <a:rPr lang="ko-KR" altLang="en-US" sz="2000" dirty="0" smtClean="0"/>
              <a:t>체</a:t>
            </a:r>
            <a:r>
              <a:rPr lang="ko-KR" altLang="en-US" sz="2000" dirty="0"/>
              <a:t>제</a:t>
            </a:r>
            <a:r>
              <a:rPr lang="ko-KR" altLang="en-US" sz="2000" dirty="0" smtClean="0"/>
              <a:t>권력 공고화 시기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- </a:t>
            </a:r>
            <a:r>
              <a:rPr lang="ko-KR" altLang="en-US" sz="2000" dirty="0" smtClean="0"/>
              <a:t>통일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남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방어적 </a:t>
            </a:r>
            <a:r>
              <a:rPr lang="en-US" altLang="ko-KR" sz="2000" dirty="0" smtClean="0"/>
              <a:t>/ </a:t>
            </a:r>
            <a:r>
              <a:rPr lang="ko-KR" altLang="en-US" sz="2000" dirty="0" smtClean="0"/>
              <a:t>북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공세적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400" dirty="0" smtClean="0"/>
              <a:t> 3) </a:t>
            </a:r>
            <a:r>
              <a:rPr lang="ko-KR" altLang="en-US" sz="2400" dirty="0" smtClean="0"/>
              <a:t>평화체제로의 이행</a:t>
            </a:r>
            <a:endParaRPr lang="en-US" altLang="ko-KR" sz="2400" dirty="0" smtClean="0"/>
          </a:p>
          <a:p>
            <a:pPr lvl="0">
              <a:buNone/>
            </a:pPr>
            <a:r>
              <a:rPr lang="en-US" altLang="ko-KR" sz="2400" dirty="0" smtClean="0"/>
              <a:t>    </a:t>
            </a:r>
            <a:r>
              <a:rPr lang="en-US" altLang="ko-KR" sz="2000" dirty="0" smtClean="0"/>
              <a:t>- </a:t>
            </a:r>
            <a:r>
              <a:rPr lang="en-US" altLang="ko-KR" sz="2000" dirty="0" smtClean="0">
                <a:solidFill>
                  <a:prstClr val="black"/>
                </a:solidFill>
              </a:rPr>
              <a:t>87</a:t>
            </a:r>
            <a:r>
              <a:rPr lang="ko-KR" altLang="en-US" sz="2000" dirty="0">
                <a:solidFill>
                  <a:prstClr val="black"/>
                </a:solidFill>
              </a:rPr>
              <a:t>년 </a:t>
            </a:r>
            <a:r>
              <a:rPr lang="ko-KR" altLang="en-US" sz="2000" dirty="0" smtClean="0">
                <a:solidFill>
                  <a:prstClr val="black"/>
                </a:solidFill>
              </a:rPr>
              <a:t>체제</a:t>
            </a:r>
            <a:r>
              <a:rPr lang="en-US" altLang="ko-KR" sz="2000" dirty="0" smtClean="0">
                <a:solidFill>
                  <a:prstClr val="black"/>
                </a:solidFill>
              </a:rPr>
              <a:t>(6</a:t>
            </a:r>
            <a:r>
              <a:rPr lang="ko-KR" altLang="en-US" sz="2000" dirty="0" smtClean="0">
                <a:solidFill>
                  <a:prstClr val="black"/>
                </a:solidFill>
              </a:rPr>
              <a:t>월 </a:t>
            </a:r>
            <a:r>
              <a:rPr lang="ko-KR" altLang="en-US" sz="2000" dirty="0" err="1" smtClean="0">
                <a:solidFill>
                  <a:prstClr val="black"/>
                </a:solidFill>
              </a:rPr>
              <a:t>민주화운동의</a:t>
            </a:r>
            <a:r>
              <a:rPr lang="ko-KR" altLang="en-US" sz="2000" dirty="0" smtClean="0">
                <a:solidFill>
                  <a:prstClr val="black"/>
                </a:solidFill>
              </a:rPr>
              <a:t> 결과</a:t>
            </a:r>
            <a:r>
              <a:rPr lang="en-US" altLang="ko-KR" sz="2000" dirty="0" smtClean="0">
                <a:solidFill>
                  <a:prstClr val="black"/>
                </a:solidFill>
              </a:rPr>
              <a:t>): </a:t>
            </a:r>
            <a:r>
              <a:rPr lang="ko-KR" altLang="en-US" sz="2000" dirty="0">
                <a:solidFill>
                  <a:prstClr val="black"/>
                </a:solidFill>
              </a:rPr>
              <a:t>흔들리는 분단체제</a:t>
            </a:r>
            <a:r>
              <a:rPr lang="en-US" altLang="ko-KR" sz="2000" dirty="0">
                <a:solidFill>
                  <a:prstClr val="black"/>
                </a:solidFill>
              </a:rPr>
              <a:t>(* </a:t>
            </a:r>
            <a:r>
              <a:rPr lang="ko-KR" altLang="en-US" sz="2000" dirty="0">
                <a:solidFill>
                  <a:prstClr val="black"/>
                </a:solidFill>
              </a:rPr>
              <a:t>평화체제로의 전환점</a:t>
            </a:r>
            <a:r>
              <a:rPr lang="en-US" altLang="ko-KR" sz="2000" dirty="0" smtClean="0">
                <a:solidFill>
                  <a:prstClr val="black"/>
                </a:solidFill>
              </a:rPr>
              <a:t>) ⇒ </a:t>
            </a:r>
            <a:r>
              <a:rPr lang="ko-KR" altLang="en-US" sz="2000" dirty="0" smtClean="0">
                <a:solidFill>
                  <a:prstClr val="black"/>
                </a:solidFill>
              </a:rPr>
              <a:t>분단</a:t>
            </a:r>
            <a:r>
              <a:rPr lang="en-US" altLang="ko-KR" sz="2000" dirty="0">
                <a:solidFill>
                  <a:prstClr val="black"/>
                </a:solidFill>
              </a:rPr>
              <a:t>(53</a:t>
            </a:r>
            <a:r>
              <a:rPr lang="ko-KR" altLang="en-US" sz="2000" dirty="0">
                <a:solidFill>
                  <a:prstClr val="black"/>
                </a:solidFill>
              </a:rPr>
              <a:t>년</a:t>
            </a:r>
            <a:r>
              <a:rPr lang="en-US" altLang="ko-KR" sz="2000" dirty="0">
                <a:solidFill>
                  <a:prstClr val="black"/>
                </a:solidFill>
              </a:rPr>
              <a:t>)</a:t>
            </a:r>
            <a:r>
              <a:rPr lang="ko-KR" altLang="en-US" sz="2000" dirty="0" smtClean="0">
                <a:solidFill>
                  <a:prstClr val="black"/>
                </a:solidFill>
              </a:rPr>
              <a:t>체제를 </a:t>
            </a:r>
            <a:r>
              <a:rPr lang="ko-KR" altLang="en-US" sz="2000" dirty="0">
                <a:solidFill>
                  <a:prstClr val="black"/>
                </a:solidFill>
              </a:rPr>
              <a:t>허물지는 </a:t>
            </a:r>
            <a:r>
              <a:rPr lang="ko-KR" altLang="en-US" sz="2000" dirty="0" smtClean="0">
                <a:solidFill>
                  <a:prstClr val="black"/>
                </a:solidFill>
              </a:rPr>
              <a:t>못함</a:t>
            </a:r>
            <a:endParaRPr lang="en-US" altLang="ko-KR" sz="2000" dirty="0" smtClean="0">
              <a:solidFill>
                <a:prstClr val="black"/>
              </a:solidFill>
            </a:endParaRPr>
          </a:p>
          <a:p>
            <a:pPr lvl="0">
              <a:buNone/>
            </a:pPr>
            <a:r>
              <a:rPr lang="en-US" altLang="ko-KR" sz="2000" dirty="0">
                <a:solidFill>
                  <a:prstClr val="black"/>
                </a:solidFill>
              </a:rPr>
              <a:t> </a:t>
            </a:r>
            <a:r>
              <a:rPr lang="en-US" altLang="ko-KR" sz="2000" dirty="0" smtClean="0">
                <a:solidFill>
                  <a:prstClr val="black"/>
                </a:solidFill>
              </a:rPr>
              <a:t>    - </a:t>
            </a:r>
            <a:r>
              <a:rPr lang="ko-KR" altLang="en-US" sz="2000" dirty="0" smtClean="0">
                <a:solidFill>
                  <a:prstClr val="black"/>
                </a:solidFill>
              </a:rPr>
              <a:t>분단체제 </a:t>
            </a:r>
            <a:r>
              <a:rPr lang="en-US" altLang="ko-KR" sz="2000" dirty="0" smtClean="0">
                <a:solidFill>
                  <a:prstClr val="black"/>
                </a:solidFill>
              </a:rPr>
              <a:t>&amp; </a:t>
            </a:r>
            <a:r>
              <a:rPr lang="ko-KR" altLang="en-US" sz="2000" dirty="0" smtClean="0">
                <a:solidFill>
                  <a:prstClr val="black"/>
                </a:solidFill>
              </a:rPr>
              <a:t>평화체제</a:t>
            </a:r>
            <a:r>
              <a:rPr lang="en-US" altLang="ko-KR" sz="2000" dirty="0" smtClean="0">
                <a:solidFill>
                  <a:prstClr val="black"/>
                </a:solidFill>
              </a:rPr>
              <a:t>(</a:t>
            </a:r>
            <a:r>
              <a:rPr lang="ko-KR" altLang="en-US" sz="2000" dirty="0" smtClean="0">
                <a:solidFill>
                  <a:prstClr val="black"/>
                </a:solidFill>
              </a:rPr>
              <a:t>김대중</a:t>
            </a:r>
            <a:r>
              <a:rPr lang="en-US" altLang="ko-KR" sz="2000" dirty="0" smtClean="0">
                <a:solidFill>
                  <a:prstClr val="black"/>
                </a:solidFill>
              </a:rPr>
              <a:t>,</a:t>
            </a:r>
            <a:r>
              <a:rPr lang="ko-KR" altLang="en-US" sz="2000" dirty="0" smtClean="0">
                <a:solidFill>
                  <a:prstClr val="black"/>
                </a:solidFill>
              </a:rPr>
              <a:t>노무현정권</a:t>
            </a:r>
            <a:r>
              <a:rPr lang="en-US" altLang="ko-KR" sz="2000" dirty="0" smtClean="0">
                <a:solidFill>
                  <a:prstClr val="black"/>
                </a:solidFill>
              </a:rPr>
              <a:t>)</a:t>
            </a:r>
            <a:r>
              <a:rPr lang="ko-KR" altLang="en-US" sz="2000" dirty="0" smtClean="0">
                <a:solidFill>
                  <a:prstClr val="black"/>
                </a:solidFill>
              </a:rPr>
              <a:t>의 </a:t>
            </a:r>
            <a:r>
              <a:rPr lang="ko-KR" altLang="en-US" sz="2000" dirty="0" smtClean="0">
                <a:solidFill>
                  <a:prstClr val="black"/>
                </a:solidFill>
              </a:rPr>
              <a:t>대립 지속</a:t>
            </a:r>
            <a:endParaRPr lang="en-US" altLang="ko-KR" sz="2000" dirty="0" smtClean="0">
              <a:solidFill>
                <a:prstClr val="black"/>
              </a:solidFill>
            </a:endParaRPr>
          </a:p>
          <a:p>
            <a:pPr lvl="0">
              <a:buNone/>
            </a:pPr>
            <a:r>
              <a:rPr lang="en-US" altLang="ko-KR" sz="2000" dirty="0">
                <a:solidFill>
                  <a:prstClr val="black"/>
                </a:solidFill>
              </a:rPr>
              <a:t> </a:t>
            </a:r>
            <a:r>
              <a:rPr lang="en-US" altLang="ko-KR" sz="2000" dirty="0" smtClean="0">
                <a:solidFill>
                  <a:prstClr val="black"/>
                </a:solidFill>
              </a:rPr>
              <a:t>    - </a:t>
            </a:r>
            <a:r>
              <a:rPr lang="ko-KR" altLang="en-US" sz="2000" dirty="0" smtClean="0">
                <a:solidFill>
                  <a:prstClr val="black"/>
                </a:solidFill>
              </a:rPr>
              <a:t>통일</a:t>
            </a:r>
            <a:r>
              <a:rPr lang="en-US" altLang="ko-KR" sz="2000" dirty="0" smtClean="0">
                <a:solidFill>
                  <a:prstClr val="black"/>
                </a:solidFill>
              </a:rPr>
              <a:t>: </a:t>
            </a:r>
            <a:r>
              <a:rPr lang="ko-KR" altLang="en-US" sz="2000" dirty="0" smtClean="0">
                <a:solidFill>
                  <a:prstClr val="black"/>
                </a:solidFill>
              </a:rPr>
              <a:t>남</a:t>
            </a:r>
            <a:r>
              <a:rPr lang="en-US" altLang="ko-KR" sz="2000" dirty="0" smtClean="0">
                <a:solidFill>
                  <a:prstClr val="black"/>
                </a:solidFill>
              </a:rPr>
              <a:t>: </a:t>
            </a:r>
            <a:r>
              <a:rPr lang="ko-KR" altLang="en-US" sz="2000" dirty="0" smtClean="0">
                <a:solidFill>
                  <a:prstClr val="black"/>
                </a:solidFill>
              </a:rPr>
              <a:t>공격적</a:t>
            </a:r>
            <a:r>
              <a:rPr lang="en-US" altLang="ko-KR" sz="2000" dirty="0">
                <a:solidFill>
                  <a:prstClr val="black"/>
                </a:solidFill>
              </a:rPr>
              <a:t> </a:t>
            </a:r>
            <a:r>
              <a:rPr lang="en-US" altLang="ko-KR" sz="2000" dirty="0" smtClean="0">
                <a:solidFill>
                  <a:prstClr val="black"/>
                </a:solidFill>
              </a:rPr>
              <a:t>/ </a:t>
            </a:r>
            <a:r>
              <a:rPr lang="ko-KR" altLang="en-US" sz="2000" dirty="0" smtClean="0">
                <a:solidFill>
                  <a:prstClr val="black"/>
                </a:solidFill>
              </a:rPr>
              <a:t>북</a:t>
            </a:r>
            <a:r>
              <a:rPr lang="en-US" altLang="ko-KR" sz="2000" dirty="0" smtClean="0">
                <a:solidFill>
                  <a:prstClr val="black"/>
                </a:solidFill>
              </a:rPr>
              <a:t>: </a:t>
            </a:r>
            <a:r>
              <a:rPr lang="ko-KR" altLang="en-US" sz="2000" dirty="0" smtClean="0">
                <a:solidFill>
                  <a:prstClr val="black"/>
                </a:solidFill>
              </a:rPr>
              <a:t>수세적</a:t>
            </a:r>
            <a:endParaRPr lang="en-US" altLang="ko-KR" sz="2000" dirty="0">
              <a:solidFill>
                <a:prstClr val="black"/>
              </a:solidFill>
            </a:endParaRPr>
          </a:p>
          <a:p>
            <a:pPr>
              <a:buNone/>
            </a:pPr>
            <a:endParaRPr lang="ko-KR" alt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분단효과</a:t>
            </a:r>
            <a:r>
              <a:rPr lang="en-US" altLang="ko-KR" dirty="0" smtClean="0"/>
              <a:t>(division effect)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ko-KR" altLang="en-US" dirty="0" smtClean="0"/>
              <a:t>정의</a:t>
            </a:r>
            <a:r>
              <a:rPr lang="en-US" altLang="ko-KR" dirty="0" smtClean="0"/>
              <a:t>: </a:t>
            </a:r>
            <a:r>
              <a:rPr lang="ko-KR" altLang="en-US" sz="2400" dirty="0" smtClean="0"/>
              <a:t>한국과 </a:t>
            </a:r>
            <a:r>
              <a:rPr lang="ko-KR" altLang="en-US" sz="2400" dirty="0" smtClean="0"/>
              <a:t>조선으로 나눠진 두 분                                   단국이 상호작용을 통해 각 체제에 변화를 일으키는 </a:t>
            </a:r>
            <a:r>
              <a:rPr lang="ko-KR" altLang="en-US" sz="2400" dirty="0" smtClean="0"/>
              <a:t>영향</a:t>
            </a:r>
            <a:endParaRPr lang="en-US" altLang="ko-KR" sz="2400" dirty="0" smtClean="0"/>
          </a:p>
          <a:p>
            <a:pPr algn="just"/>
            <a:r>
              <a:rPr lang="ko-KR" altLang="en-US" dirty="0" smtClean="0"/>
              <a:t>작용방식</a:t>
            </a:r>
            <a:r>
              <a:rPr lang="en-US" altLang="ko-KR" dirty="0" smtClean="0"/>
              <a:t>: </a:t>
            </a:r>
            <a:r>
              <a:rPr lang="ko-KR" altLang="en-US" sz="2400" dirty="0" smtClean="0"/>
              <a:t>적대 </a:t>
            </a:r>
            <a:r>
              <a:rPr lang="en-US" altLang="ko-KR" sz="2400" dirty="0" smtClean="0"/>
              <a:t>– </a:t>
            </a:r>
            <a:r>
              <a:rPr lang="ko-KR" altLang="en-US" sz="2400" dirty="0" smtClean="0"/>
              <a:t>경계 </a:t>
            </a:r>
            <a:r>
              <a:rPr lang="en-US" altLang="ko-KR" sz="2400" dirty="0" smtClean="0"/>
              <a:t>– </a:t>
            </a:r>
            <a:r>
              <a:rPr lang="ko-KR" altLang="en-US" sz="2400" dirty="0" smtClean="0"/>
              <a:t>경쟁 </a:t>
            </a:r>
            <a:r>
              <a:rPr lang="en-US" altLang="ko-KR" sz="2400" dirty="0" smtClean="0"/>
              <a:t>– </a:t>
            </a:r>
            <a:r>
              <a:rPr lang="ko-KR" altLang="en-US" sz="2400" dirty="0" smtClean="0"/>
              <a:t>협력 </a:t>
            </a:r>
            <a:r>
              <a:rPr lang="en-US" altLang="ko-KR" sz="2400" dirty="0" smtClean="0"/>
              <a:t>– </a:t>
            </a:r>
            <a:r>
              <a:rPr lang="ko-KR" altLang="en-US" sz="2400" dirty="0" smtClean="0"/>
              <a:t>포용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지원</a:t>
            </a:r>
            <a:r>
              <a:rPr lang="en-US" altLang="ko-KR" sz="2400" dirty="0" smtClean="0"/>
              <a:t>)</a:t>
            </a:r>
          </a:p>
          <a:p>
            <a:pPr algn="just">
              <a:buNone/>
            </a:pPr>
            <a:r>
              <a:rPr lang="ko-KR" altLang="en-US" sz="2400" dirty="0" smtClean="0"/>
              <a:t>    </a:t>
            </a:r>
            <a:r>
              <a:rPr lang="en-US" altLang="ko-KR" sz="2400" dirty="0" smtClean="0"/>
              <a:t>- </a:t>
            </a:r>
            <a:r>
              <a:rPr lang="ko-KR" altLang="en-US" sz="2400" dirty="0" smtClean="0"/>
              <a:t>냉전시기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경계심과 경쟁심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적대감 → 직접적 효과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군사적 영역</a:t>
            </a:r>
            <a:r>
              <a:rPr lang="en-US" altLang="ko-KR" sz="2400" dirty="0" smtClean="0"/>
              <a:t>) / </a:t>
            </a:r>
            <a:r>
              <a:rPr lang="ko-KR" altLang="en-US" sz="2400" dirty="0" smtClean="0"/>
              <a:t>대칭적 영역 </a:t>
            </a:r>
            <a:endParaRPr lang="en-US" altLang="ko-KR" sz="2400" dirty="0" smtClean="0"/>
          </a:p>
          <a:p>
            <a:pPr algn="just">
              <a:buNone/>
            </a:pPr>
            <a:r>
              <a:rPr lang="en-US" altLang="ko-KR" sz="2400" dirty="0" smtClean="0"/>
              <a:t>    - </a:t>
            </a:r>
            <a:r>
              <a:rPr lang="ko-KR" altLang="en-US" sz="2400" dirty="0" smtClean="0"/>
              <a:t>화해협력시기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협력과 포용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지원</a:t>
            </a:r>
            <a:r>
              <a:rPr lang="en-US" altLang="ko-KR" sz="2400" dirty="0" smtClean="0"/>
              <a:t>)  → </a:t>
            </a:r>
            <a:r>
              <a:rPr lang="ko-KR" altLang="en-US" sz="2400" dirty="0" smtClean="0"/>
              <a:t>간접적 효과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사회문화적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경제 영역</a:t>
            </a:r>
            <a:r>
              <a:rPr lang="en-US" altLang="ko-KR" sz="2400" dirty="0" smtClean="0"/>
              <a:t>) / </a:t>
            </a:r>
            <a:r>
              <a:rPr lang="ko-KR" altLang="en-US" sz="2400" dirty="0" smtClean="0"/>
              <a:t>비대칭적 </a:t>
            </a:r>
            <a:r>
              <a:rPr lang="ko-KR" altLang="en-US" sz="2400" dirty="0" smtClean="0"/>
              <a:t>영역</a:t>
            </a:r>
            <a:endParaRPr lang="en-US" altLang="ko-KR" sz="2400" dirty="0" smtClean="0"/>
          </a:p>
          <a:p>
            <a:pPr marL="0" lvl="0" indent="0" algn="just">
              <a:buNone/>
            </a:pPr>
            <a:r>
              <a:rPr lang="en-US" altLang="ko-KR" sz="2400" dirty="0" smtClean="0"/>
              <a:t>    - </a:t>
            </a:r>
            <a:r>
              <a:rPr lang="ko-KR" altLang="en-US" sz="2400" dirty="0" smtClean="0"/>
              <a:t>선거시기</a:t>
            </a:r>
            <a:r>
              <a:rPr lang="en-US" altLang="ko-KR" sz="2400" dirty="0" smtClean="0"/>
              <a:t>: ex)</a:t>
            </a:r>
            <a:r>
              <a:rPr lang="en-US" altLang="ko-KR" sz="2400" dirty="0" smtClean="0">
                <a:solidFill>
                  <a:prstClr val="black"/>
                </a:solidFill>
              </a:rPr>
              <a:t> </a:t>
            </a:r>
            <a:r>
              <a:rPr lang="ko-KR" altLang="en-US" sz="2400" dirty="0" smtClean="0">
                <a:solidFill>
                  <a:prstClr val="black"/>
                </a:solidFill>
              </a:rPr>
              <a:t>북풍</a:t>
            </a:r>
            <a:endParaRPr lang="en-US" altLang="ko-KR" sz="2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분단체제와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가지 키워드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altLang="ko-KR" sz="2800" dirty="0" smtClean="0"/>
              <a:t>‘</a:t>
            </a:r>
            <a:r>
              <a:rPr lang="ko-KR" altLang="en-US" sz="2800" dirty="0" smtClean="0"/>
              <a:t>신화</a:t>
            </a:r>
            <a:r>
              <a:rPr lang="en-US" altLang="ko-KR" sz="2800" dirty="0" smtClean="0"/>
              <a:t>’</a:t>
            </a:r>
            <a:endParaRPr lang="en-US" altLang="ko-KR" sz="2800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ko-KR" altLang="en-US" sz="2800" dirty="0" smtClean="0"/>
              <a:t>대한민국헌법과  </a:t>
            </a:r>
            <a:r>
              <a:rPr lang="ko-KR" altLang="en-US" sz="2800" dirty="0"/>
              <a:t>조선민주주의인민공화국 </a:t>
            </a:r>
            <a:r>
              <a:rPr lang="ko-KR" altLang="en-US" sz="2800" dirty="0" smtClean="0"/>
              <a:t>사회주의헌법</a:t>
            </a:r>
            <a:endParaRPr lang="en-US" altLang="ko-KR" sz="2800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ko-KR" altLang="en-US" sz="2800" dirty="0" smtClean="0"/>
              <a:t>해방에 대한 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개의 시각</a:t>
            </a:r>
            <a:endParaRPr lang="ko-KR" altLang="en-US" sz="2800" dirty="0"/>
          </a:p>
          <a:p>
            <a:pPr marL="514350" indent="-514350">
              <a:buAutoNum type="arabicPeriod"/>
            </a:pPr>
            <a:r>
              <a:rPr lang="ko-KR" altLang="en-US" sz="2800" dirty="0" smtClean="0"/>
              <a:t>전쟁에 대한 </a:t>
            </a:r>
            <a:r>
              <a:rPr lang="ko-KR" altLang="en-US" sz="2800" dirty="0" err="1" smtClean="0"/>
              <a:t>두개의</a:t>
            </a:r>
            <a:r>
              <a:rPr lang="ko-KR" altLang="en-US" sz="2800" dirty="0" smtClean="0"/>
              <a:t> 시각</a:t>
            </a:r>
            <a:endParaRPr lang="en-US" altLang="ko-KR" sz="2800" dirty="0" smtClean="0"/>
          </a:p>
          <a:p>
            <a:pPr marL="514350" indent="-514350">
              <a:buAutoNum type="arabicPeriod"/>
            </a:pPr>
            <a:r>
              <a:rPr lang="ko-KR" altLang="en-US" sz="2800" dirty="0" smtClean="0"/>
              <a:t>분단비용과 통일비용 </a:t>
            </a:r>
            <a:endParaRPr lang="en-US" altLang="ko-KR" sz="2800" dirty="0" smtClean="0"/>
          </a:p>
          <a:p>
            <a:pPr marL="514350" indent="-514350">
              <a:buAutoNum type="arabicPeriod"/>
            </a:pPr>
            <a:r>
              <a:rPr lang="ko-KR" altLang="en-US" sz="2800" dirty="0" smtClean="0"/>
              <a:t>한반도비핵화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프로세스</a:t>
            </a:r>
            <a:r>
              <a:rPr lang="en-US" altLang="ko-KR" sz="2800" dirty="0" smtClean="0"/>
              <a:t>) &amp; </a:t>
            </a:r>
            <a:r>
              <a:rPr lang="ko-KR" altLang="en-US" sz="2800" dirty="0" smtClean="0"/>
              <a:t>한반도평화 프로세스</a:t>
            </a:r>
            <a:endParaRPr lang="ko-KR" alt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‘</a:t>
            </a:r>
            <a:r>
              <a:rPr lang="ko-KR" altLang="en-US" dirty="0" smtClean="0"/>
              <a:t>신화</a:t>
            </a:r>
            <a:r>
              <a:rPr lang="en-US" altLang="ko-KR" dirty="0" smtClean="0"/>
              <a:t>’</a:t>
            </a:r>
            <a:r>
              <a:rPr lang="ko-KR" altLang="en-US" dirty="0" smtClean="0"/>
              <a:t>*가 발생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ko-KR" altLang="en-US" dirty="0" smtClean="0"/>
              <a:t>신화</a:t>
            </a:r>
            <a:endParaRPr lang="en-US" altLang="ko-KR" dirty="0" smtClean="0"/>
          </a:p>
          <a:p>
            <a:pPr marL="0" indent="0" algn="just">
              <a:buNone/>
            </a:pPr>
            <a:r>
              <a:rPr lang="en-US" altLang="ko-KR" sz="2200" dirty="0"/>
              <a:t> </a:t>
            </a:r>
            <a:r>
              <a:rPr lang="en-US" altLang="ko-KR" sz="2200" dirty="0" smtClean="0"/>
              <a:t>    -</a:t>
            </a:r>
            <a:r>
              <a:rPr lang="ko-KR" altLang="en-US" sz="2200" dirty="0" smtClean="0"/>
              <a:t>모습</a:t>
            </a:r>
            <a:r>
              <a:rPr lang="en-US" altLang="ko-KR" sz="2200" dirty="0" smtClean="0"/>
              <a:t>: </a:t>
            </a:r>
            <a:r>
              <a:rPr lang="ko-KR" altLang="en-US" sz="2200" dirty="0" smtClean="0"/>
              <a:t>냉전</a:t>
            </a:r>
            <a:endParaRPr lang="en-US" altLang="ko-KR" sz="2200" dirty="0" smtClean="0"/>
          </a:p>
          <a:p>
            <a:pPr marL="0" indent="0" algn="just">
              <a:buNone/>
            </a:pPr>
            <a:r>
              <a:rPr lang="en-US" altLang="ko-KR" sz="2200" dirty="0"/>
              <a:t> </a:t>
            </a:r>
            <a:r>
              <a:rPr lang="en-US" altLang="ko-KR" sz="2200" dirty="0" smtClean="0"/>
              <a:t>    </a:t>
            </a:r>
            <a:r>
              <a:rPr lang="en-US" altLang="ko-KR" sz="2200" dirty="0"/>
              <a:t>-</a:t>
            </a:r>
            <a:r>
              <a:rPr lang="ko-KR" altLang="en-US" sz="2200" dirty="0" smtClean="0"/>
              <a:t>원인</a:t>
            </a:r>
            <a:r>
              <a:rPr lang="en-US" altLang="ko-KR" sz="2200" dirty="0" smtClean="0"/>
              <a:t>: </a:t>
            </a:r>
            <a:r>
              <a:rPr lang="ko-KR" altLang="en-US" sz="2200" dirty="0" smtClean="0"/>
              <a:t>분단</a:t>
            </a:r>
            <a:r>
              <a:rPr lang="en-US" altLang="ko-KR" sz="2200" dirty="0" smtClean="0"/>
              <a:t>(</a:t>
            </a:r>
            <a:r>
              <a:rPr lang="ko-KR" altLang="en-US" sz="2200" dirty="0" smtClean="0"/>
              <a:t>정전</a:t>
            </a:r>
            <a:r>
              <a:rPr lang="en-US" altLang="ko-KR" sz="2200" dirty="0" smtClean="0"/>
              <a:t>)</a:t>
            </a:r>
            <a:r>
              <a:rPr lang="ko-KR" altLang="en-US" sz="2200" dirty="0" smtClean="0"/>
              <a:t>체제</a:t>
            </a:r>
            <a:endParaRPr lang="en-US" altLang="ko-KR" sz="2200" dirty="0" smtClean="0"/>
          </a:p>
          <a:p>
            <a:pPr algn="just"/>
            <a:r>
              <a:rPr lang="ko-KR" altLang="en-US" dirty="0" smtClean="0"/>
              <a:t>도발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분쟁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갈등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협상</a:t>
            </a:r>
            <a:r>
              <a:rPr lang="en-US" altLang="ko-KR" dirty="0" smtClean="0"/>
              <a:t>(</a:t>
            </a:r>
            <a:r>
              <a:rPr lang="ko-KR" altLang="en-US" dirty="0" smtClean="0"/>
              <a:t>의</a:t>
            </a:r>
            <a:r>
              <a:rPr lang="en-US" altLang="ko-KR" dirty="0" smtClean="0"/>
              <a:t>)</a:t>
            </a:r>
            <a:r>
              <a:rPr lang="ko-KR" altLang="en-US" dirty="0" smtClean="0"/>
              <a:t>파괴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교류협력 중단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등으로 구체화</a:t>
            </a:r>
            <a:r>
              <a:rPr lang="en-US" altLang="ko-KR" sz="2600" dirty="0" smtClean="0"/>
              <a:t>: </a:t>
            </a:r>
            <a:r>
              <a:rPr lang="en-US" altLang="ko-KR" sz="2600" dirty="0" smtClean="0"/>
              <a:t>100% </a:t>
            </a:r>
            <a:r>
              <a:rPr lang="ko-KR" altLang="en-US" sz="2600" dirty="0" smtClean="0"/>
              <a:t>과실은 존재하지 </a:t>
            </a:r>
            <a:r>
              <a:rPr lang="ko-KR" altLang="en-US" sz="2600" dirty="0" smtClean="0"/>
              <a:t>않음에도 불구하고</a:t>
            </a:r>
            <a:r>
              <a:rPr lang="en-US" altLang="ko-KR" sz="2600" dirty="0" smtClean="0"/>
              <a:t>(: </a:t>
            </a:r>
            <a:r>
              <a:rPr lang="ko-KR" altLang="en-US" sz="2600" dirty="0" smtClean="0"/>
              <a:t>교통사고와 비교할 때 </a:t>
            </a:r>
            <a:r>
              <a:rPr lang="en-US" altLang="ko-KR" sz="2600" dirty="0" smtClean="0"/>
              <a:t>100% </a:t>
            </a:r>
            <a:r>
              <a:rPr lang="ko-KR" altLang="en-US" sz="2600" dirty="0" smtClean="0"/>
              <a:t>과실이 존재하지 않는 경우와 마찬가지로</a:t>
            </a:r>
            <a:r>
              <a:rPr lang="en-US" altLang="ko-KR" sz="2600" dirty="0" smtClean="0">
                <a:solidFill>
                  <a:srgbClr val="FF0000"/>
                </a:solidFill>
              </a:rPr>
              <a:t>) </a:t>
            </a:r>
            <a:r>
              <a:rPr lang="ko-KR" altLang="en-US" sz="2600" dirty="0" smtClean="0">
                <a:solidFill>
                  <a:srgbClr val="FF0000"/>
                </a:solidFill>
              </a:rPr>
              <a:t>모든 책임은 상대방에게 있음</a:t>
            </a:r>
            <a:r>
              <a:rPr lang="en-US" altLang="ko-KR" sz="2600" dirty="0">
                <a:solidFill>
                  <a:srgbClr val="FF0000"/>
                </a:solidFill>
              </a:rPr>
              <a:t>,</a:t>
            </a:r>
            <a:r>
              <a:rPr lang="en-US" altLang="ko-KR" sz="2600" dirty="0" smtClean="0">
                <a:solidFill>
                  <a:srgbClr val="FF0000"/>
                </a:solidFill>
              </a:rPr>
              <a:t> </a:t>
            </a:r>
            <a:r>
              <a:rPr lang="en-US" altLang="ko-KR" sz="2600" dirty="0" smtClean="0">
                <a:solidFill>
                  <a:srgbClr val="FF0000"/>
                </a:solidFill>
              </a:rPr>
              <a:t>ex)</a:t>
            </a:r>
            <a:r>
              <a:rPr lang="ko-KR" altLang="en-US" sz="2600" dirty="0" smtClean="0">
                <a:solidFill>
                  <a:srgbClr val="FF0000"/>
                </a:solidFill>
              </a:rPr>
              <a:t>개성공단 </a:t>
            </a:r>
            <a:r>
              <a:rPr lang="ko-KR" altLang="en-US" sz="2600" dirty="0" smtClean="0">
                <a:solidFill>
                  <a:srgbClr val="FF0000"/>
                </a:solidFill>
              </a:rPr>
              <a:t>중단</a:t>
            </a:r>
            <a:endParaRPr lang="en-US" altLang="ko-KR" sz="2600" dirty="0" smtClean="0">
              <a:solidFill>
                <a:srgbClr val="FF0000"/>
              </a:solidFill>
            </a:endParaRPr>
          </a:p>
          <a:p>
            <a:pPr algn="just"/>
            <a:r>
              <a:rPr lang="ko-KR" altLang="en-US" dirty="0" smtClean="0"/>
              <a:t>보수세력</a:t>
            </a:r>
            <a:endParaRPr lang="en-US" altLang="ko-KR" dirty="0"/>
          </a:p>
          <a:p>
            <a:pPr marL="0" indent="0" algn="just">
              <a:buNone/>
            </a:pPr>
            <a:r>
              <a:rPr lang="en-US" altLang="ko-KR" dirty="0" smtClean="0"/>
              <a:t>   </a:t>
            </a:r>
            <a:r>
              <a:rPr lang="en-US" altLang="ko-KR" sz="2400" dirty="0" smtClean="0"/>
              <a:t>-‘</a:t>
            </a:r>
            <a:r>
              <a:rPr lang="ko-KR" altLang="en-US" sz="2400" dirty="0" smtClean="0"/>
              <a:t>잃어버린 </a:t>
            </a:r>
            <a:r>
              <a:rPr lang="en-US" altLang="ko-KR" sz="2400" dirty="0" smtClean="0"/>
              <a:t>10</a:t>
            </a:r>
            <a:r>
              <a:rPr lang="ko-KR" altLang="en-US" sz="2400" dirty="0" smtClean="0"/>
              <a:t>년</a:t>
            </a:r>
            <a:r>
              <a:rPr lang="en-US" altLang="ko-KR" sz="2400" dirty="0" smtClean="0"/>
              <a:t>’: </a:t>
            </a:r>
            <a:r>
              <a:rPr lang="ko-KR" altLang="en-US" sz="2400" dirty="0" smtClean="0"/>
              <a:t>이념대결</a:t>
            </a:r>
            <a:r>
              <a:rPr lang="en-US" altLang="ko-KR" sz="2400" dirty="0" smtClean="0"/>
              <a:t>’</a:t>
            </a:r>
            <a:r>
              <a:rPr lang="ko-KR" altLang="en-US" sz="2400" dirty="0" smtClean="0"/>
              <a:t>우익은 죽었는가</a:t>
            </a:r>
            <a:r>
              <a:rPr lang="en-US" altLang="ko-KR" sz="2400" dirty="0" smtClean="0"/>
              <a:t>’ </a:t>
            </a:r>
            <a:r>
              <a:rPr lang="ko-KR" altLang="en-US" sz="2400" dirty="0" smtClean="0"/>
              <a:t>격화</a:t>
            </a:r>
            <a:endParaRPr lang="en-US" altLang="ko-KR" sz="2400" dirty="0" smtClean="0"/>
          </a:p>
          <a:p>
            <a:pPr marL="0" indent="0" algn="just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- MB</a:t>
            </a:r>
            <a:r>
              <a:rPr lang="ko-KR" altLang="en-US" sz="2400" dirty="0" smtClean="0"/>
              <a:t>정부 탄생</a:t>
            </a:r>
            <a:endParaRPr lang="en-US" altLang="ko-KR" sz="2400" dirty="0" smtClean="0"/>
          </a:p>
          <a:p>
            <a:pPr marL="0" indent="0" algn="just">
              <a:buNone/>
            </a:pPr>
            <a:r>
              <a:rPr lang="ko-KR" altLang="en-US" sz="2400" dirty="0" smtClean="0"/>
              <a:t>    </a:t>
            </a:r>
            <a:r>
              <a:rPr lang="en-US" altLang="ko-KR" sz="2400" dirty="0" smtClean="0"/>
              <a:t>-</a:t>
            </a:r>
            <a:r>
              <a:rPr lang="ko-KR" altLang="en-US" sz="2400" dirty="0" smtClean="0"/>
              <a:t>통합진보당 해산</a:t>
            </a:r>
            <a:r>
              <a:rPr lang="en-US" altLang="ko-KR" sz="2400" dirty="0" smtClean="0"/>
              <a:t>: </a:t>
            </a:r>
            <a:r>
              <a:rPr lang="ko-KR" altLang="en-US" sz="2200" dirty="0" smtClean="0"/>
              <a:t>민주공화국 무시</a:t>
            </a:r>
            <a:endParaRPr lang="en-US" altLang="ko-KR" sz="2200" dirty="0" smtClean="0"/>
          </a:p>
          <a:p>
            <a:pPr marL="0" indent="0" algn="just">
              <a:buNone/>
            </a:pPr>
            <a:r>
              <a:rPr lang="en-US" altLang="ko-KR" sz="2200" dirty="0"/>
              <a:t> </a:t>
            </a:r>
            <a:r>
              <a:rPr lang="en-US" altLang="ko-KR" sz="2200" dirty="0" smtClean="0"/>
              <a:t>   </a:t>
            </a:r>
            <a:r>
              <a:rPr lang="en-US" altLang="ko-KR" sz="2200" dirty="0" smtClean="0"/>
              <a:t>-</a:t>
            </a:r>
            <a:r>
              <a:rPr lang="ko-KR" altLang="en-US" sz="2200" dirty="0" smtClean="0"/>
              <a:t>이석기 국회의원 파동</a:t>
            </a:r>
            <a:r>
              <a:rPr lang="en-US" altLang="ko-KR" sz="2200" dirty="0" smtClean="0"/>
              <a:t>: </a:t>
            </a:r>
            <a:r>
              <a:rPr lang="ko-KR" altLang="en-US" sz="2200" dirty="0" smtClean="0"/>
              <a:t>합리적 이성 파괴</a:t>
            </a:r>
            <a:r>
              <a:rPr lang="en-US" altLang="ko-KR" sz="2200" dirty="0" smtClean="0"/>
              <a:t/>
            </a:r>
            <a:br>
              <a:rPr lang="en-US" altLang="ko-KR" sz="2200" dirty="0" smtClean="0"/>
            </a:br>
            <a:endParaRPr lang="en-US" altLang="ko-KR" sz="2200" dirty="0" smtClean="0"/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ko-KR" altLang="en-US" sz="3200" dirty="0" smtClean="0"/>
              <a:t>대한민국헌법과  조선민주주의인민공화국 사회주의헌법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ko-KR" altLang="en-US" dirty="0" smtClean="0"/>
              <a:t>국가 성립의 </a:t>
            </a:r>
            <a:r>
              <a:rPr lang="en-US" altLang="ko-KR" dirty="0" smtClean="0"/>
              <a:t>3</a:t>
            </a:r>
            <a:r>
              <a:rPr lang="ko-KR" altLang="en-US" dirty="0" smtClean="0"/>
              <a:t>요소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게오르그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옐리네크</a:t>
            </a:r>
            <a:r>
              <a:rPr lang="en-US" altLang="ko-KR" dirty="0" smtClean="0"/>
              <a:t>’Georg </a:t>
            </a:r>
            <a:r>
              <a:rPr lang="en-US" altLang="ko-KR" dirty="0" err="1" smtClean="0"/>
              <a:t>Jellinek</a:t>
            </a:r>
            <a:r>
              <a:rPr lang="en-US" altLang="ko-KR" dirty="0" smtClean="0"/>
              <a:t>‘ ): </a:t>
            </a:r>
            <a:r>
              <a:rPr lang="ko-KR" altLang="en-US" dirty="0" smtClean="0"/>
              <a:t>일정한 크기의 영역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영토</a:t>
            </a:r>
            <a:r>
              <a:rPr lang="en-US" altLang="ko-KR" dirty="0" smtClean="0"/>
              <a:t>+</a:t>
            </a:r>
            <a:r>
              <a:rPr lang="ko-KR" altLang="en-US" dirty="0" smtClean="0"/>
              <a:t>영해</a:t>
            </a:r>
            <a:r>
              <a:rPr lang="en-US" altLang="ko-KR" dirty="0" smtClean="0"/>
              <a:t>+</a:t>
            </a:r>
            <a:r>
              <a:rPr lang="ko-KR" altLang="en-US" dirty="0" smtClean="0"/>
              <a:t>영공</a:t>
            </a:r>
            <a:r>
              <a:rPr lang="en-US" altLang="ko-KR" dirty="0" smtClean="0"/>
              <a:t>), </a:t>
            </a:r>
            <a:r>
              <a:rPr lang="ko-KR" altLang="en-US" dirty="0" smtClean="0"/>
              <a:t>그 영역에 사는 주민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영역과 주민을 통치하는 주권적 정부</a:t>
            </a:r>
            <a:endParaRPr lang="en-US" altLang="ko-KR" dirty="0" smtClean="0"/>
          </a:p>
          <a:p>
            <a:r>
              <a:rPr lang="ko-KR" altLang="en-US" dirty="0" smtClean="0"/>
              <a:t>헌법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영역과 주민을 규율하고 이를 통치하는 국가권력을 창출하는 법규범</a:t>
            </a:r>
            <a:endParaRPr lang="en-US" altLang="ko-KR" dirty="0" smtClean="0"/>
          </a:p>
          <a:p>
            <a:r>
              <a:rPr lang="ko-KR" altLang="en-US" dirty="0" smtClean="0"/>
              <a:t>대한민국 헌법제정</a:t>
            </a:r>
            <a:r>
              <a:rPr lang="en-US" altLang="ko-KR" dirty="0" smtClean="0"/>
              <a:t>: 1948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일에 제정되고 </a:t>
            </a:r>
            <a:r>
              <a:rPr lang="en-US" altLang="ko-KR" dirty="0" smtClean="0"/>
              <a:t>8</a:t>
            </a:r>
            <a:r>
              <a:rPr lang="ko-KR" altLang="en-US" dirty="0" smtClean="0"/>
              <a:t>차에 걸쳐 개정된 헌법을 이제 국회의 의결을 거쳐 국민투표에 의하여 개정한다</a:t>
            </a:r>
            <a:r>
              <a:rPr lang="en-US" altLang="ko-KR" dirty="0" smtClean="0"/>
              <a:t>.(</a:t>
            </a:r>
            <a:r>
              <a:rPr lang="ko-KR" altLang="en-US" dirty="0" smtClean="0"/>
              <a:t>대한민국 헌법전문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조선민주주의인민공화국 사회주의 헌법제정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김일성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김정일헌법</a:t>
            </a:r>
            <a:r>
              <a:rPr lang="en-US" altLang="ko-KR" dirty="0" smtClean="0"/>
              <a:t>): 1948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 최고인민회의 </a:t>
            </a:r>
            <a:r>
              <a:rPr lang="ko-KR" altLang="ko-KR" dirty="0" smtClean="0"/>
              <a:t>제1기 1차 회의에서 </a:t>
            </a:r>
            <a:r>
              <a:rPr lang="ko-KR" altLang="ko-KR" b="1" dirty="0" smtClean="0"/>
              <a:t>조선민주주의인민공화국 헌법</a:t>
            </a:r>
            <a:r>
              <a:rPr lang="ko-KR" altLang="ko-KR" dirty="0" smtClean="0"/>
              <a:t>(1948년 헌법)을 승인.</a:t>
            </a:r>
            <a:endParaRPr lang="en-US" altLang="ko-KR" dirty="0" smtClean="0"/>
          </a:p>
          <a:p>
            <a:r>
              <a:rPr lang="ko-KR" altLang="en-US" dirty="0" smtClean="0"/>
              <a:t>근대 이후의 모든 국가는 헌법제정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국가 성립의 구조</a:t>
            </a:r>
            <a:endParaRPr lang="ko-KR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ko-KR" altLang="en-US" dirty="0" smtClean="0"/>
              <a:t>대한민국 헌법은 민주공화국 헌법이지만 분단 때문에 제대로 실행되기 어려움</a:t>
            </a:r>
            <a:endParaRPr lang="en-US" altLang="ko-KR" dirty="0" smtClean="0"/>
          </a:p>
          <a:p>
            <a:pPr marL="514350" indent="-514350">
              <a:buNone/>
            </a:pPr>
            <a:r>
              <a:rPr lang="en-US" altLang="ko-KR" sz="2000" dirty="0" smtClean="0"/>
              <a:t>  - </a:t>
            </a:r>
            <a:r>
              <a:rPr lang="ko-KR" altLang="en-US" sz="2000" dirty="0" smtClean="0"/>
              <a:t>헌법 제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조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대한민국의 영토는 한반도와 그 부속도서로 한다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현실적으로는 절반의 영토에만 주권행사 →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객관적 사실관계로서의</a:t>
            </a:r>
            <a:r>
              <a:rPr lang="en-US" altLang="ko-KR" sz="2000" dirty="0" smtClean="0"/>
              <a:t>) ‘</a:t>
            </a:r>
            <a:r>
              <a:rPr lang="ko-KR" altLang="en-US" sz="2000" dirty="0" smtClean="0"/>
              <a:t>결손국가</a:t>
            </a:r>
            <a:r>
              <a:rPr lang="en-US" altLang="ko-KR" sz="2000" dirty="0" smtClean="0"/>
              <a:t>’</a:t>
            </a:r>
          </a:p>
          <a:p>
            <a:pPr marL="514350" indent="-514350">
              <a:buNone/>
            </a:pPr>
            <a:r>
              <a:rPr lang="en-US" altLang="ko-KR" sz="2000" dirty="0" smtClean="0"/>
              <a:t>  - </a:t>
            </a:r>
            <a:r>
              <a:rPr lang="en-US" altLang="ko-KR" sz="2000" dirty="0" err="1" smtClean="0"/>
              <a:t>cf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결손가정이라 해서 가정이 아닌 것은 아니다</a:t>
            </a:r>
            <a:r>
              <a:rPr lang="en-US" altLang="ko-KR" sz="2000" dirty="0" smtClean="0"/>
              <a:t>.</a:t>
            </a:r>
          </a:p>
          <a:p>
            <a:pPr marL="514350" indent="-514350">
              <a:buNone/>
            </a:pPr>
            <a:r>
              <a:rPr lang="en-US" altLang="ko-KR" sz="2000" dirty="0" smtClean="0"/>
              <a:t>        : </a:t>
            </a:r>
            <a:r>
              <a:rPr lang="ko-KR" altLang="en-US" sz="2000" dirty="0" smtClean="0"/>
              <a:t>남북대결시기</a:t>
            </a:r>
            <a:r>
              <a:rPr lang="en-US" altLang="ko-KR" sz="2000" dirty="0" smtClean="0"/>
              <a:t>(53</a:t>
            </a:r>
            <a:r>
              <a:rPr lang="ko-KR" altLang="en-US" sz="2000" dirty="0" err="1" smtClean="0"/>
              <a:t>년체제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체제경쟁은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초기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공업화 과정을 매우 빠르게 진행</a:t>
            </a:r>
            <a:endParaRPr lang="en-US" altLang="ko-KR" sz="2000" dirty="0"/>
          </a:p>
          <a:p>
            <a:pPr marL="514350" indent="-514350">
              <a:buNone/>
            </a:pPr>
            <a:endParaRPr lang="en-US" altLang="ko-KR" sz="2000" dirty="0" smtClean="0"/>
          </a:p>
          <a:p>
            <a:pPr marL="0" lvl="0" indent="0" algn="just">
              <a:spcBef>
                <a:spcPts val="0"/>
              </a:spcBef>
              <a:buNone/>
            </a:pPr>
            <a:r>
              <a:rPr lang="en-US" altLang="ko-KR" sz="3600" dirty="0" smtClean="0"/>
              <a:t>2</a:t>
            </a:r>
            <a:r>
              <a:rPr lang="en-US" altLang="ko-KR" sz="4400" dirty="0" smtClean="0"/>
              <a:t>. </a:t>
            </a:r>
            <a:r>
              <a:rPr lang="ko-KR" altLang="en-US" sz="2800" dirty="0" err="1">
                <a:solidFill>
                  <a:prstClr val="black"/>
                </a:solidFill>
              </a:rPr>
              <a:t>조선로동당</a:t>
            </a:r>
            <a:r>
              <a:rPr lang="ko-KR" altLang="en-US" sz="2800" dirty="0">
                <a:solidFill>
                  <a:prstClr val="black"/>
                </a:solidFill>
              </a:rPr>
              <a:t> 규약 제정</a:t>
            </a:r>
            <a:r>
              <a:rPr lang="en-US" altLang="ko-KR" sz="2200" dirty="0">
                <a:solidFill>
                  <a:prstClr val="black"/>
                </a:solidFill>
              </a:rPr>
              <a:t>[1946</a:t>
            </a:r>
            <a:r>
              <a:rPr lang="ko-KR" altLang="en-US" sz="2200" dirty="0">
                <a:solidFill>
                  <a:prstClr val="black"/>
                </a:solidFill>
              </a:rPr>
              <a:t>년 </a:t>
            </a:r>
            <a:r>
              <a:rPr lang="en-US" altLang="ko-KR" sz="2200" dirty="0">
                <a:solidFill>
                  <a:prstClr val="black"/>
                </a:solidFill>
              </a:rPr>
              <a:t>8</a:t>
            </a:r>
            <a:r>
              <a:rPr lang="ko-KR" altLang="en-US" sz="2200" dirty="0">
                <a:solidFill>
                  <a:prstClr val="black"/>
                </a:solidFill>
              </a:rPr>
              <a:t>월 </a:t>
            </a:r>
            <a:r>
              <a:rPr lang="en-US" altLang="ko-KR" sz="2200" dirty="0">
                <a:solidFill>
                  <a:prstClr val="black"/>
                </a:solidFill>
              </a:rPr>
              <a:t>30</a:t>
            </a:r>
            <a:r>
              <a:rPr lang="ko-KR" altLang="en-US" sz="2200" dirty="0">
                <a:solidFill>
                  <a:prstClr val="black"/>
                </a:solidFill>
              </a:rPr>
              <a:t>일 북조선노동당 창립대회</a:t>
            </a:r>
            <a:r>
              <a:rPr lang="en-US" altLang="ko-KR" sz="2200" dirty="0">
                <a:solidFill>
                  <a:prstClr val="black"/>
                </a:solidFill>
              </a:rPr>
              <a:t>(</a:t>
            </a:r>
            <a:r>
              <a:rPr lang="ko-KR" altLang="en-US" sz="2200" dirty="0">
                <a:solidFill>
                  <a:prstClr val="black"/>
                </a:solidFill>
              </a:rPr>
              <a:t>현재의 조선노동당은 남로당과 북로당이 합당한 </a:t>
            </a:r>
            <a:r>
              <a:rPr lang="en-US" altLang="ko-KR" sz="2200" dirty="0">
                <a:solidFill>
                  <a:prstClr val="black"/>
                </a:solidFill>
              </a:rPr>
              <a:t>1949</a:t>
            </a:r>
            <a:r>
              <a:rPr lang="ko-KR" altLang="en-US" sz="2200" dirty="0">
                <a:solidFill>
                  <a:prstClr val="black"/>
                </a:solidFill>
              </a:rPr>
              <a:t>년 </a:t>
            </a:r>
            <a:r>
              <a:rPr lang="en-US" altLang="ko-KR" sz="2200" dirty="0">
                <a:solidFill>
                  <a:prstClr val="black"/>
                </a:solidFill>
              </a:rPr>
              <a:t>6</a:t>
            </a:r>
            <a:r>
              <a:rPr lang="ko-KR" altLang="en-US" sz="2200" dirty="0">
                <a:solidFill>
                  <a:prstClr val="black"/>
                </a:solidFill>
              </a:rPr>
              <a:t>월 </a:t>
            </a:r>
            <a:r>
              <a:rPr lang="en-US" altLang="ko-KR" sz="2200" dirty="0">
                <a:solidFill>
                  <a:prstClr val="black"/>
                </a:solidFill>
              </a:rPr>
              <a:t>30</a:t>
            </a:r>
            <a:r>
              <a:rPr lang="ko-KR" altLang="en-US" sz="2200" dirty="0">
                <a:solidFill>
                  <a:prstClr val="black"/>
                </a:solidFill>
              </a:rPr>
              <a:t>일 창립</a:t>
            </a:r>
            <a:r>
              <a:rPr lang="en-US" altLang="ko-KR" sz="2200" dirty="0">
                <a:solidFill>
                  <a:prstClr val="black"/>
                </a:solidFill>
              </a:rPr>
              <a:t>) </a:t>
            </a:r>
            <a:r>
              <a:rPr lang="ko-KR" altLang="en-US" sz="2200" dirty="0">
                <a:solidFill>
                  <a:prstClr val="black"/>
                </a:solidFill>
              </a:rPr>
              <a:t>시 당 규약을 제정</a:t>
            </a:r>
            <a:r>
              <a:rPr lang="en-US" altLang="ko-KR" sz="2200" dirty="0">
                <a:solidFill>
                  <a:prstClr val="black"/>
                </a:solidFill>
              </a:rPr>
              <a:t>]</a:t>
            </a:r>
            <a:r>
              <a:rPr lang="ko-KR" altLang="en-US" sz="2200" dirty="0">
                <a:solidFill>
                  <a:prstClr val="black"/>
                </a:solidFill>
              </a:rPr>
              <a:t> </a:t>
            </a:r>
            <a:endParaRPr lang="en-US" altLang="ko-KR" sz="2200" dirty="0">
              <a:solidFill>
                <a:prstClr val="black"/>
              </a:solidFill>
            </a:endParaRPr>
          </a:p>
          <a:p>
            <a:pPr marL="0" lvl="0" indent="0" algn="just">
              <a:spcBef>
                <a:spcPts val="0"/>
              </a:spcBef>
              <a:buNone/>
            </a:pPr>
            <a:endParaRPr lang="en-US" altLang="ko-KR" sz="2200" dirty="0">
              <a:solidFill>
                <a:prstClr val="black"/>
              </a:solidFill>
            </a:endParaRPr>
          </a:p>
          <a:p>
            <a:pPr marL="0" lvl="0" indent="0" algn="just">
              <a:spcBef>
                <a:spcPts val="0"/>
              </a:spcBef>
              <a:buNone/>
            </a:pPr>
            <a:r>
              <a:rPr lang="en-US" altLang="ko-KR" sz="2000" dirty="0">
                <a:solidFill>
                  <a:prstClr val="black"/>
                </a:solidFill>
              </a:rPr>
              <a:t>“</a:t>
            </a:r>
            <a:r>
              <a:rPr lang="ko-KR" altLang="en-US" sz="2000" dirty="0" err="1">
                <a:solidFill>
                  <a:prstClr val="black"/>
                </a:solidFill>
              </a:rPr>
              <a:t>조선로동당의</a:t>
            </a:r>
            <a:r>
              <a:rPr lang="ko-KR" altLang="en-US" sz="2000" dirty="0">
                <a:solidFill>
                  <a:prstClr val="black"/>
                </a:solidFill>
              </a:rPr>
              <a:t> 당면목적은 공화국북반부에서 사회주의강성대국을 건설하며 전국적 범위에서 민족해방과 인민민주주의 혁명의 과업을 수행하는데 있으며 최종목적은 온 사회의 </a:t>
            </a:r>
            <a:r>
              <a:rPr lang="ko-KR" altLang="en-US" sz="2000" dirty="0" err="1">
                <a:solidFill>
                  <a:prstClr val="black"/>
                </a:solidFill>
              </a:rPr>
              <a:t>주체사상화하여</a:t>
            </a:r>
            <a:r>
              <a:rPr lang="ko-KR" altLang="en-US" sz="2000" dirty="0">
                <a:solidFill>
                  <a:prstClr val="black"/>
                </a:solidFill>
              </a:rPr>
              <a:t> 인민대중의 자주성을 완전히 실현하는데 있다</a:t>
            </a:r>
            <a:r>
              <a:rPr lang="en-US" altLang="ko-KR" sz="2000" dirty="0" smtClean="0">
                <a:solidFill>
                  <a:prstClr val="black"/>
                </a:solidFill>
              </a:rPr>
              <a:t>.”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en-US" altLang="ko-KR" sz="2000" dirty="0">
              <a:solidFill>
                <a:prstClr val="black"/>
              </a:solidFill>
            </a:endParaRPr>
          </a:p>
          <a:p>
            <a:pPr marL="0" lvl="0" indent="0" algn="just">
              <a:spcBef>
                <a:spcPts val="0"/>
              </a:spcBef>
              <a:buNone/>
              <a:defRPr/>
            </a:pPr>
            <a:r>
              <a:rPr lang="en-US" altLang="ko-KR" sz="2000" dirty="0">
                <a:solidFill>
                  <a:prstClr val="black"/>
                </a:solidFill>
              </a:rPr>
              <a:t>“</a:t>
            </a:r>
            <a:r>
              <a:rPr lang="ko-KR" altLang="en-US" sz="2000" dirty="0" err="1">
                <a:solidFill>
                  <a:prstClr val="black"/>
                </a:solidFill>
              </a:rPr>
              <a:t>조선로동당은</a:t>
            </a:r>
            <a:r>
              <a:rPr lang="ko-KR" altLang="en-US" sz="2000" dirty="0">
                <a:solidFill>
                  <a:prstClr val="black"/>
                </a:solidFill>
              </a:rPr>
              <a:t> 남조선에서 미제의 침략무력을 몰아내고 온갖 외세의 지배와 간섭을 끝장내며 일본 군국주의의 재침책동을 </a:t>
            </a:r>
            <a:r>
              <a:rPr lang="ko-KR" altLang="en-US" sz="2000" dirty="0" err="1">
                <a:solidFill>
                  <a:prstClr val="black"/>
                </a:solidFill>
              </a:rPr>
              <a:t>짓부시며</a:t>
            </a:r>
            <a:r>
              <a:rPr lang="ko-KR" altLang="en-US" sz="2000" dirty="0">
                <a:solidFill>
                  <a:prstClr val="black"/>
                </a:solidFill>
              </a:rPr>
              <a:t> 사회의 민주화와 생존의 권리를 위한 남조선인민들의 투쟁을 적극지지성원하며 우리민족끼리 힘을 합쳐 자주</a:t>
            </a:r>
            <a:r>
              <a:rPr lang="en-US" altLang="ko-KR" sz="2000" dirty="0">
                <a:solidFill>
                  <a:prstClr val="black"/>
                </a:solidFill>
              </a:rPr>
              <a:t>, </a:t>
            </a:r>
            <a:r>
              <a:rPr lang="ko-KR" altLang="en-US" sz="2000" dirty="0">
                <a:solidFill>
                  <a:prstClr val="black"/>
                </a:solidFill>
              </a:rPr>
              <a:t>평화통일</a:t>
            </a:r>
            <a:r>
              <a:rPr lang="en-US" altLang="ko-KR" sz="2000" dirty="0">
                <a:solidFill>
                  <a:prstClr val="black"/>
                </a:solidFill>
              </a:rPr>
              <a:t>, </a:t>
            </a:r>
            <a:r>
              <a:rPr lang="ko-KR" altLang="en-US" sz="2000" dirty="0">
                <a:solidFill>
                  <a:prstClr val="black"/>
                </a:solidFill>
              </a:rPr>
              <a:t>민족대단결의 원칙에서 조국을 통일하고 나라와 민족의 </a:t>
            </a:r>
            <a:r>
              <a:rPr lang="ko-KR" altLang="en-US" sz="2000" dirty="0" err="1">
                <a:solidFill>
                  <a:prstClr val="black"/>
                </a:solidFill>
              </a:rPr>
              <a:t>통일적발전을</a:t>
            </a:r>
            <a:r>
              <a:rPr lang="ko-KR" altLang="en-US" sz="2000" dirty="0">
                <a:solidFill>
                  <a:prstClr val="black"/>
                </a:solidFill>
              </a:rPr>
              <a:t> 이룩하기 위해 투쟁한다</a:t>
            </a:r>
            <a:r>
              <a:rPr lang="en-US" altLang="ko-KR" sz="2000" dirty="0">
                <a:solidFill>
                  <a:prstClr val="black"/>
                </a:solidFill>
              </a:rPr>
              <a:t>.”</a:t>
            </a:r>
            <a:endParaRPr lang="ko-KR" altLang="en-US" sz="2000" dirty="0">
              <a:solidFill>
                <a:prstClr val="black"/>
              </a:solidFill>
            </a:endParaRPr>
          </a:p>
          <a:p>
            <a:pPr marL="514350" indent="-514350" algn="just">
              <a:buNone/>
            </a:pPr>
            <a:endParaRPr lang="ko-KR" altLang="en-US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해방에 대한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개의 시각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/>
          </a:bodyPr>
          <a:lstStyle/>
          <a:p>
            <a:pPr algn="just"/>
            <a:r>
              <a:rPr lang="ko-KR" altLang="en-US" dirty="0" smtClean="0"/>
              <a:t>북한</a:t>
            </a:r>
            <a:r>
              <a:rPr lang="en-US" altLang="ko-KR" dirty="0" smtClean="0"/>
              <a:t>[</a:t>
            </a:r>
            <a:r>
              <a:rPr lang="ko-KR" altLang="en-US" dirty="0" err="1" smtClean="0"/>
              <a:t>해방절</a:t>
            </a:r>
            <a:r>
              <a:rPr lang="ko-KR" altLang="en-US" dirty="0" smtClean="0"/>
              <a:t> </a:t>
            </a:r>
            <a:r>
              <a:rPr lang="en-US" altLang="ko-KR" dirty="0" smtClean="0"/>
              <a:t>&amp;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건국절</a:t>
            </a:r>
            <a:r>
              <a:rPr lang="en-US" altLang="ko-KR" dirty="0" smtClean="0"/>
              <a:t>(9.9)]: </a:t>
            </a:r>
            <a:r>
              <a:rPr lang="ko-KR" altLang="en-US" sz="2400" dirty="0" smtClean="0"/>
              <a:t>북한에서 </a:t>
            </a:r>
            <a:r>
              <a:rPr lang="en-US" altLang="ko-KR" sz="2400" dirty="0" smtClean="0"/>
              <a:t>8.15, </a:t>
            </a:r>
            <a:r>
              <a:rPr lang="ko-KR" altLang="en-US" sz="2400" dirty="0" smtClean="0"/>
              <a:t>광복절은 김일성이 항일빨치산 활동으로 일제를 물리치고 조국을 광복시킨 날이라고 선전하고 있음</a:t>
            </a:r>
            <a:r>
              <a:rPr lang="en-US" altLang="ko-KR" sz="2400" dirty="0" smtClean="0"/>
              <a:t>. </a:t>
            </a:r>
            <a:r>
              <a:rPr lang="ko-KR" altLang="en-US" sz="2400" dirty="0" smtClean="0"/>
              <a:t>해방과정 자체가 김일성이 일제를 물리친 과정이고 그 결과에 의해 조국광복이 이루어졌다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또 미군에 의해 한반도의 분단이 시작되었다는 인식</a:t>
            </a:r>
            <a:r>
              <a:rPr lang="en-US" altLang="ko-KR" sz="2400" dirty="0" smtClean="0"/>
              <a:t>)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남한</a:t>
            </a:r>
            <a:r>
              <a:rPr lang="en-US" altLang="ko-KR" dirty="0" smtClean="0"/>
              <a:t>(</a:t>
            </a:r>
            <a:r>
              <a:rPr lang="ko-KR" altLang="en-US" dirty="0" smtClean="0"/>
              <a:t>광복절</a:t>
            </a:r>
            <a:r>
              <a:rPr lang="en-US" altLang="ko-KR" dirty="0" smtClean="0"/>
              <a:t>): </a:t>
            </a:r>
            <a:r>
              <a:rPr lang="ko-KR" altLang="en-US" sz="2400" dirty="0" smtClean="0"/>
              <a:t>광복절과 건국절의 대립</a:t>
            </a:r>
            <a:endParaRPr lang="en-US" altLang="ko-KR" sz="2400" dirty="0" smtClean="0"/>
          </a:p>
          <a:p>
            <a:pPr algn="just">
              <a:buNone/>
            </a:pPr>
            <a:r>
              <a:rPr lang="en-US" altLang="ko-KR" sz="2400" dirty="0" smtClean="0"/>
              <a:t>  - 1948</a:t>
            </a:r>
            <a:r>
              <a:rPr lang="ko-KR" altLang="en-US" sz="2400" dirty="0" smtClean="0"/>
              <a:t>년 </a:t>
            </a:r>
            <a:r>
              <a:rPr lang="en-US" altLang="ko-KR" sz="2400" dirty="0" smtClean="0"/>
              <a:t>8</a:t>
            </a:r>
            <a:r>
              <a:rPr lang="ko-KR" altLang="en-US" sz="2400" dirty="0" smtClean="0"/>
              <a:t>월 </a:t>
            </a:r>
            <a:r>
              <a:rPr lang="en-US" altLang="ko-KR" sz="2400" dirty="0" smtClean="0"/>
              <a:t>15</a:t>
            </a:r>
            <a:r>
              <a:rPr lang="ko-KR" altLang="en-US" sz="2400" dirty="0" smtClean="0"/>
              <a:t>일에 대한 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역사적</a:t>
            </a:r>
            <a:r>
              <a:rPr lang="en-US" altLang="ko-KR" sz="2400" dirty="0" smtClean="0"/>
              <a:t>) </a:t>
            </a:r>
            <a:r>
              <a:rPr lang="ko-KR" altLang="en-US" sz="2400" dirty="0" smtClean="0"/>
              <a:t>해석</a:t>
            </a:r>
            <a:r>
              <a:rPr lang="en-US" altLang="ko-KR" sz="2400" dirty="0" smtClean="0"/>
              <a:t>: 1948</a:t>
            </a:r>
            <a:r>
              <a:rPr lang="ko-KR" altLang="en-US" sz="2400" dirty="0" smtClean="0"/>
              <a:t>년은 대한민국이 </a:t>
            </a:r>
            <a:r>
              <a:rPr lang="en-US" altLang="ko-KR" sz="2400" dirty="0" smtClean="0"/>
              <a:t>‘</a:t>
            </a:r>
            <a:r>
              <a:rPr lang="ko-KR" altLang="en-US" sz="2400" dirty="0" smtClean="0"/>
              <a:t>건국</a:t>
            </a:r>
            <a:r>
              <a:rPr lang="en-US" altLang="ko-KR" sz="2400" dirty="0" smtClean="0"/>
              <a:t>’</a:t>
            </a:r>
            <a:r>
              <a:rPr lang="ko-KR" altLang="en-US" sz="2400" dirty="0" smtClean="0"/>
              <a:t>된 것이 아니라</a:t>
            </a:r>
            <a:r>
              <a:rPr lang="en-US" altLang="ko-KR" sz="2400" dirty="0" smtClean="0"/>
              <a:t>, ‘</a:t>
            </a:r>
            <a:r>
              <a:rPr lang="ko-KR" altLang="en-US" sz="2400" dirty="0" smtClean="0"/>
              <a:t>재건</a:t>
            </a:r>
            <a:r>
              <a:rPr lang="en-US" altLang="ko-KR" sz="2400" dirty="0" smtClean="0"/>
              <a:t>’</a:t>
            </a:r>
            <a:r>
              <a:rPr lang="ko-KR" altLang="en-US" sz="2400" dirty="0" smtClean="0"/>
              <a:t>된 것임</a:t>
            </a:r>
            <a:r>
              <a:rPr lang="en-US" altLang="ko-KR" sz="2400" dirty="0" smtClean="0"/>
              <a:t>.</a:t>
            </a:r>
          </a:p>
          <a:p>
            <a:pPr algn="just">
              <a:buNone/>
            </a:pPr>
            <a:r>
              <a:rPr lang="en-US" altLang="ko-KR" sz="2400" dirty="0" smtClean="0"/>
              <a:t>    </a:t>
            </a:r>
            <a:r>
              <a:rPr lang="en-US" altLang="ko-KR" sz="1800" dirty="0" smtClean="0"/>
              <a:t>: </a:t>
            </a:r>
            <a:r>
              <a:rPr lang="ko-KR" altLang="en-US" sz="1800" dirty="0" smtClean="0"/>
              <a:t>이승만의 발언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헌법 전문에 </a:t>
            </a:r>
            <a:r>
              <a:rPr lang="en-US" altLang="ko-KR" sz="1800" dirty="0" smtClean="0"/>
              <a:t>“1919</a:t>
            </a:r>
            <a:r>
              <a:rPr lang="ko-KR" altLang="en-US" sz="1800" dirty="0" smtClean="0"/>
              <a:t>년 임정의 법통을 계승하여</a:t>
            </a:r>
            <a:r>
              <a:rPr lang="en-US" altLang="ko-KR" sz="1800" dirty="0" smtClean="0"/>
              <a:t>” </a:t>
            </a:r>
            <a:r>
              <a:rPr lang="ko-KR" altLang="en-US" sz="1800" dirty="0" smtClean="0"/>
              <a:t>등에 의해 증명</a:t>
            </a:r>
            <a:endParaRPr lang="en-US" altLang="ko-KR" sz="1800" dirty="0" smtClean="0"/>
          </a:p>
          <a:p>
            <a:pPr algn="just">
              <a:buNone/>
            </a:pPr>
            <a:r>
              <a:rPr lang="en-US" altLang="ko-KR" sz="2400" dirty="0" smtClean="0"/>
              <a:t>   - </a:t>
            </a:r>
            <a:r>
              <a:rPr lang="ko-KR" altLang="en-US" sz="2400" dirty="0" smtClean="0"/>
              <a:t>항일독립운동의 전통을 부정 </a:t>
            </a:r>
            <a:endParaRPr lang="en-US" altLang="ko-KR" sz="2400" dirty="0" smtClean="0"/>
          </a:p>
          <a:p>
            <a:pPr algn="just">
              <a:buNone/>
            </a:pPr>
            <a:r>
              <a:rPr lang="en-US" altLang="ko-KR" sz="2400" dirty="0" smtClean="0"/>
              <a:t>   - </a:t>
            </a:r>
            <a:r>
              <a:rPr lang="ko-KR" altLang="en-US" sz="2400" dirty="0" smtClean="0"/>
              <a:t>단정주도 세력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이승만과 친일세력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은 건국 공로자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김구와 </a:t>
            </a:r>
            <a:r>
              <a:rPr lang="ko-KR" altLang="en-US" sz="2400" dirty="0" err="1" smtClean="0"/>
              <a:t>여운형은</a:t>
            </a:r>
            <a:r>
              <a:rPr lang="ko-KR" altLang="en-US" sz="2400" dirty="0" smtClean="0"/>
              <a:t> 건국 공로자가 아닌 모순 발생</a:t>
            </a:r>
            <a:endParaRPr lang="en-US" altLang="ko-KR" sz="2400" dirty="0" smtClean="0"/>
          </a:p>
          <a:p>
            <a:pPr algn="just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- 1945</a:t>
            </a:r>
            <a:r>
              <a:rPr lang="ko-KR" altLang="en-US" sz="2400" dirty="0" smtClean="0"/>
              <a:t>년 </a:t>
            </a:r>
            <a:r>
              <a:rPr lang="en-US" altLang="ko-KR" sz="2400" dirty="0" smtClean="0"/>
              <a:t>8</a:t>
            </a:r>
            <a:r>
              <a:rPr lang="ko-KR" altLang="en-US" sz="2400" dirty="0" smtClean="0"/>
              <a:t>월 </a:t>
            </a:r>
            <a:r>
              <a:rPr lang="en-US" altLang="ko-KR" sz="2400" dirty="0" smtClean="0"/>
              <a:t>15</a:t>
            </a:r>
            <a:r>
              <a:rPr lang="ko-KR" altLang="en-US" sz="2400" dirty="0" smtClean="0"/>
              <a:t>일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외세의 의한 해방으로 정당화하는 오류</a:t>
            </a:r>
            <a:endParaRPr lang="en-US" altLang="ko-KR" sz="2400" dirty="0" smtClean="0"/>
          </a:p>
          <a:p>
            <a:pPr algn="just">
              <a:buNone/>
            </a:pPr>
            <a:endParaRPr lang="ko-KR" alt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25</a:t>
            </a:r>
            <a:r>
              <a:rPr lang="ko-KR" altLang="en-US" dirty="0" smtClean="0"/>
              <a:t>일 전쟁에 대한 두 시각 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‘</a:t>
            </a:r>
            <a:r>
              <a:rPr lang="ko-KR" altLang="en-US" dirty="0" smtClean="0"/>
              <a:t>여러 가지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설 들</a:t>
            </a:r>
            <a:r>
              <a:rPr lang="en-US" altLang="ko-KR" dirty="0" smtClean="0"/>
              <a:t>*</a:t>
            </a:r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ko-KR" altLang="en-US" dirty="0" err="1" smtClean="0"/>
              <a:t>유인설</a:t>
            </a:r>
            <a:r>
              <a:rPr lang="en-US" altLang="ko-KR" dirty="0" smtClean="0"/>
              <a:t>(</a:t>
            </a:r>
            <a:r>
              <a:rPr lang="ko-KR" altLang="en-US" dirty="0" smtClean="0"/>
              <a:t>혹은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유도설</a:t>
            </a:r>
            <a:r>
              <a:rPr lang="en-US" altLang="ko-KR" dirty="0" smtClean="0"/>
              <a:t>)</a:t>
            </a:r>
          </a:p>
          <a:p>
            <a:pPr algn="just"/>
            <a:r>
              <a:rPr lang="ko-KR" altLang="en-US" dirty="0" err="1" smtClean="0"/>
              <a:t>남침설</a:t>
            </a:r>
            <a:endParaRPr lang="en-US" altLang="ko-KR" dirty="0" smtClean="0"/>
          </a:p>
          <a:p>
            <a:pPr algn="just"/>
            <a:r>
              <a:rPr lang="ko-KR" altLang="en-US" dirty="0" smtClean="0"/>
              <a:t>북침설</a:t>
            </a:r>
            <a:endParaRPr lang="en-US" altLang="ko-KR" dirty="0" smtClean="0"/>
          </a:p>
          <a:p>
            <a:pPr algn="just"/>
            <a:r>
              <a:rPr lang="ko-KR" altLang="en-US" dirty="0" err="1" smtClean="0"/>
              <a:t>내전설</a:t>
            </a:r>
            <a:endParaRPr lang="en-US" altLang="ko-KR" dirty="0" smtClean="0"/>
          </a:p>
          <a:p>
            <a:pPr algn="just"/>
            <a:endParaRPr lang="en-US" altLang="ko-KR" dirty="0" smtClean="0"/>
          </a:p>
          <a:p>
            <a:pPr algn="just">
              <a:buNone/>
            </a:pPr>
            <a:r>
              <a:rPr lang="en-US" altLang="ko-KR" dirty="0" smtClean="0"/>
              <a:t> ※1. 1950</a:t>
            </a:r>
            <a:r>
              <a:rPr lang="ko-KR" altLang="en-US" dirty="0" smtClean="0"/>
              <a:t>년 전후 상황 </a:t>
            </a:r>
            <a:r>
              <a:rPr lang="en-US" altLang="ko-KR" dirty="0" smtClean="0"/>
              <a:t> </a:t>
            </a:r>
          </a:p>
          <a:p>
            <a:pPr algn="just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- 48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4.3</a:t>
            </a:r>
            <a:r>
              <a:rPr lang="ko-KR" altLang="en-US" dirty="0" smtClean="0"/>
              <a:t>항쟁 발발</a:t>
            </a:r>
            <a:endParaRPr lang="en-US" altLang="ko-KR" dirty="0" smtClean="0"/>
          </a:p>
          <a:p>
            <a:pPr algn="just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- 48</a:t>
            </a:r>
            <a:r>
              <a:rPr lang="ko-KR" altLang="en-US" dirty="0" smtClean="0"/>
              <a:t>년 여순무장봉기</a:t>
            </a:r>
            <a:endParaRPr lang="en-US" altLang="ko-KR" dirty="0" smtClean="0"/>
          </a:p>
          <a:p>
            <a:pPr algn="just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- 49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한달 동안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교전회수 </a:t>
            </a:r>
            <a:r>
              <a:rPr lang="en-US" altLang="ko-KR" dirty="0" smtClean="0"/>
              <a:t>1,272</a:t>
            </a:r>
            <a:r>
              <a:rPr lang="ko-KR" altLang="en-US" dirty="0" smtClean="0"/>
              <a:t>회에 군경사살 </a:t>
            </a:r>
            <a:r>
              <a:rPr lang="en-US" altLang="ko-KR" dirty="0" smtClean="0"/>
              <a:t>1,512</a:t>
            </a:r>
            <a:r>
              <a:rPr lang="ko-KR" altLang="en-US" dirty="0" smtClean="0"/>
              <a:t>명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동원인원 </a:t>
            </a:r>
            <a:r>
              <a:rPr lang="en-US" altLang="ko-KR" dirty="0" smtClean="0"/>
              <a:t>7</a:t>
            </a:r>
            <a:r>
              <a:rPr lang="ko-KR" altLang="en-US" dirty="0" smtClean="0"/>
              <a:t>만</a:t>
            </a:r>
            <a:r>
              <a:rPr lang="en-US" altLang="ko-KR" dirty="0" smtClean="0"/>
              <a:t>7</a:t>
            </a:r>
            <a:r>
              <a:rPr lang="ko-KR" altLang="en-US" dirty="0" err="1" smtClean="0"/>
              <a:t>천여명</a:t>
            </a:r>
            <a:endParaRPr lang="en-US" altLang="ko-KR" dirty="0" smtClean="0"/>
          </a:p>
          <a:p>
            <a:pPr algn="just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- 49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월부터</a:t>
            </a:r>
            <a:r>
              <a:rPr lang="en-US" altLang="ko-KR" dirty="0" smtClean="0"/>
              <a:t>: 5</a:t>
            </a:r>
            <a:r>
              <a:rPr lang="ko-KR" altLang="en-US" dirty="0" smtClean="0"/>
              <a:t>개사단과 </a:t>
            </a:r>
            <a:r>
              <a:rPr lang="ko-KR" altLang="en-US" dirty="0" err="1" smtClean="0"/>
              <a:t>수만명의</a:t>
            </a:r>
            <a:r>
              <a:rPr lang="ko-KR" altLang="en-US" dirty="0" smtClean="0"/>
              <a:t> 경찰들이 지리산지구를 중심으로 토벌작전 전개</a:t>
            </a:r>
            <a:endParaRPr lang="en-US" altLang="ko-KR" dirty="0"/>
          </a:p>
          <a:p>
            <a:pPr algn="just">
              <a:buNone/>
            </a:pPr>
            <a:r>
              <a:rPr lang="en-US" altLang="ko-KR" dirty="0" smtClean="0"/>
              <a:t>※2. </a:t>
            </a:r>
            <a:r>
              <a:rPr lang="ko-KR" altLang="en-US" dirty="0" smtClean="0"/>
              <a:t>주한미군사고문단</a:t>
            </a:r>
            <a:r>
              <a:rPr lang="en-US" altLang="ko-KR" dirty="0" smtClean="0"/>
              <a:t>(1950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작성한 남북한 당시 군사력비교</a:t>
            </a:r>
            <a:endParaRPr lang="en-US" altLang="ko-KR" dirty="0"/>
          </a:p>
          <a:p>
            <a:pPr algn="just">
              <a:buNone/>
            </a:pPr>
            <a:r>
              <a:rPr lang="en-US" altLang="ko-KR" dirty="0" smtClean="0"/>
              <a:t>  - </a:t>
            </a:r>
            <a:r>
              <a:rPr lang="ko-KR" altLang="en-US" dirty="0" smtClean="0"/>
              <a:t>남한의 경우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군대</a:t>
            </a:r>
            <a:r>
              <a:rPr lang="en-US" altLang="ko-KR" dirty="0" smtClean="0"/>
              <a:t>(9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5,000</a:t>
            </a:r>
            <a:r>
              <a:rPr lang="ko-KR" altLang="en-US" dirty="0" smtClean="0"/>
              <a:t>여명</a:t>
            </a:r>
            <a:r>
              <a:rPr lang="en-US" altLang="ko-KR" dirty="0" smtClean="0"/>
              <a:t>), </a:t>
            </a:r>
            <a:r>
              <a:rPr lang="ko-KR" altLang="en-US" dirty="0" smtClean="0"/>
              <a:t>경찰력</a:t>
            </a:r>
            <a:r>
              <a:rPr lang="en-US" altLang="ko-KR" dirty="0" smtClean="0"/>
              <a:t>(4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8,000</a:t>
            </a:r>
            <a:r>
              <a:rPr lang="ko-KR" altLang="en-US" dirty="0" smtClean="0"/>
              <a:t>여명</a:t>
            </a:r>
            <a:r>
              <a:rPr lang="en-US" altLang="ko-KR" dirty="0" smtClean="0"/>
              <a:t>)</a:t>
            </a:r>
          </a:p>
          <a:p>
            <a:pPr algn="just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북한의 경우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군대</a:t>
            </a:r>
            <a:r>
              <a:rPr lang="en-US" altLang="ko-KR" dirty="0" smtClean="0"/>
              <a:t>(10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3,800</a:t>
            </a:r>
            <a:r>
              <a:rPr lang="ko-KR" altLang="en-US" dirty="0" smtClean="0"/>
              <a:t>여명</a:t>
            </a:r>
            <a:r>
              <a:rPr lang="en-US" altLang="ko-KR" dirty="0" smtClean="0"/>
              <a:t>), </a:t>
            </a:r>
            <a:r>
              <a:rPr lang="ko-KR" altLang="en-US" dirty="0" smtClean="0"/>
              <a:t>경찰력</a:t>
            </a:r>
            <a:r>
              <a:rPr lang="en-US" altLang="ko-KR" dirty="0" smtClean="0"/>
              <a:t>(1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8,600</a:t>
            </a:r>
            <a:r>
              <a:rPr lang="ko-KR" altLang="en-US" dirty="0" smtClean="0"/>
              <a:t>여명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북한의 선택지</a:t>
            </a:r>
            <a:endParaRPr lang="ko-KR" altLang="en-US" dirty="0"/>
          </a:p>
        </p:txBody>
      </p:sp>
      <p:sp>
        <p:nvSpPr>
          <p:cNvPr id="17" name="내용 개체 틀 16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altLang="ko-KR" dirty="0" smtClean="0"/>
              <a:t>1949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/>
              <a:t>월</a:t>
            </a:r>
            <a:r>
              <a:rPr lang="en-US" altLang="ko-KR" dirty="0" smtClean="0"/>
              <a:t>: </a:t>
            </a:r>
            <a:r>
              <a:rPr lang="ko-KR" altLang="en-US" dirty="0" smtClean="0"/>
              <a:t>남한의 민주주의민족전선과 북한의 민주주의민족통일전선이 통합하여 조국통일민주주의전선을 결성하면서 남북 동시총선거로 통일정부를 수립할 것을 제안</a:t>
            </a:r>
            <a:endParaRPr lang="en-US" altLang="ko-KR" dirty="0" smtClean="0"/>
          </a:p>
          <a:p>
            <a:pPr algn="just"/>
            <a:r>
              <a:rPr lang="en-US" altLang="ko-KR" dirty="0" smtClean="0"/>
              <a:t>1950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7</a:t>
            </a:r>
            <a:r>
              <a:rPr lang="ko-KR" altLang="en-US" dirty="0" smtClean="0"/>
              <a:t>일</a:t>
            </a:r>
            <a:r>
              <a:rPr lang="en-US" altLang="ko-KR" dirty="0" smtClean="0"/>
              <a:t>: </a:t>
            </a:r>
            <a:r>
              <a:rPr lang="ko-KR" altLang="en-US" dirty="0" smtClean="0"/>
              <a:t>조국전선이 남북총선거로 통일정부를 수립할 것을 제안</a:t>
            </a:r>
            <a:endParaRPr lang="en-US" altLang="ko-KR" dirty="0" smtClean="0"/>
          </a:p>
          <a:p>
            <a:pPr algn="just"/>
            <a:r>
              <a:rPr lang="en-US" altLang="ko-KR" dirty="0" smtClean="0"/>
              <a:t>1950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19</a:t>
            </a:r>
            <a:r>
              <a:rPr lang="ko-KR" altLang="en-US" dirty="0" smtClean="0"/>
              <a:t>일</a:t>
            </a:r>
            <a:r>
              <a:rPr lang="en-US" altLang="ko-KR" dirty="0" smtClean="0"/>
              <a:t>: </a:t>
            </a:r>
            <a:r>
              <a:rPr lang="ko-KR" altLang="en-US" dirty="0" smtClean="0"/>
              <a:t>북한최고인민회의 상임위원회가 남북한 국회의 통합으로 단일한 입법기관을 수립함으로써 평화적 통일을 실현하자는 방안 제시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진실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이승만의 </a:t>
            </a:r>
            <a:r>
              <a:rPr lang="en-US" altLang="ko-KR" sz="3200" dirty="0" smtClean="0">
                <a:solidFill>
                  <a:schemeClr val="accent2"/>
                </a:solidFill>
              </a:rPr>
              <a:t>‘</a:t>
            </a:r>
            <a:r>
              <a:rPr lang="ko-KR" altLang="en-US" sz="3200" b="1" u="sng" dirty="0" smtClean="0">
                <a:solidFill>
                  <a:schemeClr val="accent2"/>
                </a:solidFill>
              </a:rPr>
              <a:t>영광</a:t>
            </a:r>
            <a:r>
              <a:rPr lang="en-US" altLang="ko-KR" sz="3200" b="1" u="sng" dirty="0" smtClean="0">
                <a:solidFill>
                  <a:schemeClr val="accent2"/>
                </a:solidFill>
              </a:rPr>
              <a:t>(=</a:t>
            </a:r>
            <a:r>
              <a:rPr lang="ko-KR" altLang="en-US" sz="3200" b="1" u="sng" dirty="0" smtClean="0">
                <a:solidFill>
                  <a:schemeClr val="accent2"/>
                </a:solidFill>
              </a:rPr>
              <a:t>매국적인</a:t>
            </a:r>
            <a:r>
              <a:rPr lang="en-US" altLang="ko-KR" sz="3200" b="1" u="sng" dirty="0" smtClean="0">
                <a:solidFill>
                  <a:schemeClr val="accent2"/>
                </a:solidFill>
              </a:rPr>
              <a:t>)</a:t>
            </a:r>
            <a:r>
              <a:rPr lang="en-US" altLang="ko-KR" sz="3200" dirty="0" smtClean="0">
                <a:solidFill>
                  <a:schemeClr val="accent2"/>
                </a:solidFill>
              </a:rPr>
              <a:t>’</a:t>
            </a:r>
            <a:r>
              <a:rPr lang="ko-KR" altLang="en-US" sz="3200" dirty="0" err="1" smtClean="0"/>
              <a:t>스러운</a:t>
            </a:r>
            <a:r>
              <a:rPr lang="ko-KR" altLang="en-US" sz="3200" dirty="0" smtClean="0"/>
              <a:t> 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ko-KR" altLang="en-US" sz="3200" dirty="0" smtClean="0"/>
              <a:t>주권 양도와 미국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미군</a:t>
            </a:r>
            <a:r>
              <a:rPr lang="en-US" altLang="ko-KR" sz="3200" dirty="0" smtClean="0"/>
              <a:t>)</a:t>
            </a:r>
            <a:r>
              <a:rPr lang="ko-KR" altLang="en-US" sz="3200" dirty="0" smtClean="0"/>
              <a:t>의 만행</a:t>
            </a:r>
            <a:endParaRPr lang="ko-KR" altLang="en-US" sz="320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대전협정 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/>
            <a:r>
              <a:rPr lang="ko-KR" altLang="en-US" dirty="0" smtClean="0"/>
              <a:t>이승만의 매국행위</a:t>
            </a:r>
            <a:r>
              <a:rPr lang="en-US" altLang="ko-KR" dirty="0" smtClean="0"/>
              <a:t>: </a:t>
            </a:r>
            <a:r>
              <a:rPr lang="ko-KR" altLang="en-US" dirty="0" smtClean="0"/>
              <a:t>주권양도는 이미 </a:t>
            </a:r>
            <a:r>
              <a:rPr lang="en-US" altLang="ko-KR" dirty="0" smtClean="0"/>
              <a:t>1950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일 부터 시작되었다</a:t>
            </a:r>
            <a:r>
              <a:rPr lang="en-US" altLang="ko-KR" dirty="0" smtClean="0"/>
              <a:t>.</a:t>
            </a:r>
            <a:r>
              <a:rPr lang="en-US" altLang="ko-KR" dirty="0" smtClean="0">
                <a:solidFill>
                  <a:srgbClr val="FF0000"/>
                </a:solidFill>
              </a:rPr>
              <a:t>(4)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미군은 인간이 아니었다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just"/>
            <a:r>
              <a:rPr lang="ko-KR" altLang="en-US" dirty="0" smtClean="0"/>
              <a:t>양민학살의 주범</a:t>
            </a:r>
            <a:r>
              <a:rPr lang="en-US" altLang="ko-KR" dirty="0" smtClean="0"/>
              <a:t>: ‘</a:t>
            </a:r>
            <a:r>
              <a:rPr lang="ko-KR" altLang="en-US" dirty="0" smtClean="0"/>
              <a:t>흰 파자마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입은 사람은 무조건 사살하라</a:t>
            </a:r>
            <a:r>
              <a:rPr lang="en-US" altLang="ko-KR" dirty="0" smtClean="0"/>
              <a:t>(2</a:t>
            </a:r>
            <a:r>
              <a:rPr lang="ko-KR" altLang="en-US" dirty="0" smtClean="0"/>
              <a:t>백만 사살</a:t>
            </a:r>
            <a:r>
              <a:rPr lang="en-US" altLang="ko-KR" dirty="0" smtClean="0"/>
              <a:t>).</a:t>
            </a:r>
          </a:p>
          <a:p>
            <a:pPr algn="just"/>
            <a:r>
              <a:rPr lang="ko-KR" altLang="en-US" dirty="0" smtClean="0"/>
              <a:t>세균무기까지 사용한 미군</a:t>
            </a:r>
            <a:r>
              <a:rPr lang="en-US" altLang="ko-KR" dirty="0" smtClean="0">
                <a:solidFill>
                  <a:srgbClr val="FF0000"/>
                </a:solidFill>
              </a:rPr>
              <a:t>(5)</a:t>
            </a:r>
            <a:r>
              <a:rPr lang="en-US" altLang="ko-KR" dirty="0" smtClean="0"/>
              <a:t>:  1952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일 소련의 유엔대표 말리크 인정</a:t>
            </a:r>
            <a:r>
              <a:rPr lang="en-US" altLang="ko-KR" dirty="0" smtClean="0"/>
              <a:t>; </a:t>
            </a:r>
            <a:r>
              <a:rPr lang="en-US" altLang="ko-KR" dirty="0" smtClean="0">
                <a:solidFill>
                  <a:srgbClr val="FF0000"/>
                </a:solidFill>
              </a:rPr>
              <a:t>“</a:t>
            </a:r>
            <a:r>
              <a:rPr lang="ko-KR" altLang="en-US" dirty="0" smtClean="0">
                <a:solidFill>
                  <a:srgbClr val="FF0000"/>
                </a:solidFill>
              </a:rPr>
              <a:t>그들은 악마였다</a:t>
            </a:r>
            <a:r>
              <a:rPr lang="en-US" altLang="ko-KR" dirty="0" smtClean="0">
                <a:solidFill>
                  <a:srgbClr val="FF0000"/>
                </a:solidFill>
              </a:rPr>
              <a:t>.”</a:t>
            </a:r>
          </a:p>
          <a:p>
            <a:pPr algn="just"/>
            <a:r>
              <a:rPr lang="ko-KR" altLang="en-US" dirty="0" smtClean="0"/>
              <a:t>핵무기 사용도 검토했다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6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25</a:t>
            </a:r>
            <a:r>
              <a:rPr lang="ko-KR" altLang="en-US" dirty="0" smtClean="0"/>
              <a:t>일 전쟁이 남긴 역사적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상흔</a:t>
            </a:r>
            <a:r>
              <a:rPr lang="en-US" altLang="ko-KR" dirty="0" smtClean="0"/>
              <a:t>’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ko-KR" dirty="0"/>
              <a:t>6</a:t>
            </a:r>
            <a:r>
              <a:rPr lang="ko-KR" altLang="en-US" dirty="0" smtClean="0"/>
              <a:t>백만 인명피해</a:t>
            </a:r>
            <a:endParaRPr lang="en-US" altLang="ko-KR" dirty="0" smtClean="0"/>
          </a:p>
          <a:p>
            <a:r>
              <a:rPr lang="ko-KR" altLang="en-US" dirty="0" smtClean="0"/>
              <a:t>발전능력의 </a:t>
            </a:r>
            <a:r>
              <a:rPr lang="en-US" altLang="ko-KR" dirty="0" smtClean="0"/>
              <a:t>80% </a:t>
            </a:r>
            <a:r>
              <a:rPr lang="ko-KR" altLang="en-US" dirty="0" smtClean="0"/>
              <a:t>파괴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- </a:t>
            </a:r>
            <a:r>
              <a:rPr lang="ko-KR" altLang="en-US" dirty="0" smtClean="0"/>
              <a:t>남한</a:t>
            </a:r>
            <a:r>
              <a:rPr lang="en-US" altLang="ko-KR" dirty="0" smtClean="0"/>
              <a:t>: </a:t>
            </a:r>
            <a:r>
              <a:rPr lang="ko-KR" altLang="en-US" dirty="0" smtClean="0"/>
              <a:t>방적공업 </a:t>
            </a:r>
            <a:r>
              <a:rPr lang="en-US" altLang="ko-KR" dirty="0" smtClean="0"/>
              <a:t>64%, </a:t>
            </a:r>
            <a:r>
              <a:rPr lang="ko-KR" altLang="en-US" dirty="0" smtClean="0"/>
              <a:t>기계공업 </a:t>
            </a:r>
            <a:r>
              <a:rPr lang="en-US" altLang="ko-KR" dirty="0" smtClean="0"/>
              <a:t>35%, </a:t>
            </a:r>
            <a:r>
              <a:rPr lang="ko-KR" altLang="en-US" dirty="0" smtClean="0"/>
              <a:t>금속공업 </a:t>
            </a:r>
            <a:r>
              <a:rPr lang="en-US" altLang="ko-KR" dirty="0" smtClean="0"/>
              <a:t>26% </a:t>
            </a:r>
          </a:p>
          <a:p>
            <a:pPr>
              <a:buNone/>
            </a:pPr>
            <a:r>
              <a:rPr lang="en-US" altLang="ko-KR" dirty="0" smtClean="0"/>
              <a:t>  - </a:t>
            </a:r>
            <a:r>
              <a:rPr lang="ko-KR" altLang="en-US" dirty="0" smtClean="0"/>
              <a:t>북한</a:t>
            </a:r>
            <a:r>
              <a:rPr lang="en-US" altLang="ko-KR" dirty="0" smtClean="0"/>
              <a:t>: </a:t>
            </a:r>
            <a:r>
              <a:rPr lang="ko-KR" altLang="en-US" dirty="0" smtClean="0"/>
              <a:t>평양의 경우 집 </a:t>
            </a:r>
            <a:r>
              <a:rPr lang="en-US" altLang="ko-KR" dirty="0" smtClean="0"/>
              <a:t>3</a:t>
            </a:r>
            <a:r>
              <a:rPr lang="ko-KR" altLang="en-US" dirty="0" smtClean="0"/>
              <a:t>채만 남겨짐 </a:t>
            </a:r>
            <a:endParaRPr lang="en-US" altLang="ko-KR" dirty="0" smtClean="0"/>
          </a:p>
          <a:p>
            <a:r>
              <a:rPr lang="ko-KR" altLang="en-US" dirty="0" smtClean="0"/>
              <a:t>이산가족</a:t>
            </a:r>
            <a:r>
              <a:rPr lang="ko-KR" altLang="en-US" dirty="0"/>
              <a:t>의 </a:t>
            </a:r>
            <a:r>
              <a:rPr lang="ko-KR" altLang="en-US" dirty="0" smtClean="0"/>
              <a:t>발생</a:t>
            </a:r>
            <a:r>
              <a:rPr lang="en-US" altLang="ko-KR" dirty="0" smtClean="0"/>
              <a:t>: 1</a:t>
            </a:r>
            <a:r>
              <a:rPr lang="ko-KR" altLang="en-US" dirty="0" smtClean="0"/>
              <a:t>천 </a:t>
            </a:r>
            <a:r>
              <a:rPr lang="ko-KR" altLang="en-US" dirty="0" err="1" smtClean="0"/>
              <a:t>만명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독재정권의 지속성</a:t>
            </a:r>
            <a:endParaRPr lang="en-US" altLang="ko-KR" dirty="0"/>
          </a:p>
          <a:p>
            <a:pPr>
              <a:buNone/>
            </a:pPr>
            <a:r>
              <a:rPr lang="en-US" altLang="ko-KR" dirty="0" smtClean="0"/>
              <a:t>  - ‘</a:t>
            </a:r>
            <a:r>
              <a:rPr lang="ko-KR" altLang="en-US" dirty="0" err="1" smtClean="0"/>
              <a:t>철천지</a:t>
            </a:r>
            <a:r>
              <a:rPr lang="ko-KR" altLang="en-US" dirty="0" smtClean="0"/>
              <a:t> 원수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북한과 반공이데올로기 확립</a:t>
            </a:r>
            <a:endParaRPr lang="en-US" altLang="ko-KR" dirty="0"/>
          </a:p>
          <a:p>
            <a:pPr>
              <a:buNone/>
            </a:pPr>
            <a:r>
              <a:rPr lang="en-US" altLang="ko-KR" dirty="0" smtClean="0"/>
              <a:t>  - ‘</a:t>
            </a:r>
            <a:r>
              <a:rPr lang="ko-KR" altLang="en-US" dirty="0" smtClean="0"/>
              <a:t>한미우호통상 및 항해조약</a:t>
            </a:r>
            <a:r>
              <a:rPr lang="en-US" altLang="ko-KR" dirty="0" smtClean="0"/>
              <a:t>(53</a:t>
            </a:r>
            <a:r>
              <a:rPr lang="ko-KR" altLang="en-US" dirty="0" smtClean="0"/>
              <a:t>년 체결</a:t>
            </a:r>
            <a:r>
              <a:rPr lang="en-US" altLang="ko-KR" dirty="0" smtClean="0"/>
              <a:t>)’: </a:t>
            </a:r>
            <a:r>
              <a:rPr lang="ko-KR" altLang="en-US" dirty="0" smtClean="0"/>
              <a:t>한국경제를 미국 자신들의 부속경제</a:t>
            </a:r>
            <a:r>
              <a:rPr lang="en-US" altLang="ko-KR" dirty="0" smtClean="0"/>
              <a:t>-</a:t>
            </a:r>
            <a:r>
              <a:rPr lang="ko-KR" altLang="en-US" dirty="0" smtClean="0"/>
              <a:t>하청경제화 성공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미국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일제식민통치의 멍에를 벗겨준 </a:t>
            </a:r>
            <a:r>
              <a:rPr lang="ko-KR" altLang="en-US" dirty="0" err="1" smtClean="0"/>
              <a:t>해방자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남한을 침략으로부터 구해준 자유의 수호자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참담한 전쟁의 피해를 복구시켜준 원조자로 각인 성공 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분단비용 ≥ 통일비용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7500" lnSpcReduction="20000"/>
          </a:bodyPr>
          <a:lstStyle/>
          <a:p>
            <a:r>
              <a:rPr lang="ko-KR" altLang="en-US" dirty="0" smtClean="0"/>
              <a:t>분단비용</a:t>
            </a:r>
            <a:r>
              <a:rPr lang="en-US" altLang="ko-KR" dirty="0" smtClean="0"/>
              <a:t>(</a:t>
            </a:r>
            <a:r>
              <a:rPr lang="ko-KR" altLang="en-US" dirty="0" smtClean="0"/>
              <a:t>부정적 결과</a:t>
            </a:r>
            <a:r>
              <a:rPr lang="en-US" altLang="ko-KR" dirty="0" smtClean="0"/>
              <a:t>): </a:t>
            </a:r>
            <a:r>
              <a:rPr lang="ko-KR" altLang="en-US" dirty="0" smtClean="0"/>
              <a:t>분단의 폐해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분단편익</a:t>
            </a:r>
            <a:endParaRPr lang="en-US" altLang="ko-KR" dirty="0" smtClean="0"/>
          </a:p>
          <a:p>
            <a:r>
              <a:rPr lang="ko-KR" altLang="en-US" dirty="0" smtClean="0"/>
              <a:t>대한민국 국방예산의 절반수준은 분단비용에 포함될 수 있을 것이며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남북분단으로 인해서 대립적 외교 관계를 고려할 때 북한을 의식하여 소요되는 </a:t>
            </a:r>
            <a:r>
              <a:rPr lang="ko-KR" altLang="en-US" dirty="0" err="1" smtClean="0"/>
              <a:t>외교비</a:t>
            </a:r>
            <a:r>
              <a:rPr lang="ko-KR" altLang="en-US" dirty="0" smtClean="0"/>
              <a:t> 중 상당수준도 분단비용에 산정될 수 있을 것이고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탈북자와 대북정보를 관리하는 국가정보원 운영예산 등도 분단비용에 포함된다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반공 교육비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사상범 교도소 운영비 등 많은 비용이 포함된다</a:t>
            </a:r>
            <a:r>
              <a:rPr lang="en-US" altLang="ko-KR" dirty="0" smtClean="0"/>
              <a:t>.</a:t>
            </a:r>
          </a:p>
          <a:p>
            <a:endParaRPr lang="ko-KR" altLang="en-US" dirty="0" smtClean="0"/>
          </a:p>
          <a:p>
            <a:r>
              <a:rPr lang="ko-KR" altLang="en-US" dirty="0" smtClean="0"/>
              <a:t>통일비용</a:t>
            </a:r>
            <a:r>
              <a:rPr lang="en-US" altLang="ko-KR" dirty="0" smtClean="0"/>
              <a:t>(</a:t>
            </a:r>
            <a:r>
              <a:rPr lang="ko-KR" altLang="en-US" dirty="0" smtClean="0"/>
              <a:t>긍정적 결과</a:t>
            </a:r>
            <a:r>
              <a:rPr lang="en-US" altLang="ko-KR" dirty="0" smtClean="0"/>
              <a:t>): </a:t>
            </a:r>
            <a:r>
              <a:rPr lang="ko-KR" altLang="en-US" dirty="0" smtClean="0"/>
              <a:t>이념적으로 분리되었던 두 체제의 경제적 통합과정에서 이를 비슷한 수준으로 끌어 올리는 데 소요되는 비용</a:t>
            </a:r>
            <a:endParaRPr lang="en-US" altLang="ko-KR" dirty="0" smtClean="0"/>
          </a:p>
          <a:p>
            <a:r>
              <a:rPr lang="ko-KR" altLang="en-US" dirty="0" smtClean="0"/>
              <a:t>통일비용 내역</a:t>
            </a:r>
            <a:r>
              <a:rPr lang="en-US" altLang="ko-KR" dirty="0" smtClean="0"/>
              <a:t>: </a:t>
            </a:r>
            <a:r>
              <a:rPr lang="ko-KR" altLang="en-US" dirty="0" smtClean="0"/>
              <a:t>사회간접자본 확충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실업보상과 고용대책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노후화된 산업시설의 교체와 신규시설 투자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거주∙이전 비용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주택보수 등에 쓰이며 북한이 안고 있는 외채상환 비용 등 </a:t>
            </a:r>
          </a:p>
          <a:p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ko-KR" altLang="en-US" sz="2800" b="1" dirty="0" err="1" smtClean="0"/>
              <a:t>한반도비핵화프로세스</a:t>
            </a:r>
            <a:r>
              <a:rPr lang="en-US" altLang="ko-KR" sz="2800" b="1" dirty="0" smtClean="0"/>
              <a:t>(</a:t>
            </a:r>
            <a:r>
              <a:rPr lang="ko-KR" altLang="en-US" sz="2800" b="1" dirty="0" err="1" smtClean="0"/>
              <a:t>先북핵폐기</a:t>
            </a:r>
            <a:r>
              <a:rPr lang="en-US" altLang="ko-KR" sz="2800" b="1" dirty="0" smtClean="0"/>
              <a:t>) &amp; </a:t>
            </a:r>
            <a:r>
              <a:rPr lang="ko-KR" altLang="en-US" sz="2800" b="1" dirty="0" smtClean="0"/>
              <a:t>한반도평화프로세스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先관계정상화</a:t>
            </a:r>
            <a:r>
              <a:rPr lang="en-US" altLang="ko-KR" sz="2800" b="1" dirty="0" smtClean="0"/>
              <a:t>)</a:t>
            </a:r>
            <a:r>
              <a:rPr lang="ko-KR" altLang="en-US" sz="3200" b="1" dirty="0" smtClean="0"/>
              <a:t/>
            </a:r>
            <a:br>
              <a:rPr lang="ko-KR" altLang="en-US" sz="3200" b="1" dirty="0" smtClean="0"/>
            </a:br>
            <a:endParaRPr lang="ko-KR" altLang="en-US" sz="32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ko-KR" sz="2400" dirty="0" smtClean="0"/>
              <a:t>  - </a:t>
            </a:r>
            <a:r>
              <a:rPr lang="ko-KR" altLang="en-US" sz="2400" dirty="0" err="1" smtClean="0"/>
              <a:t>북핵폐기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비가역적 </a:t>
            </a:r>
            <a:r>
              <a:rPr lang="en-US" altLang="ko-KR" sz="2400" dirty="0" smtClean="0"/>
              <a:t>&amp; (</a:t>
            </a:r>
            <a:r>
              <a:rPr lang="ko-KR" altLang="en-US" sz="2400" dirty="0" smtClean="0"/>
              <a:t>북미</a:t>
            </a:r>
            <a:r>
              <a:rPr lang="en-US" altLang="ko-KR" sz="2400" dirty="0" smtClean="0"/>
              <a:t>)</a:t>
            </a:r>
            <a:r>
              <a:rPr lang="ko-KR" altLang="en-US" sz="2400" dirty="0" smtClean="0"/>
              <a:t>관계정상화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가역적</a:t>
            </a:r>
            <a:endParaRPr lang="en-US" altLang="ko-KR" sz="2400" dirty="0" smtClean="0"/>
          </a:p>
          <a:p>
            <a:pPr>
              <a:buNone/>
            </a:pPr>
            <a:r>
              <a:rPr lang="en-US" altLang="ko-KR" sz="2400" dirty="0" smtClean="0"/>
              <a:t>  - </a:t>
            </a:r>
            <a:r>
              <a:rPr lang="ko-KR" altLang="en-US" sz="2400" dirty="0" smtClean="0"/>
              <a:t>신뢰프로세스와 병행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한국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미국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북한과 함께</a:t>
            </a:r>
            <a:endParaRPr lang="en-US" altLang="ko-KR" sz="2400" dirty="0" smtClean="0"/>
          </a:p>
          <a:p>
            <a:pPr>
              <a:buNone/>
            </a:pPr>
            <a:r>
              <a:rPr lang="en-US" altLang="ko-KR" sz="2000" dirty="0" smtClean="0"/>
              <a:t>    : </a:t>
            </a:r>
            <a:r>
              <a:rPr lang="ko-KR" altLang="en-US" sz="2000" dirty="0" smtClean="0"/>
              <a:t>행동 </a:t>
            </a:r>
            <a:r>
              <a:rPr lang="en-US" altLang="ko-KR" sz="2000" dirty="0" smtClean="0"/>
              <a:t>&amp; </a:t>
            </a:r>
            <a:r>
              <a:rPr lang="ko-KR" altLang="en-US" sz="2000" dirty="0" smtClean="0"/>
              <a:t>행동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: </a:t>
            </a:r>
            <a:r>
              <a:rPr lang="ko-KR" altLang="en-US" sz="2000" dirty="0" smtClean="0"/>
              <a:t>대화와 제제는 양립할 수 없다</a:t>
            </a:r>
            <a:r>
              <a:rPr lang="en-US" altLang="ko-KR" sz="2000" dirty="0" smtClean="0"/>
              <a:t>.</a:t>
            </a:r>
          </a:p>
          <a:p>
            <a:pPr>
              <a:buNone/>
            </a:pPr>
            <a:r>
              <a:rPr lang="en-US" altLang="ko-KR" sz="2000" dirty="0" smtClean="0"/>
              <a:t>    : </a:t>
            </a:r>
            <a:r>
              <a:rPr lang="ko-KR" altLang="en-US" sz="2000" dirty="0" smtClean="0"/>
              <a:t>교류와 협력</a:t>
            </a:r>
            <a:endParaRPr lang="ko-KR" altLang="en-US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>
                <a:solidFill>
                  <a:schemeClr val="tx2"/>
                </a:solidFill>
              </a:rPr>
              <a:t>보론</a:t>
            </a:r>
            <a:r>
              <a:rPr lang="en-US" altLang="ko-KR" dirty="0" smtClean="0">
                <a:solidFill>
                  <a:schemeClr val="tx2"/>
                </a:solidFill>
              </a:rPr>
              <a:t>:</a:t>
            </a:r>
            <a:r>
              <a:rPr lang="en-US" altLang="ko-KR" dirty="0" smtClean="0"/>
              <a:t> </a:t>
            </a:r>
            <a:r>
              <a:rPr lang="ko-KR" altLang="en-US" dirty="0" smtClean="0"/>
              <a:t>분단체제로 </a:t>
            </a:r>
            <a:r>
              <a:rPr lang="ko-KR" altLang="en-US" dirty="0" smtClean="0"/>
              <a:t>인한 파생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상품</a:t>
            </a:r>
            <a:r>
              <a:rPr lang="en-US" altLang="ko-KR" dirty="0" smtClean="0"/>
              <a:t>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ko-KR" altLang="en-US" dirty="0" smtClean="0"/>
              <a:t>분단영화 </a:t>
            </a:r>
            <a:r>
              <a:rPr lang="ko-KR" altLang="en-US" dirty="0" smtClean="0"/>
              <a:t>흥행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200" dirty="0" smtClean="0">
                <a:latin typeface="Dotum"/>
              </a:rPr>
              <a:t>   - &lt;</a:t>
            </a:r>
            <a:r>
              <a:rPr lang="ko-KR" altLang="en-US" sz="2200" dirty="0">
                <a:latin typeface="Dotum"/>
              </a:rPr>
              <a:t>쉬리</a:t>
            </a:r>
            <a:r>
              <a:rPr lang="en-US" altLang="ko-KR" sz="2200" dirty="0">
                <a:latin typeface="Dotum"/>
              </a:rPr>
              <a:t>&gt;, &lt;</a:t>
            </a:r>
            <a:r>
              <a:rPr lang="ko-KR" altLang="en-US" sz="2200" dirty="0">
                <a:latin typeface="Dotum"/>
              </a:rPr>
              <a:t>공동경비구역 </a:t>
            </a:r>
            <a:r>
              <a:rPr lang="en-US" altLang="ko-KR" sz="2200" dirty="0">
                <a:latin typeface="Dotum"/>
              </a:rPr>
              <a:t>JSA</a:t>
            </a:r>
            <a:r>
              <a:rPr lang="en-US" altLang="ko-KR" sz="2200" dirty="0" smtClean="0">
                <a:latin typeface="Dotum"/>
              </a:rPr>
              <a:t>&gt;, </a:t>
            </a:r>
            <a:r>
              <a:rPr lang="en-US" altLang="ko-KR" sz="2400" dirty="0">
                <a:latin typeface="Dotum"/>
              </a:rPr>
              <a:t>&lt;</a:t>
            </a:r>
            <a:r>
              <a:rPr lang="ko-KR" altLang="en-US" sz="2400" dirty="0" err="1">
                <a:latin typeface="Dotum"/>
              </a:rPr>
              <a:t>실미도</a:t>
            </a:r>
            <a:r>
              <a:rPr lang="en-US" altLang="ko-KR" sz="2400" dirty="0" smtClean="0">
                <a:latin typeface="Dotum"/>
              </a:rPr>
              <a:t>&gt;,</a:t>
            </a:r>
            <a:r>
              <a:rPr lang="en-US" altLang="ko-KR" sz="2200" dirty="0">
                <a:solidFill>
                  <a:prstClr val="black"/>
                </a:solidFill>
              </a:rPr>
              <a:t> </a:t>
            </a:r>
            <a:r>
              <a:rPr lang="en-US" altLang="ko-KR" sz="2200" dirty="0" smtClean="0">
                <a:solidFill>
                  <a:prstClr val="black"/>
                </a:solidFill>
                <a:latin typeface="Dotum"/>
              </a:rPr>
              <a:t>&lt;</a:t>
            </a:r>
            <a:r>
              <a:rPr lang="ko-KR" altLang="en-US" sz="2200" dirty="0" err="1">
                <a:solidFill>
                  <a:prstClr val="black"/>
                </a:solidFill>
                <a:latin typeface="Dotum"/>
              </a:rPr>
              <a:t>웰컴</a:t>
            </a:r>
            <a:r>
              <a:rPr lang="ko-KR" altLang="en-US" sz="2200" dirty="0">
                <a:solidFill>
                  <a:prstClr val="black"/>
                </a:solidFill>
                <a:latin typeface="Dotum"/>
              </a:rPr>
              <a:t> 투 </a:t>
            </a:r>
            <a:r>
              <a:rPr lang="ko-KR" altLang="en-US" sz="2200" dirty="0" err="1">
                <a:solidFill>
                  <a:prstClr val="black"/>
                </a:solidFill>
                <a:latin typeface="Dotum"/>
              </a:rPr>
              <a:t>동막골</a:t>
            </a:r>
            <a:r>
              <a:rPr lang="en-US" altLang="ko-KR" sz="2200" dirty="0">
                <a:solidFill>
                  <a:prstClr val="black"/>
                </a:solidFill>
                <a:latin typeface="Dotum"/>
              </a:rPr>
              <a:t>&gt;,</a:t>
            </a:r>
            <a:r>
              <a:rPr lang="en-US" altLang="ko-KR" sz="2400" dirty="0" smtClean="0">
                <a:latin typeface="Dotum"/>
              </a:rPr>
              <a:t> </a:t>
            </a:r>
            <a:r>
              <a:rPr lang="en-US" altLang="ko-KR" sz="2400" dirty="0">
                <a:latin typeface="Dotum"/>
              </a:rPr>
              <a:t>&lt;</a:t>
            </a:r>
            <a:r>
              <a:rPr lang="ko-KR" altLang="en-US" sz="2400" dirty="0">
                <a:latin typeface="Dotum"/>
              </a:rPr>
              <a:t>태극기 휘날리며</a:t>
            </a:r>
            <a:r>
              <a:rPr lang="en-US" altLang="ko-KR" sz="2400" dirty="0" smtClean="0">
                <a:latin typeface="Dotum"/>
              </a:rPr>
              <a:t>&gt;, </a:t>
            </a:r>
            <a:r>
              <a:rPr lang="en-US" altLang="ko-KR" sz="2400" dirty="0">
                <a:latin typeface="Dotum"/>
              </a:rPr>
              <a:t>&lt;</a:t>
            </a:r>
            <a:r>
              <a:rPr lang="ko-KR" altLang="en-US" sz="2400" dirty="0" err="1">
                <a:latin typeface="Dotum"/>
              </a:rPr>
              <a:t>고지전</a:t>
            </a:r>
            <a:r>
              <a:rPr lang="en-US" altLang="ko-KR" sz="2400" dirty="0">
                <a:latin typeface="Dotum"/>
              </a:rPr>
              <a:t>&gt;, &lt;</a:t>
            </a:r>
            <a:r>
              <a:rPr lang="ko-KR" altLang="en-US" sz="2400" dirty="0">
                <a:latin typeface="Dotum"/>
              </a:rPr>
              <a:t>은밀하게 위대하게</a:t>
            </a:r>
            <a:r>
              <a:rPr lang="en-US" altLang="ko-KR" sz="2400" dirty="0" smtClean="0">
                <a:latin typeface="Dotum"/>
              </a:rPr>
              <a:t>&gt; </a:t>
            </a:r>
            <a:r>
              <a:rPr lang="ko-KR" altLang="en-US" sz="2400" dirty="0" smtClean="0">
                <a:latin typeface="Dotum"/>
              </a:rPr>
              <a:t>등등 </a:t>
            </a:r>
            <a:endParaRPr lang="en-US" altLang="ko-KR" sz="2400" dirty="0" smtClean="0">
              <a:latin typeface="Dotum"/>
            </a:endParaRPr>
          </a:p>
          <a:p>
            <a:pPr marL="0" indent="0">
              <a:buNone/>
            </a:pPr>
            <a:endParaRPr lang="en-US" altLang="ko-KR" sz="2400" dirty="0">
              <a:latin typeface="Dotum"/>
            </a:endParaRPr>
          </a:p>
          <a:p>
            <a:pPr marL="0" indent="0">
              <a:buNone/>
            </a:pPr>
            <a:r>
              <a:rPr lang="en-US" altLang="ko-KR" dirty="0" smtClean="0">
                <a:latin typeface="Dotum"/>
              </a:rPr>
              <a:t>2. </a:t>
            </a:r>
            <a:r>
              <a:rPr lang="ko-KR" altLang="en-US" dirty="0" smtClean="0">
                <a:latin typeface="Dotum"/>
              </a:rPr>
              <a:t>정쟁과 민주공화국 부정</a:t>
            </a:r>
            <a:endParaRPr lang="en-US" altLang="ko-KR" dirty="0" smtClean="0">
              <a:latin typeface="Dotum"/>
            </a:endParaRPr>
          </a:p>
          <a:p>
            <a:pPr marL="0" indent="0">
              <a:buNone/>
            </a:pPr>
            <a:r>
              <a:rPr lang="en-US" altLang="ko-KR" sz="2200" dirty="0">
                <a:latin typeface="Dotum"/>
              </a:rPr>
              <a:t> </a:t>
            </a:r>
            <a:r>
              <a:rPr lang="en-US" altLang="ko-KR" sz="2200" dirty="0" smtClean="0">
                <a:latin typeface="Dotum"/>
              </a:rPr>
              <a:t>  - </a:t>
            </a:r>
            <a:r>
              <a:rPr lang="ko-KR" altLang="en-US" sz="2200" dirty="0" smtClean="0"/>
              <a:t>국가보안법 </a:t>
            </a:r>
            <a:r>
              <a:rPr lang="ko-KR" altLang="en-US" sz="2200" dirty="0" smtClean="0"/>
              <a:t>지속</a:t>
            </a:r>
            <a:r>
              <a:rPr lang="en-US" altLang="ko-KR" sz="2200" dirty="0" smtClean="0"/>
              <a:t>: </a:t>
            </a:r>
            <a:r>
              <a:rPr lang="ko-KR" altLang="en-US" sz="2200" b="1" dirty="0" smtClean="0"/>
              <a:t>“분단체제 때문에 모든 정치적 자유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시민의 자유가 제약을 받고 있습니다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그래서 헌법 위에 국가보안법이 존재합니다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의회와 행정부 위에 국가정보원이 존재합니다</a:t>
            </a:r>
            <a:r>
              <a:rPr lang="en-US" altLang="ko-KR" sz="2200" b="1" dirty="0" smtClean="0"/>
              <a:t>.”</a:t>
            </a:r>
          </a:p>
          <a:p>
            <a:pPr marL="514350" indent="-514350">
              <a:buNone/>
            </a:pPr>
            <a:r>
              <a:rPr lang="en-US" altLang="ko-KR" sz="2000" b="1" dirty="0" smtClean="0"/>
              <a:t>  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-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국가정보원 회의록 공개 파동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marL="514350" indent="-514350">
              <a:buNone/>
            </a:pPr>
            <a:r>
              <a:rPr lang="en-US" altLang="ko-KR" sz="2000" b="1" dirty="0" smtClean="0">
                <a:solidFill>
                  <a:srgbClr val="FF0000"/>
                </a:solidFill>
              </a:rPr>
              <a:t>   - NLL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문제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marL="514350" indent="-514350">
              <a:buNone/>
            </a:pPr>
            <a:r>
              <a:rPr lang="en-US" altLang="ko-KR" sz="2000" b="1" dirty="0" smtClean="0">
                <a:solidFill>
                  <a:srgbClr val="FF0000"/>
                </a:solidFill>
              </a:rPr>
              <a:t>   -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이석기 국회의원의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‘</a:t>
            </a:r>
            <a:r>
              <a:rPr lang="ko-KR" altLang="en-US" sz="2000" b="1" dirty="0" err="1" smtClean="0">
                <a:solidFill>
                  <a:srgbClr val="FF0000"/>
                </a:solidFill>
              </a:rPr>
              <a:t>내란음모죄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’</a:t>
            </a:r>
          </a:p>
          <a:p>
            <a:pPr marL="514350" indent="-514350">
              <a:buNone/>
            </a:pP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  -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테러방지법 제정과정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(:</a:t>
            </a:r>
            <a:r>
              <a:rPr lang="ko-KR" altLang="en-US" sz="2000" b="1" dirty="0" err="1" smtClean="0">
                <a:solidFill>
                  <a:srgbClr val="FF0000"/>
                </a:solidFill>
              </a:rPr>
              <a:t>필리버스터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에서의 문제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등 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marL="514350" indent="-514350">
              <a:buNone/>
            </a:pP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  -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집회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표현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언론자유 등의 보장 부정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marL="514350" indent="-514350">
              <a:buFont typeface="Arial" pitchFamily="34" charset="0"/>
              <a:buAutoNum type="arabicPeriod"/>
            </a:pPr>
            <a:endParaRPr lang="en-US" altLang="ko-KR" b="1" dirty="0" smtClean="0"/>
          </a:p>
          <a:p>
            <a:pPr marL="514350" indent="-514350">
              <a:buFont typeface="Arial" pitchFamily="34" charset="0"/>
              <a:buAutoNum type="arabicPeriod"/>
            </a:pPr>
            <a:endParaRPr lang="en-US" altLang="ko-KR" b="1" dirty="0" smtClean="0"/>
          </a:p>
          <a:p>
            <a:pPr marL="514350" indent="-514350">
              <a:buFont typeface="Arial" pitchFamily="34" charset="0"/>
              <a:buAutoNum type="arabicPeriod"/>
            </a:pPr>
            <a:endParaRPr lang="ko-KR" altLang="en-US" dirty="0" smtClean="0"/>
          </a:p>
          <a:p>
            <a:pPr marL="514350" indent="-514350">
              <a:buAutoNum type="arabicPeriod"/>
            </a:pPr>
            <a:endParaRPr lang="ko-KR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 fontScale="90000"/>
          </a:bodyPr>
          <a:lstStyle/>
          <a:p>
            <a:r>
              <a:rPr lang="en-US" altLang="ko-KR" sz="2700" dirty="0" smtClean="0"/>
              <a:t/>
            </a:r>
            <a:br>
              <a:rPr lang="en-US" altLang="ko-KR" sz="2700" dirty="0" smtClean="0"/>
            </a:br>
            <a:r>
              <a:rPr lang="en-US" altLang="ko-KR" sz="2700" dirty="0" smtClean="0"/>
              <a:t/>
            </a:r>
            <a:br>
              <a:rPr lang="en-US" altLang="ko-KR" sz="2700" dirty="0" smtClean="0"/>
            </a:br>
            <a:r>
              <a:rPr lang="ko-KR" altLang="en-US" sz="3600" dirty="0" smtClean="0">
                <a:solidFill>
                  <a:srgbClr val="FF0000"/>
                </a:solidFill>
              </a:rPr>
              <a:t>통일</a:t>
            </a:r>
            <a:r>
              <a:rPr lang="en-US" altLang="ko-KR" sz="2700" dirty="0" smtClean="0"/>
              <a:t>(</a:t>
            </a:r>
            <a:r>
              <a:rPr lang="ko-KR" altLang="en-US" sz="2700" dirty="0" smtClean="0"/>
              <a:t>나누어진 것들을 합쳐서 하나의 완전한 것으로 </a:t>
            </a:r>
            <a:r>
              <a:rPr lang="ko-KR" altLang="en-US" sz="2700" dirty="0" err="1" smtClean="0"/>
              <a:t>만듬</a:t>
            </a:r>
            <a:r>
              <a:rPr lang="en-US" altLang="ko-KR" sz="2700" dirty="0" smtClean="0"/>
              <a:t>)</a:t>
            </a:r>
            <a:r>
              <a:rPr lang="ko-KR" altLang="en-US" sz="2700" dirty="0" smtClean="0"/>
              <a:t>과 </a:t>
            </a:r>
            <a:r>
              <a:rPr lang="ko-KR" altLang="en-US" sz="3600" dirty="0" smtClean="0">
                <a:solidFill>
                  <a:srgbClr val="FF0000"/>
                </a:solidFill>
              </a:rPr>
              <a:t>통합</a:t>
            </a:r>
            <a:r>
              <a:rPr lang="en-US" altLang="ko-KR" sz="2700" dirty="0" smtClean="0"/>
              <a:t>(</a:t>
            </a:r>
            <a:r>
              <a:rPr lang="ko-KR" altLang="en-US" sz="2700" dirty="0" smtClean="0"/>
              <a:t>모두 합쳐서 하나로 </a:t>
            </a:r>
            <a:r>
              <a:rPr lang="ko-KR" altLang="en-US" sz="2700" dirty="0" err="1" smtClean="0"/>
              <a:t>만듬</a:t>
            </a:r>
            <a:r>
              <a:rPr lang="en-US" altLang="ko-KR" sz="2700" dirty="0" smtClean="0"/>
              <a:t>)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ko-KR" altLang="en-US" dirty="0" smtClean="0"/>
              <a:t>한반도라는 공간에서 통일과 통합이라는 개념은 논자의 정치적 지향과 주관적 정서에 따라 조금씩 다르게 제시되고 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그러나 대체로 통일은 </a:t>
            </a:r>
            <a:r>
              <a:rPr lang="en-US" altLang="ko-KR" dirty="0" smtClean="0"/>
              <a:t>("</a:t>
            </a:r>
            <a:r>
              <a:rPr lang="ko-KR" altLang="en-US" dirty="0" smtClean="0"/>
              <a:t>하나의 국가체제 속에서 하나의 민족공동체를 형성하고 살아야 할 우리민족이 서로 적대적인 상이한 정치</a:t>
            </a:r>
            <a:r>
              <a:rPr lang="en-US" altLang="ko-KR" dirty="0" smtClean="0"/>
              <a:t>-</a:t>
            </a:r>
            <a:r>
              <a:rPr lang="ko-KR" altLang="en-US" dirty="0" smtClean="0"/>
              <a:t>사회체제를 지닌 두 개의 국가 속에서 살고 있는 현재의 상태를 극복하고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하나의 민족국가 속에서 하나의 민족공동체를 형성하면서 살아가는 상태를 창출하는 일</a:t>
            </a:r>
            <a:r>
              <a:rPr lang="en-US" altLang="ko-KR" dirty="0" smtClean="0"/>
              <a:t>") </a:t>
            </a:r>
            <a:r>
              <a:rPr lang="ko-KR" altLang="en-US" sz="2200" dirty="0" smtClean="0"/>
              <a:t>이종석</a:t>
            </a:r>
            <a:r>
              <a:rPr lang="en-US" altLang="ko-KR" sz="2200" dirty="0" smtClean="0"/>
              <a:t>, "</a:t>
            </a:r>
            <a:r>
              <a:rPr lang="ko-KR" altLang="en-US" sz="2200" dirty="0" smtClean="0"/>
              <a:t>남북한 정치 통합 연구의 </a:t>
            </a:r>
            <a:r>
              <a:rPr lang="ko-KR" altLang="en-US" sz="2200" dirty="0" err="1" smtClean="0"/>
              <a:t>형황과</a:t>
            </a:r>
            <a:r>
              <a:rPr lang="ko-KR" altLang="en-US" sz="2200" dirty="0" smtClean="0"/>
              <a:t> 과제</a:t>
            </a:r>
            <a:r>
              <a:rPr lang="en-US" altLang="ko-KR" sz="2200" dirty="0" smtClean="0"/>
              <a:t>",(</a:t>
            </a:r>
            <a:r>
              <a:rPr lang="ko-KR" altLang="en-US" sz="2200" dirty="0" smtClean="0"/>
              <a:t>남북한 관계의 분야별 현황과 과제</a:t>
            </a:r>
            <a:r>
              <a:rPr lang="en-US" altLang="ko-KR" sz="2200" dirty="0" smtClean="0"/>
              <a:t>), </a:t>
            </a:r>
            <a:r>
              <a:rPr lang="ko-KR" altLang="en-US" sz="2200" dirty="0" smtClean="0"/>
              <a:t>한국정치학회</a:t>
            </a:r>
            <a:r>
              <a:rPr lang="en-US" altLang="ko-KR" sz="2200" dirty="0" smtClean="0"/>
              <a:t>, 1997, pp.2-3.</a:t>
            </a:r>
            <a:r>
              <a:rPr lang="ko-KR" altLang="en-US" dirty="0" smtClean="0"/>
              <a:t> 정도로 규정하면 무리가 없을 것이다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물론 이러한 통일은 </a:t>
            </a:r>
            <a:r>
              <a:rPr lang="en-US" altLang="ko-KR" dirty="0" smtClean="0"/>
              <a:t>("</a:t>
            </a:r>
            <a:r>
              <a:rPr lang="ko-KR" altLang="en-US" dirty="0" smtClean="0"/>
              <a:t>분단이전 상태로의 회귀가 아니라 서로 다른 역사의 길을 걷고 있는 남북한의 두 동족사회가 새로운 조건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상황에서 다시 하나의 사회로 되게 만드는 창조 작업이다</a:t>
            </a:r>
            <a:r>
              <a:rPr lang="en-US" altLang="ko-KR" sz="2600" dirty="0" smtClean="0"/>
              <a:t>.”)</a:t>
            </a:r>
            <a:r>
              <a:rPr lang="ko-KR" altLang="en-US" sz="2600" dirty="0" smtClean="0"/>
              <a:t> 이상우</a:t>
            </a:r>
            <a:r>
              <a:rPr lang="en-US" altLang="ko-KR" sz="2600" dirty="0" smtClean="0"/>
              <a:t>, "</a:t>
            </a:r>
            <a:r>
              <a:rPr lang="ko-KR" altLang="en-US" sz="2600" dirty="0" smtClean="0"/>
              <a:t>남북한 정치통합 </a:t>
            </a:r>
            <a:r>
              <a:rPr lang="en-US" altLang="ko-KR" sz="2600" dirty="0" smtClean="0"/>
              <a:t>: </a:t>
            </a:r>
            <a:r>
              <a:rPr lang="ko-KR" altLang="en-US" sz="2600" dirty="0" smtClean="0"/>
              <a:t>전망과 과제</a:t>
            </a:r>
            <a:r>
              <a:rPr lang="en-US" altLang="ko-KR" sz="2600" dirty="0" smtClean="0"/>
              <a:t>"(</a:t>
            </a:r>
            <a:r>
              <a:rPr lang="ko-KR" altLang="en-US" sz="2600" dirty="0" smtClean="0"/>
              <a:t>국제문제</a:t>
            </a:r>
            <a:r>
              <a:rPr lang="en-US" altLang="ko-KR" sz="2600" dirty="0" smtClean="0"/>
              <a:t>), </a:t>
            </a:r>
            <a:r>
              <a:rPr lang="ko-KR" altLang="en-US" sz="2600" dirty="0" smtClean="0"/>
              <a:t>제</a:t>
            </a:r>
            <a:r>
              <a:rPr lang="en-US" altLang="ko-KR" sz="2600" dirty="0" smtClean="0"/>
              <a:t>24</a:t>
            </a:r>
            <a:r>
              <a:rPr lang="ko-KR" altLang="en-US" sz="2600" dirty="0" smtClean="0"/>
              <a:t>권 제</a:t>
            </a:r>
            <a:r>
              <a:rPr lang="en-US" altLang="ko-KR" sz="2600" dirty="0" smtClean="0"/>
              <a:t>3</a:t>
            </a:r>
            <a:r>
              <a:rPr lang="ko-KR" altLang="en-US" sz="2600" dirty="0" smtClean="0"/>
              <a:t>호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국가문제조사연구소</a:t>
            </a:r>
            <a:r>
              <a:rPr lang="en-US" altLang="ko-KR" sz="2600" dirty="0" smtClean="0"/>
              <a:t>, 1993. 3</a:t>
            </a:r>
            <a:r>
              <a:rPr lang="ko-KR" altLang="en-US" sz="2600" dirty="0" smtClean="0"/>
              <a:t>월호</a:t>
            </a:r>
            <a:r>
              <a:rPr lang="en-US" altLang="ko-KR" sz="2600" dirty="0" smtClean="0"/>
              <a:t>, p.53.</a:t>
            </a:r>
            <a:endParaRPr lang="en-US" altLang="ko-KR" sz="2600" smtClean="0"/>
          </a:p>
          <a:p>
            <a:pPr algn="just"/>
            <a:endParaRPr lang="ko-KR" altLang="en-US" dirty="0" smtClean="0"/>
          </a:p>
          <a:p>
            <a:pPr algn="just"/>
            <a:r>
              <a:rPr lang="ko-KR" altLang="en-US" dirty="0" smtClean="0"/>
              <a:t>이상의 통일개념을 받아들일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통일은 지리적으로 국토가 하나 되는 것만을 의미하지는 않는다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그러한 통일은 단순한 지역통합에 불과하다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통일은 정치적으로 대립되었던 제도를 하나로 만드는 것이고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경제적으로 상이한 체제를 하나로 거듭나게 하는 것이며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이질화된 문화를 하나로 다시 탄생시키는 것이다</a:t>
            </a:r>
            <a:r>
              <a:rPr lang="en-US" altLang="ko-KR" dirty="0" smtClean="0"/>
              <a:t>.</a:t>
            </a:r>
            <a:r>
              <a:rPr lang="en-US" altLang="ko-KR" dirty="0" smtClean="0">
                <a:solidFill>
                  <a:srgbClr val="FF0000"/>
                </a:solidFill>
              </a:rPr>
              <a:t>*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/>
              <a:t>그리고 이 모든 것의 결과로 남북의 주인이 심리적으로 </a:t>
            </a:r>
            <a:r>
              <a:rPr lang="en-US" altLang="ko-KR" dirty="0" smtClean="0"/>
              <a:t>"</a:t>
            </a:r>
            <a:r>
              <a:rPr lang="ko-KR" altLang="en-US" dirty="0" smtClean="0"/>
              <a:t>우리는 같은 국민</a:t>
            </a:r>
            <a:r>
              <a:rPr lang="en-US" altLang="ko-KR" dirty="0" smtClean="0"/>
              <a:t>"</a:t>
            </a:r>
            <a:r>
              <a:rPr lang="ko-KR" altLang="en-US" dirty="0" smtClean="0"/>
              <a:t>이라고 느끼게 되는 것이 바로 통일일 것이다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이렇듯 통일은 모든 방면에서 남북의 주민이 하나의 삶의 양식과 정신문명을 공유하는 것을 의미한다</a:t>
            </a:r>
            <a:r>
              <a:rPr lang="en-US" altLang="ko-KR" dirty="0" smtClean="0"/>
              <a:t>.) </a:t>
            </a:r>
            <a:r>
              <a:rPr lang="ko-KR" altLang="en-US" sz="2200" dirty="0" smtClean="0"/>
              <a:t>이종석</a:t>
            </a:r>
            <a:r>
              <a:rPr lang="en-US" altLang="ko-KR" sz="2200" dirty="0" smtClean="0"/>
              <a:t>, </a:t>
            </a:r>
            <a:r>
              <a:rPr lang="ko-KR" altLang="en-US" sz="2200" dirty="0" err="1" smtClean="0"/>
              <a:t>앞의글</a:t>
            </a:r>
            <a:r>
              <a:rPr lang="ko-KR" altLang="en-US" sz="2200" dirty="0" smtClean="0"/>
              <a:t> </a:t>
            </a:r>
            <a:r>
              <a:rPr lang="en-US" altLang="ko-KR" sz="2200" dirty="0" smtClean="0"/>
              <a:t>p.2</a:t>
            </a:r>
            <a:r>
              <a:rPr lang="ko-KR" altLang="en-US" sz="2200" dirty="0" smtClean="0"/>
              <a:t>에서 재인용</a:t>
            </a:r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103412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3000" dirty="0" smtClean="0"/>
              <a:t>그렇다면 </a:t>
            </a:r>
            <a:r>
              <a:rPr lang="ko-KR" altLang="en-US" sz="3000" dirty="0" smtClean="0">
                <a:solidFill>
                  <a:srgbClr val="FF0000"/>
                </a:solidFill>
              </a:rPr>
              <a:t>통합과 통일은 어떻게 정의를 내릴 것인가</a:t>
            </a:r>
            <a:r>
              <a:rPr lang="en-US" altLang="ko-KR" sz="3000" dirty="0" smtClean="0">
                <a:solidFill>
                  <a:srgbClr val="FF0000"/>
                </a:solidFill>
              </a:rPr>
              <a:t>?</a:t>
            </a:r>
            <a:r>
              <a:rPr lang="ko-KR" altLang="en-US" sz="3000" dirty="0" smtClean="0">
                <a:solidFill>
                  <a:srgbClr val="FF0000"/>
                </a:solidFill>
              </a:rPr>
              <a:t> </a:t>
            </a:r>
            <a:r>
              <a:rPr lang="ko-KR" altLang="en-US" sz="3000" dirty="0" smtClean="0"/>
              <a:t>나이</a:t>
            </a:r>
            <a:r>
              <a:rPr lang="en-US" altLang="ko-KR" sz="3000" dirty="0" smtClean="0"/>
              <a:t>(</a:t>
            </a:r>
            <a:r>
              <a:rPr lang="en-US" altLang="ko-KR" sz="3000" dirty="0" err="1" smtClean="0"/>
              <a:t>Josephs.Nye</a:t>
            </a:r>
            <a:r>
              <a:rPr lang="en-US" altLang="ko-KR" sz="3000" dirty="0" smtClean="0"/>
              <a:t>)</a:t>
            </a:r>
            <a:r>
              <a:rPr lang="ko-KR" altLang="en-US" sz="3000" dirty="0" smtClean="0"/>
              <a:t>의 정의를 보면 통합이란 </a:t>
            </a:r>
            <a:r>
              <a:rPr lang="en-US" altLang="ko-KR" sz="3000" dirty="0" smtClean="0"/>
              <a:t>"</a:t>
            </a:r>
            <a:r>
              <a:rPr lang="ko-KR" altLang="en-US" sz="3000" dirty="0" smtClean="0"/>
              <a:t>여러 부분들을 하나의 전체로 만들거나 상호의존성을 갖게 만드는 것</a:t>
            </a:r>
            <a:r>
              <a:rPr lang="en-US" altLang="ko-KR" sz="3000" dirty="0" smtClean="0"/>
              <a:t>" </a:t>
            </a:r>
            <a:r>
              <a:rPr lang="en-US" altLang="ko-KR" dirty="0" err="1" smtClean="0"/>
              <a:t>Josephs.Nye</a:t>
            </a:r>
            <a:r>
              <a:rPr lang="en-US" altLang="ko-KR" dirty="0" smtClean="0"/>
              <a:t>, "Comparative Regional </a:t>
            </a:r>
            <a:r>
              <a:rPr lang="en-US" altLang="ko-KR" dirty="0" err="1" smtClean="0"/>
              <a:t>Intergation</a:t>
            </a:r>
            <a:r>
              <a:rPr lang="en-US" altLang="ko-KR" dirty="0" smtClean="0"/>
              <a:t> : </a:t>
            </a:r>
            <a:r>
              <a:rPr lang="en-US" altLang="ko-KR" dirty="0" err="1" smtClean="0"/>
              <a:t>Consept</a:t>
            </a:r>
            <a:r>
              <a:rPr lang="en-US" altLang="ko-KR" dirty="0" smtClean="0"/>
              <a:t> and </a:t>
            </a:r>
            <a:r>
              <a:rPr lang="en-US" altLang="ko-KR" dirty="0" err="1" smtClean="0"/>
              <a:t>Measurment</a:t>
            </a:r>
            <a:r>
              <a:rPr lang="en-US" altLang="ko-KR" dirty="0" smtClean="0"/>
              <a:t>", International </a:t>
            </a:r>
            <a:r>
              <a:rPr lang="en-US" altLang="ko-KR" dirty="0" err="1" smtClean="0"/>
              <a:t>Organigation</a:t>
            </a:r>
            <a:r>
              <a:rPr lang="en-US" altLang="ko-KR" dirty="0" smtClean="0"/>
              <a:t>, Vol.22, p.588.</a:t>
            </a:r>
            <a:r>
              <a:rPr lang="ko-KR" altLang="en-US" dirty="0" err="1" smtClean="0"/>
              <a:t>김도태</a:t>
            </a:r>
            <a:r>
              <a:rPr lang="en-US" altLang="ko-KR" dirty="0" smtClean="0"/>
              <a:t>, </a:t>
            </a:r>
            <a:r>
              <a:rPr lang="ko-KR" altLang="en-US" dirty="0" smtClean="0"/>
              <a:t>「남북한 통합에 대한 신기능주의적 이해」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국방논총</a:t>
            </a:r>
            <a:r>
              <a:rPr lang="en-US" altLang="ko-KR" dirty="0" smtClean="0"/>
              <a:t>)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20</a:t>
            </a:r>
            <a:r>
              <a:rPr lang="ko-KR" altLang="en-US" dirty="0" smtClean="0"/>
              <a:t>호</a:t>
            </a:r>
            <a:r>
              <a:rPr lang="en-US" altLang="ko-KR" dirty="0" smtClean="0"/>
              <a:t>, 1992, </a:t>
            </a:r>
            <a:r>
              <a:rPr lang="ko-KR" altLang="en-US" dirty="0" smtClean="0"/>
              <a:t>겨울</a:t>
            </a:r>
            <a:r>
              <a:rPr lang="en-US" altLang="ko-KR" dirty="0" smtClean="0"/>
              <a:t>, p.38</a:t>
            </a:r>
            <a:r>
              <a:rPr lang="ko-KR" altLang="en-US" dirty="0" smtClean="0"/>
              <a:t>에서 </a:t>
            </a:r>
            <a:r>
              <a:rPr lang="ko-KR" altLang="en-US" dirty="0" smtClean="0"/>
              <a:t>재인용</a:t>
            </a:r>
            <a:r>
              <a:rPr lang="en-US" altLang="ko-KR" dirty="0" smtClean="0"/>
              <a:t>.</a:t>
            </a:r>
            <a:r>
              <a:rPr lang="en-US" altLang="ko-KR" sz="3000" dirty="0" smtClean="0"/>
              <a:t> </a:t>
            </a:r>
            <a:r>
              <a:rPr lang="ko-KR" altLang="en-US" sz="3000" dirty="0" smtClean="0"/>
              <a:t>이러한 개념규정에 따르면 통합은 </a:t>
            </a:r>
            <a:r>
              <a:rPr lang="en-US" altLang="ko-KR" sz="3000" dirty="0" smtClean="0"/>
              <a:t>'</a:t>
            </a:r>
            <a:r>
              <a:rPr lang="ko-KR" altLang="en-US" sz="3000" dirty="0" smtClean="0"/>
              <a:t>최고의 상태가 통일</a:t>
            </a:r>
            <a:r>
              <a:rPr lang="en-US" altLang="ko-KR" sz="3000" dirty="0" smtClean="0"/>
              <a:t>'</a:t>
            </a:r>
            <a:r>
              <a:rPr lang="ko-KR" altLang="en-US" sz="3000" dirty="0" smtClean="0"/>
              <a:t>인 통일이하의 결합상태이며 전체적인 차원이나 부분적인 차원 모두에 적용될 수 있는 개념이라고 할 수 있다</a:t>
            </a:r>
            <a:r>
              <a:rPr lang="en-US" altLang="ko-KR" sz="3000" dirty="0" smtClean="0"/>
              <a:t>.</a:t>
            </a:r>
            <a:r>
              <a:rPr lang="ko-KR" altLang="en-US" sz="3000" dirty="0" smtClean="0"/>
              <a:t> 다시 말해서 가장 완성된 통합형태가 통일이며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분야별 통합은 부분적 통일을 의미한다</a:t>
            </a:r>
            <a:r>
              <a:rPr lang="en-US" altLang="ko-KR" sz="3000" dirty="0" smtClean="0"/>
              <a:t>. </a:t>
            </a:r>
            <a:r>
              <a:rPr lang="ko-KR" altLang="en-US" sz="3000" dirty="0" smtClean="0"/>
              <a:t>이렇게 본다면 통합은 통일을 성취하는 과정에서 나타나는 결합상태라고 할 수 있을 것이다</a:t>
            </a:r>
            <a:r>
              <a:rPr lang="en-US" altLang="ko-KR" sz="3000" dirty="0" smtClean="0"/>
              <a:t>.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2960</Words>
  <Application>Microsoft Office PowerPoint</Application>
  <PresentationFormat>화면 슬라이드 쇼(4:3)</PresentationFormat>
  <Paragraphs>236</Paragraphs>
  <Slides>19</Slides>
  <Notes>17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분단체제에 대한 이해</vt:lpstr>
      <vt:lpstr>분단에 대한 이해 </vt:lpstr>
      <vt:lpstr>분단</vt:lpstr>
      <vt:lpstr>분단체제란?</vt:lpstr>
      <vt:lpstr>PowerPoint 프레젠테이션</vt:lpstr>
      <vt:lpstr>2. 분단효과(division effect)</vt:lpstr>
      <vt:lpstr>분단체제와 6가지 키워드</vt:lpstr>
      <vt:lpstr>‘신화’*가 발생 </vt:lpstr>
      <vt:lpstr> 대한민국헌법과  조선민주주의인민공화국 사회주의헌법 </vt:lpstr>
      <vt:lpstr>PowerPoint 프레젠테이션</vt:lpstr>
      <vt:lpstr>해방에 대한 2개의 시각</vt:lpstr>
      <vt:lpstr>6월25일 전쟁에 대한 두 시각 </vt:lpstr>
      <vt:lpstr>진실: 이승만의 ‘영광(=매국적인)’스러운  주권 양도와 미국(미군)의 만행</vt:lpstr>
      <vt:lpstr>6월 25일 전쟁이 남긴 역사적 ‘상흔’</vt:lpstr>
      <vt:lpstr>분단비용 ≥ 통일비용</vt:lpstr>
      <vt:lpstr> 한반도비핵화프로세스(先북핵폐기) &amp; 한반도평화프로세스(先관계정상화) </vt:lpstr>
      <vt:lpstr>보론: 분단체제로 인한 파생’상품’</vt:lpstr>
      <vt:lpstr>  통일(나누어진 것들을 합쳐서 하나의 완전한 것으로 만듬)과 통합(모두 합쳐서 하나로 만듬) 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기념사업회</dc:creator>
  <cp:lastModifiedBy>Home</cp:lastModifiedBy>
  <cp:revision>69</cp:revision>
  <dcterms:created xsi:type="dcterms:W3CDTF">2013-09-01T03:05:40Z</dcterms:created>
  <dcterms:modified xsi:type="dcterms:W3CDTF">2016-03-11T03:20:14Z</dcterms:modified>
</cp:coreProperties>
</file>