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3" r:id="rId1"/>
    <p:sldMasterId id="2147483980" r:id="rId2"/>
  </p:sldMasterIdLst>
  <p:sldIdLst>
    <p:sldId id="277" r:id="rId3"/>
    <p:sldId id="286" r:id="rId4"/>
    <p:sldId id="287" r:id="rId5"/>
    <p:sldId id="288" r:id="rId6"/>
    <p:sldId id="289" r:id="rId7"/>
    <p:sldId id="290" r:id="rId8"/>
    <p:sldId id="291" r:id="rId9"/>
    <p:sldId id="256" r:id="rId10"/>
    <p:sldId id="257" r:id="rId11"/>
    <p:sldId id="258" r:id="rId12"/>
    <p:sldId id="259" r:id="rId13"/>
    <p:sldId id="260" r:id="rId14"/>
    <p:sldId id="261" r:id="rId15"/>
    <p:sldId id="262" r:id="rId16"/>
    <p:sldId id="295" r:id="rId17"/>
    <p:sldId id="263" r:id="rId18"/>
    <p:sldId id="264" r:id="rId19"/>
    <p:sldId id="266" r:id="rId20"/>
    <p:sldId id="296" r:id="rId21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814" y="-9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B48612-17B1-4156-A46B-D56229A7C600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3978392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5F8AC9-8501-4806-9C2A-522E1EAF4A41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94214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6EDBD-E3F4-4F3E-BA05-2BF1BE393021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2128099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B46BF3-935A-4165-8EA9-6E22F16E152E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846846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A2418E-0F9E-40E6-8C4C-D9D3074F886D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319203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E165DC-79FA-432F-BE27-316E6523F5F0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335544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CC7C32-C892-4B86-AA15-394C5B95484B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045997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FC0D0F-5510-482C-B986-6F5E485C8FEE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5929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74AA74-E298-47AC-B0F1-E53936CD3BB9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2195759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403232-0259-4A42-9311-A6715DC859F1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3679933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746536-19EC-457D-95D0-B52814D6C6B3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2928565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21B41-00F0-4535-9058-F0C299758DC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359765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F97B6F-1D3E-4AC5-8DB5-62947272A074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30306704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19BD3A-E5C8-474C-B6A3-4C76EC3C4569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20649399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BBAA45-9B62-44B5-B006-F2F17E2E2DC8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9225842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95FC3F-D8B9-4C9F-BA15-2B902021A647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028910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709E19-6CEC-4739-94B3-F5ECF918232F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3067322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4C6359-9356-4E3D-9C80-DACD4B3FA989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9888577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65BEA1-C338-4D4D-9E3E-F2049B6D3386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3518993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C4EDF2-B742-4F9C-A6A5-F12FA9538E4A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6640783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DFDDF4-F603-43C0-8823-5A3CC75DC095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3556173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B6FCB1-B2DE-4E74-BA24-660F4EF3020A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32322625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641C82-45F4-4705-A746-BD018C9F1A09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22261997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제목, 텍스트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83A847-F450-4C6A-A48A-622685A762E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224695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FE32EF-27B7-48A5-8E3F-0FF6D241F0B1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2876378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  <p:sldLayoutId id="2147483965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FE32EF-27B7-48A5-8E3F-0FF6D241F0B1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3929853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  <p:sldLayoutId id="2147483983" r:id="rId3"/>
    <p:sldLayoutId id="2147483984" r:id="rId4"/>
    <p:sldLayoutId id="2147483985" r:id="rId5"/>
    <p:sldLayoutId id="2147483986" r:id="rId6"/>
    <p:sldLayoutId id="2147483987" r:id="rId7"/>
    <p:sldLayoutId id="2147483988" r:id="rId8"/>
    <p:sldLayoutId id="2147483989" r:id="rId9"/>
    <p:sldLayoutId id="2147483990" r:id="rId10"/>
    <p:sldLayoutId id="2147483991" r:id="rId11"/>
    <p:sldLayoutId id="2147483992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5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8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l" eaLnBrk="1" hangingPunct="1"/>
            <a:r>
              <a:rPr lang="ko-KR" altLang="en-US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lang="en-US" altLang="ko-KR" sz="4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가격과 자원 배분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70201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/>
            <a:r>
              <a:rPr lang="ko-KR" altLang="en-US" sz="4000" b="1" dirty="0" err="1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가격하한제</a:t>
            </a:r>
            <a:r>
              <a:rPr lang="ko-KR" altLang="en-US" sz="4000" b="1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4000" b="1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4000" b="1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최저임금제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18488" cy="4530725"/>
          </a:xfrm>
        </p:spPr>
        <p:txBody>
          <a:bodyPr/>
          <a:lstStyle/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최저임금제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고용주가 피고용인에게 노동의 대가로 지불해야 하는 최소한의 임금수준을 법으로 규정하는 제도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노동시장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근로자들이 노동공급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기업이 노동수요</a:t>
            </a:r>
          </a:p>
          <a:p>
            <a:pPr eaLnBrk="1" hangingPunct="1"/>
            <a:endParaRPr lang="en-US" altLang="ko-KR" sz="2400" dirty="0" smtClean="0"/>
          </a:p>
        </p:txBody>
      </p:sp>
      <p:graphicFrame>
        <p:nvGraphicFramePr>
          <p:cNvPr id="15364" name="Object 4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xmlns="" val="1173955663"/>
              </p:ext>
            </p:extLst>
          </p:nvPr>
        </p:nvGraphicFramePr>
        <p:xfrm>
          <a:off x="900113" y="3240088"/>
          <a:ext cx="3600450" cy="2824162"/>
        </p:xfrm>
        <a:graphic>
          <a:graphicData uri="http://schemas.openxmlformats.org/presentationml/2006/ole">
            <p:oleObj spid="_x0000_s26682" name="Image" r:id="rId3" imgW="6349206" imgH="4977778" progId="">
              <p:embed/>
            </p:oleObj>
          </a:graphicData>
        </a:graphic>
      </p:graphicFrame>
      <p:graphicFrame>
        <p:nvGraphicFramePr>
          <p:cNvPr id="15365" name="Object 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4716463" y="3213100"/>
          <a:ext cx="3457575" cy="2863850"/>
        </p:xfrm>
        <a:graphic>
          <a:graphicData uri="http://schemas.openxmlformats.org/presentationml/2006/ole">
            <p:oleObj spid="_x0000_s26683" name="Image" r:id="rId4" imgW="6349206" imgH="5257143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01810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/>
            <a:r>
              <a:rPr lang="ko-KR" altLang="en-US" sz="4000" b="1" dirty="0" err="1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가격하한제</a:t>
            </a:r>
            <a:r>
              <a:rPr lang="ko-KR" altLang="en-US" sz="4000" b="1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4000" b="1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4000" b="1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최저임금제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8229600" cy="4752975"/>
          </a:xfrm>
        </p:spPr>
        <p:txBody>
          <a:bodyPr>
            <a:normAutofit/>
          </a:bodyPr>
          <a:lstStyle/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최저임금으로 실업이 발생한다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서로 다른 근로자들로 구성된 다양한 노동시장이 존재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높은 기술력과 오랜 경험을 갖춘 근로자들은 최저임금제의 영향을 받지 않는다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최저임금제는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 청소년 노동시장에 큰 영향 미친다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/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최저임금제를 옹호 </a:t>
            </a:r>
          </a:p>
          <a:p>
            <a:pPr lvl="1"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소득향상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실업 부작용이 크지 않다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장점이 더 많다 등</a:t>
            </a:r>
            <a:endParaRPr lang="en-US" altLang="ko-KR" sz="2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최저임금제를 반대</a:t>
            </a:r>
          </a:p>
          <a:p>
            <a:pPr lvl="1"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실업발생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10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대들의 학업 중단 조장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미숙련 근로자들에게 필요한 직장훈련 기회 박탈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목표계층 선정의 문제</a:t>
            </a:r>
          </a:p>
          <a:p>
            <a:pPr eaLnBrk="1" hangingPunct="1"/>
            <a:endParaRPr lang="en-US" altLang="ko-KR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172823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/>
            <a:r>
              <a:rPr lang="ko-KR" altLang="en-US" sz="4000" b="1" dirty="0" smtClean="0"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가격통제에 대한 평가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시장이 경제활동을 조직하는 좋은 수단이다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가격은 수요와 공급의 이면에 있는 수많은 소비자들과 기업들의 의사결정체</a:t>
            </a:r>
          </a:p>
          <a:p>
            <a:pPr lvl="1"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가격은 수요와 공급을 일치시키고 경제활동을 조정하는 중요한 역할을 수행</a:t>
            </a:r>
          </a:p>
          <a:p>
            <a:pPr lvl="1"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정책담당자들이 법령으로 가격을 결정하면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경제의 희소한 자원을 배분하는 가격의 정상적인 신호기능 왜곡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정부가 시장 성과를 개선할 수 있다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정부가 가격통제를 도입하는 것은 시장에서 결정된 결과가 불공평하다고 판단하기 때문</a:t>
            </a:r>
          </a:p>
          <a:p>
            <a:pPr lvl="1"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가격통제는 저소득층을 도울 목적으로 도입되는 경우가 많다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46719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/>
            <a:r>
              <a:rPr lang="ko-KR" altLang="en-US" sz="4000" b="1" dirty="0" smtClean="0"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가격통제에 대한 평가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가격통제는 돕고자 하는 사람들에게 피해를 주는 경우도 있다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가격통제 외에 다른 방법으로 돕는 길이 있다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예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임대료 보조금 지급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근로소득세 환급제도</a:t>
            </a:r>
          </a:p>
          <a:p>
            <a:pPr eaLnBrk="1" hangingPunct="1"/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그러나 이러한 방식들도 완벽한 것은 아니다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재원이 필요하므로 세금을 인상해야 한다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 eaLnBrk="1" hangingPunct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세금도 사회적 비용을 발생시킨다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671489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4000" b="1" dirty="0" smtClean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한국의 최저임금제</a:t>
            </a:r>
          </a:p>
        </p:txBody>
      </p:sp>
      <p:sp>
        <p:nvSpPr>
          <p:cNvPr id="3072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국가가 노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사간의 임금결정과정에 개입하여 임금의 최저수준을 정하고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사용자에게 이 수준 이상의 임금을 지급하도록 법으로 강제함으로써 저임금 근로자를 보호하는 제도임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근로자에 대하여 임금의 최저수준을 보장하여 근로자의 생활안정과 노동력의 질적 향상을 꾀함으로써 국민경제의 건전한 발전에 이바지하게 함을 목적으로 함 </a:t>
            </a:r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최저임금법 제</a:t>
            </a:r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endParaRPr lang="ko-KR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3295404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4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한국의 최저임금제</a:t>
            </a:r>
            <a:endParaRPr lang="ko-KR" altLang="en-US" sz="4000" dirty="0" smtClean="0"/>
          </a:p>
        </p:txBody>
      </p:sp>
      <p:sp>
        <p:nvSpPr>
          <p:cNvPr id="31747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최저임금제의 효과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저임금 해소로 임금격차가 완화되고 소득분배 개선에 기여 </a:t>
            </a:r>
            <a:endParaRPr lang="en-US" altLang="ko-KR" sz="2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근로자에게 일정한 수준 이상의 생계를 보장해 줌으로써 근로자의 생활을 안정시키고 근로자의 사기를 올려주어 노동생산성이 향상 </a:t>
            </a:r>
            <a:endParaRPr lang="en-US" altLang="ko-KR" sz="2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저임금을 바탕으로 한 경쟁방식을 지양하고 적정한 임금을 지급하도록 하여 공정한 경쟁을 촉진하고 경영합리화를 기함</a:t>
            </a:r>
            <a:r>
              <a:rPr lang="en-US" altLang="ko-KR" sz="1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endParaRPr lang="ko-KR" altLang="en-US" sz="19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433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extLst/>
        </p:spPr>
        <p:txBody>
          <a:bodyPr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ko-KR" altLang="en-US" sz="4000" b="1" dirty="0" smtClean="0"/>
              <a:t>제</a:t>
            </a:r>
            <a:r>
              <a:rPr lang="en-US" altLang="ko-KR" sz="4000" b="1" dirty="0"/>
              <a:t>4</a:t>
            </a:r>
            <a:r>
              <a:rPr lang="ko-KR" altLang="en-US" sz="4000" b="1" dirty="0" smtClean="0"/>
              <a:t>장 </a:t>
            </a:r>
            <a:r>
              <a:rPr lang="en-US" altLang="ko-KR" sz="4000" b="1" dirty="0" smtClean="0"/>
              <a:t/>
            </a:r>
            <a:br>
              <a:rPr lang="en-US" altLang="ko-KR" sz="4000" b="1" dirty="0" smtClean="0"/>
            </a:br>
            <a:r>
              <a:rPr lang="ko-KR" altLang="en-US" sz="4000" b="1" dirty="0" smtClean="0"/>
              <a:t>수요와 공급의 가격탄력성</a:t>
            </a:r>
            <a:endParaRPr lang="ko-KR" altLang="en-US" sz="4000" b="1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marR="0" eaLnBrk="1" hangingPunct="1"/>
            <a:endParaRPr lang="ko-KR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/>
            <a:r>
              <a:rPr lang="ko-KR" altLang="en-US" sz="4000" b="1" dirty="0" smtClean="0">
                <a:solidFill>
                  <a:schemeClr val="accent2"/>
                </a:solidFill>
              </a:rPr>
              <a:t>탄력성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35163"/>
            <a:ext cx="8435975" cy="4389437"/>
          </a:xfrm>
        </p:spPr>
        <p:txBody>
          <a:bodyPr>
            <a:normAutofit/>
          </a:bodyPr>
          <a:lstStyle/>
          <a:p>
            <a:pPr eaLnBrk="1" hangingPunct="1"/>
            <a:r>
              <a:rPr lang="ko-KR" altLang="en-US" sz="2400" dirty="0" err="1" smtClean="0"/>
              <a:t>판매자와</a:t>
            </a:r>
            <a:r>
              <a:rPr lang="ko-KR" altLang="en-US" sz="2400" dirty="0" smtClean="0"/>
              <a:t> 구매자들이 시장 조건의 변화에 얼마나 민감하게 반응하는지 나타내는 척도</a:t>
            </a:r>
          </a:p>
          <a:p>
            <a:pPr eaLnBrk="1" hangingPunct="1"/>
            <a:r>
              <a:rPr lang="ko-KR" altLang="en-US" sz="2400" dirty="0" smtClean="0"/>
              <a:t>어떤 사건이나 정책의 변화가 시장에 어떤 영향을 미치는지 분석할 때 그 영향의 방향뿐 아니라 크기도 분석할 수 있다</a:t>
            </a:r>
            <a:r>
              <a:rPr lang="en-US" altLang="ko-KR" sz="2400" dirty="0" smtClean="0"/>
              <a:t>.</a:t>
            </a:r>
          </a:p>
          <a:p>
            <a:pPr eaLnBrk="1" hangingPunct="1"/>
            <a:r>
              <a:rPr lang="ko-KR" altLang="en-US" sz="2400" dirty="0" smtClean="0"/>
              <a:t>정성적</a:t>
            </a:r>
            <a:r>
              <a:rPr lang="en-US" altLang="ko-KR" sz="2400" dirty="0" smtClean="0"/>
              <a:t>(qualitative) &amp; </a:t>
            </a:r>
            <a:r>
              <a:rPr lang="ko-KR" altLang="en-US" sz="2400" dirty="0" smtClean="0"/>
              <a:t>정량적</a:t>
            </a:r>
            <a:r>
              <a:rPr lang="en-US" altLang="ko-KR" sz="2400" dirty="0" smtClean="0"/>
              <a:t>(quantitative) </a:t>
            </a:r>
            <a:r>
              <a:rPr lang="ko-KR" altLang="en-US" sz="2400" dirty="0" smtClean="0"/>
              <a:t>분석이 가능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/>
            <a:r>
              <a:rPr lang="ko-KR" altLang="en-US" sz="4000" b="1" dirty="0" smtClean="0">
                <a:solidFill>
                  <a:schemeClr val="accent1"/>
                </a:solidFill>
              </a:rPr>
              <a:t>수요의 가격탄력성과 그 결정변수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8195" name="Rectangle 3"/>
              <p:cNvSpPr>
                <a:spLocks noGrp="1" noChangeArrowheads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eaLnBrk="1" hangingPunct="1"/>
                <a:r>
                  <a:rPr lang="ko-KR" altLang="en-US" sz="2400" dirty="0" smtClean="0"/>
                  <a:t>수요의 가격탄력성</a:t>
                </a:r>
                <a:endParaRPr lang="en-US" altLang="ko-KR" sz="2400" dirty="0" smtClean="0"/>
              </a:p>
              <a:p>
                <a:pPr eaLnBrk="1" hangingPunct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ko-KR" altLang="en-US" sz="2400" i="1" smtClean="0">
                            <a:latin typeface="Cambria Math"/>
                          </a:rPr>
                          <m:t>𝜖</m:t>
                        </m:r>
                      </m:e>
                      <m:sub>
                        <m:r>
                          <a:rPr lang="en-US" altLang="ko-KR" sz="2400" b="0" i="1" smtClean="0">
                            <a:latin typeface="Cambria Math"/>
                          </a:rPr>
                          <m:t>𝑝</m:t>
                        </m:r>
                      </m:sub>
                    </m:sSub>
                    <m:r>
                      <a:rPr lang="en-US" altLang="ko-KR" sz="2400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en-US" altLang="ko-KR" sz="24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4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ko-KR" altLang="en-US" sz="2400" b="0" i="1" dirty="0" smtClean="0">
                            <a:latin typeface="Cambria Math"/>
                          </a:rPr>
                          <m:t>수요량의</m:t>
                        </m:r>
                        <m:r>
                          <a:rPr lang="en-US" altLang="ko-KR" sz="2400" b="0" i="1" dirty="0" smtClean="0">
                            <a:latin typeface="Cambria Math"/>
                          </a:rPr>
                          <m:t> </m:t>
                        </m:r>
                        <m:r>
                          <a:rPr lang="ko-KR" altLang="en-US" sz="2400" b="0" i="1" dirty="0" smtClean="0">
                            <a:latin typeface="Cambria Math"/>
                          </a:rPr>
                          <m:t>변화율</m:t>
                        </m:r>
                        <m:r>
                          <a:rPr lang="en-US" altLang="ko-KR" sz="2400" b="0" i="1" dirty="0" smtClean="0">
                            <a:latin typeface="Cambria Math"/>
                          </a:rPr>
                          <m:t>(%)</m:t>
                        </m:r>
                      </m:num>
                      <m:den>
                        <m:r>
                          <a:rPr lang="ko-KR" altLang="en-US" sz="2400" b="0" i="1" dirty="0" smtClean="0">
                            <a:latin typeface="Cambria Math"/>
                          </a:rPr>
                          <m:t>가격의</m:t>
                        </m:r>
                        <m:r>
                          <a:rPr lang="en-US" altLang="ko-KR" sz="2400" b="0" i="1" dirty="0" smtClean="0">
                            <a:latin typeface="Cambria Math"/>
                          </a:rPr>
                          <m:t> </m:t>
                        </m:r>
                        <m:r>
                          <a:rPr lang="ko-KR" altLang="en-US" sz="2400" b="0" i="1" dirty="0" smtClean="0">
                            <a:latin typeface="Cambria Math"/>
                          </a:rPr>
                          <m:t>변화율</m:t>
                        </m:r>
                        <m:r>
                          <a:rPr lang="en-US" altLang="ko-KR" sz="2400" b="0" i="1" dirty="0" smtClean="0">
                            <a:latin typeface="Cambria Math"/>
                          </a:rPr>
                          <m:t>(%)</m:t>
                        </m:r>
                      </m:den>
                    </m:f>
                  </m:oMath>
                </a14:m>
                <a:endParaRPr lang="en-US" altLang="ko-KR" sz="2400" dirty="0" smtClean="0"/>
              </a:p>
              <a:p>
                <a:pPr lvl="1"/>
                <a:r>
                  <a:rPr lang="ko-KR" altLang="en-US" sz="2000" dirty="0" err="1" smtClean="0"/>
                  <a:t>필수재</a:t>
                </a:r>
                <a:r>
                  <a:rPr lang="ko-KR" altLang="en-US" sz="2000" dirty="0" smtClean="0"/>
                  <a:t> </a:t>
                </a:r>
                <a:r>
                  <a:rPr lang="en-US" altLang="ko-KR" sz="2000" dirty="0" smtClean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ko-KR" altLang="en-US" sz="2000" i="1">
                            <a:latin typeface="Cambria Math"/>
                          </a:rPr>
                          <m:t>𝜖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altLang="ko-KR" sz="2000" dirty="0"/>
                  <a:t> </a:t>
                </a:r>
                <a:r>
                  <a:rPr lang="en-US" altLang="ko-KR" sz="2000" dirty="0" smtClean="0"/>
                  <a:t>&lt; 1</a:t>
                </a:r>
              </a:p>
              <a:p>
                <a:pPr lvl="1"/>
                <a:r>
                  <a:rPr lang="ko-KR" altLang="en-US" sz="2000" dirty="0" err="1" smtClean="0"/>
                  <a:t>사치재</a:t>
                </a:r>
                <a:r>
                  <a:rPr lang="ko-KR" altLang="en-US" sz="2000" dirty="0" smtClean="0"/>
                  <a:t> </a:t>
                </a:r>
                <a:r>
                  <a:rPr lang="en-US" altLang="ko-KR" sz="2000" dirty="0" smtClean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ko-KR" altLang="en-US" sz="2000" i="1">
                            <a:latin typeface="Cambria Math"/>
                          </a:rPr>
                          <m:t>𝜖</m:t>
                        </m:r>
                      </m:e>
                      <m:sub>
                        <m:r>
                          <a:rPr lang="en-US" altLang="ko-KR" sz="2000" i="1">
                            <a:latin typeface="Cambria Math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altLang="ko-KR" sz="2000" dirty="0"/>
                  <a:t> </a:t>
                </a:r>
                <a:r>
                  <a:rPr lang="en-US" altLang="ko-KR" sz="2000" dirty="0" smtClean="0"/>
                  <a:t>&gt; </a:t>
                </a:r>
                <a:r>
                  <a:rPr lang="en-US" altLang="ko-KR" sz="2000" dirty="0"/>
                  <a:t>1</a:t>
                </a:r>
              </a:p>
              <a:p>
                <a:pPr marL="0" indent="0" eaLnBrk="1" hangingPunct="1">
                  <a:buNone/>
                </a:pPr>
                <a:endParaRPr lang="en-US" altLang="ko-KR" sz="2400" dirty="0" smtClean="0"/>
              </a:p>
              <a:p>
                <a:pPr eaLnBrk="1" hangingPunct="1"/>
                <a:r>
                  <a:rPr lang="ko-KR" altLang="en-US" sz="2400" dirty="0" smtClean="0"/>
                  <a:t>밀접한 대체재의 존재 </a:t>
                </a:r>
                <a:r>
                  <a:rPr lang="en-US" altLang="ko-KR" sz="2400" dirty="0" smtClean="0"/>
                  <a:t>: </a:t>
                </a:r>
                <a:r>
                  <a:rPr lang="ko-KR" altLang="en-US" sz="2400" dirty="0" smtClean="0"/>
                  <a:t>대체재가 많을수록 탄력적</a:t>
                </a:r>
              </a:p>
              <a:p>
                <a:pPr eaLnBrk="1" hangingPunct="1"/>
                <a:r>
                  <a:rPr lang="ko-KR" altLang="en-US" sz="2400" dirty="0" smtClean="0"/>
                  <a:t>필수품과 사치품 </a:t>
                </a:r>
                <a:r>
                  <a:rPr lang="en-US" altLang="ko-KR" sz="2400" dirty="0" smtClean="0"/>
                  <a:t>: </a:t>
                </a:r>
                <a:r>
                  <a:rPr lang="ko-KR" altLang="en-US" sz="2400" dirty="0" smtClean="0"/>
                  <a:t>사치품이 더 탄력적</a:t>
                </a:r>
              </a:p>
              <a:p>
                <a:pPr eaLnBrk="1" hangingPunct="1"/>
                <a:r>
                  <a:rPr lang="ko-KR" altLang="en-US" sz="2400" dirty="0" smtClean="0"/>
                  <a:t>시장의 범위 </a:t>
                </a:r>
                <a:r>
                  <a:rPr lang="en-US" altLang="ko-KR" sz="2400" dirty="0" smtClean="0"/>
                  <a:t>: </a:t>
                </a:r>
                <a:r>
                  <a:rPr lang="ko-KR" altLang="en-US" sz="2400" dirty="0" smtClean="0"/>
                  <a:t>시장이 좁게 정의될수록 더 탄력적</a:t>
                </a:r>
              </a:p>
              <a:p>
                <a:pPr eaLnBrk="1" hangingPunct="1"/>
                <a:r>
                  <a:rPr lang="ko-KR" altLang="en-US" sz="2400" dirty="0" smtClean="0"/>
                  <a:t>시간의 차원 </a:t>
                </a:r>
                <a:r>
                  <a:rPr lang="en-US" altLang="ko-KR" sz="2400" dirty="0" smtClean="0"/>
                  <a:t>: </a:t>
                </a:r>
                <a:r>
                  <a:rPr lang="ko-KR" altLang="en-US" sz="2400" dirty="0" smtClean="0"/>
                  <a:t>장기일수록 더 탄력적</a:t>
                </a:r>
              </a:p>
            </p:txBody>
          </p:sp>
        </mc:Choice>
        <mc:Fallback>
          <p:sp>
            <p:nvSpPr>
              <p:cNvPr id="8195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963" t="-107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4000" b="1" dirty="0" smtClean="0">
                <a:solidFill>
                  <a:schemeClr val="accent5"/>
                </a:solidFill>
              </a:rPr>
              <a:t>다양한 모양의 수요곡선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35163"/>
            <a:ext cx="8435975" cy="4389437"/>
          </a:xfrm>
        </p:spPr>
        <p:txBody>
          <a:bodyPr>
            <a:normAutofit/>
          </a:bodyPr>
          <a:lstStyle/>
          <a:p>
            <a:pPr eaLnBrk="1" hangingPunct="1"/>
            <a:r>
              <a:rPr lang="ko-KR" altLang="en-US" sz="2400" dirty="0" smtClean="0"/>
              <a:t>수요의 가격탄력성은 수요량이 가격 변화에 얼마나 민감하게 반응하는지 나타내므로 가격탄력성은 수요곡선의 기울기와 밀접한 관계가 있다</a:t>
            </a:r>
            <a:r>
              <a:rPr lang="en-US" altLang="ko-KR" sz="2400" dirty="0" smtClean="0"/>
              <a:t>.</a:t>
            </a:r>
          </a:p>
          <a:p>
            <a:pPr eaLnBrk="1" hangingPunct="1"/>
            <a:endParaRPr lang="en-US" altLang="ko-KR" sz="2400" dirty="0" smtClean="0">
              <a:solidFill>
                <a:schemeClr val="accent2"/>
              </a:solidFill>
            </a:endParaRPr>
          </a:p>
          <a:p>
            <a:pPr eaLnBrk="1" hangingPunct="1"/>
            <a:r>
              <a:rPr lang="ko-KR" altLang="en-US" sz="2400" dirty="0" smtClean="0">
                <a:solidFill>
                  <a:schemeClr val="accent2"/>
                </a:solidFill>
              </a:rPr>
              <a:t>그러나 수요곡선의 기울기와 탄력성은 다른 개념이다</a:t>
            </a:r>
            <a:r>
              <a:rPr lang="en-US" altLang="ko-KR" sz="2400" dirty="0" smtClean="0">
                <a:solidFill>
                  <a:schemeClr val="accent2"/>
                </a:solidFill>
              </a:rPr>
              <a:t>.</a:t>
            </a:r>
          </a:p>
          <a:p>
            <a:pPr eaLnBrk="1" hangingPunct="1"/>
            <a:endParaRPr lang="en-US" altLang="ko-KR" sz="2400" dirty="0" smtClean="0"/>
          </a:p>
          <a:p>
            <a:pPr eaLnBrk="1" hangingPunct="1"/>
            <a:r>
              <a:rPr lang="ko-KR" altLang="en-US" sz="2400" dirty="0" smtClean="0"/>
              <a:t>탄력성이 커질수록 수요곡선은 점점 더 완만해진다</a:t>
            </a:r>
            <a:r>
              <a:rPr lang="en-US" altLang="ko-KR" sz="24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4000" b="1" dirty="0">
                <a:solidFill>
                  <a:schemeClr val="accent5"/>
                </a:solidFill>
              </a:rPr>
              <a:t>다양한 모양의 수요곡선</a:t>
            </a:r>
            <a:endParaRPr lang="ko-KR" altLang="en-US" sz="4000" b="1" dirty="0" smtClean="0">
              <a:solidFill>
                <a:schemeClr val="accent3"/>
              </a:solidFill>
            </a:endParaRPr>
          </a:p>
        </p:txBody>
      </p:sp>
      <p:graphicFrame>
        <p:nvGraphicFramePr>
          <p:cNvPr id="10243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476375" y="1989138"/>
          <a:ext cx="5959475" cy="4411662"/>
        </p:xfrm>
        <a:graphic>
          <a:graphicData uri="http://schemas.openxmlformats.org/presentationml/2006/ole">
            <p:oleObj spid="_x0000_s10284" name="Image" r:id="rId3" imgW="6349206" imgH="4698413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4000" b="1" dirty="0">
                <a:solidFill>
                  <a:schemeClr val="accent5"/>
                </a:solidFill>
              </a:rPr>
              <a:t>다양한 모양의 수요곡선</a:t>
            </a:r>
            <a:endParaRPr lang="ko-KR" altLang="en-US" sz="4000" b="1" dirty="0" smtClean="0">
              <a:solidFill>
                <a:schemeClr val="accent3"/>
              </a:solidFill>
            </a:endParaRPr>
          </a:p>
        </p:txBody>
      </p:sp>
      <p:graphicFrame>
        <p:nvGraphicFramePr>
          <p:cNvPr id="11267" name="Object 4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3263208772"/>
              </p:ext>
            </p:extLst>
          </p:nvPr>
        </p:nvGraphicFramePr>
        <p:xfrm>
          <a:off x="251520" y="2348880"/>
          <a:ext cx="4170363" cy="3024336"/>
        </p:xfrm>
        <a:graphic>
          <a:graphicData uri="http://schemas.openxmlformats.org/presentationml/2006/ole">
            <p:oleObj spid="_x0000_s11349" name="Image" r:id="rId3" imgW="6984127" imgH="4939683" progId="">
              <p:embed/>
            </p:oleObj>
          </a:graphicData>
        </a:graphic>
      </p:graphicFrame>
      <p:graphicFrame>
        <p:nvGraphicFramePr>
          <p:cNvPr id="11268" name="Object 7"/>
          <p:cNvGraphicFramePr>
            <a:graphicFrameLocks noGrp="1" noChangeAspect="1"/>
          </p:cNvGraphicFramePr>
          <p:nvPr>
            <p:ph sz="half" idx="2"/>
          </p:nvPr>
        </p:nvGraphicFramePr>
        <p:xfrm>
          <a:off x="4648200" y="2360613"/>
          <a:ext cx="4038600" cy="3003550"/>
        </p:xfrm>
        <a:graphic>
          <a:graphicData uri="http://schemas.openxmlformats.org/presentationml/2006/ole">
            <p:oleObj spid="_x0000_s11350" name="Image" r:id="rId4" imgW="6984127" imgH="5193651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4000" b="1" dirty="0">
                <a:solidFill>
                  <a:schemeClr val="accent5"/>
                </a:solidFill>
              </a:rPr>
              <a:t>다양한 모양의 수요곡선</a:t>
            </a:r>
            <a:endParaRPr lang="ko-KR" altLang="en-US" sz="4000" b="1" dirty="0" smtClean="0">
              <a:solidFill>
                <a:schemeClr val="accent3"/>
              </a:solidFill>
            </a:endParaRPr>
          </a:p>
        </p:txBody>
      </p:sp>
      <p:graphicFrame>
        <p:nvGraphicFramePr>
          <p:cNvPr id="12291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587500" y="1600200"/>
          <a:ext cx="5967413" cy="4525963"/>
        </p:xfrm>
        <a:graphic>
          <a:graphicData uri="http://schemas.openxmlformats.org/presentationml/2006/ole">
            <p:oleObj spid="_x0000_s12332" name="Image" r:id="rId3" imgW="6984127" imgH="5295238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4000" b="1" dirty="0" smtClean="0">
                <a:solidFill>
                  <a:schemeClr val="accent3"/>
                </a:solidFill>
              </a:rPr>
              <a:t>수요곡선이 직선일 경우</a:t>
            </a:r>
          </a:p>
        </p:txBody>
      </p:sp>
      <p:graphicFrame>
        <p:nvGraphicFramePr>
          <p:cNvPr id="15363" name="Object 4"/>
          <p:cNvGraphicFramePr>
            <a:graphicFrameLocks noGrp="1" noChangeAspect="1"/>
          </p:cNvGraphicFramePr>
          <p:nvPr>
            <p:ph sz="half" idx="1"/>
          </p:nvPr>
        </p:nvGraphicFramePr>
        <p:xfrm>
          <a:off x="611188" y="2060575"/>
          <a:ext cx="3600450" cy="3168650"/>
        </p:xfrm>
        <a:graphic>
          <a:graphicData uri="http://schemas.openxmlformats.org/presentationml/2006/ole">
            <p:oleObj spid="_x0000_s27680" name="Image" r:id="rId3" imgW="6349206" imgH="5587302" progId="">
              <p:embed/>
            </p:oleObj>
          </a:graphicData>
        </a:graphic>
      </p:graphicFrame>
      <p:graphicFrame>
        <p:nvGraphicFramePr>
          <p:cNvPr id="15364" name="Object 6"/>
          <p:cNvGraphicFramePr>
            <a:graphicFrameLocks noGrp="1" noChangeAspect="1"/>
          </p:cNvGraphicFramePr>
          <p:nvPr>
            <p:ph sz="half" idx="2"/>
          </p:nvPr>
        </p:nvGraphicFramePr>
        <p:xfrm>
          <a:off x="4356100" y="2420938"/>
          <a:ext cx="4630738" cy="1296987"/>
        </p:xfrm>
        <a:graphic>
          <a:graphicData uri="http://schemas.openxmlformats.org/presentationml/2006/ole">
            <p:oleObj spid="_x0000_s27681" name="Image" r:id="rId4" imgW="8888889" imgH="2488889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58216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4000" b="1" dirty="0" smtClean="0">
                <a:solidFill>
                  <a:schemeClr val="accent6"/>
                </a:solidFill>
              </a:rPr>
              <a:t>수요의 가격탄력성과 판매수입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19263"/>
            <a:ext cx="8507413" cy="4411662"/>
          </a:xfrm>
        </p:spPr>
        <p:txBody>
          <a:bodyPr>
            <a:normAutofit/>
          </a:bodyPr>
          <a:lstStyle/>
          <a:p>
            <a:pPr eaLnBrk="1" hangingPunct="1"/>
            <a:r>
              <a:rPr lang="ko-KR" altLang="en-US" sz="2400" dirty="0" smtClean="0"/>
              <a:t>수요가 비탄력적인 경우 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가격이 오르면 판매수입이 증가</a:t>
            </a:r>
          </a:p>
        </p:txBody>
      </p:sp>
      <p:graphicFrame>
        <p:nvGraphicFramePr>
          <p:cNvPr id="13316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827088" y="2781300"/>
          <a:ext cx="7486650" cy="3225800"/>
        </p:xfrm>
        <a:graphic>
          <a:graphicData uri="http://schemas.openxmlformats.org/presentationml/2006/ole">
            <p:oleObj spid="_x0000_s13357" name="Image" r:id="rId3" imgW="8253968" imgH="355555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4000" b="1" dirty="0" smtClean="0">
                <a:solidFill>
                  <a:schemeClr val="accent6"/>
                </a:solidFill>
              </a:rPr>
              <a:t>수요의 가격탄력성과 판매수입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19263"/>
            <a:ext cx="8435975" cy="4411662"/>
          </a:xfrm>
        </p:spPr>
        <p:txBody>
          <a:bodyPr>
            <a:normAutofit/>
          </a:bodyPr>
          <a:lstStyle/>
          <a:p>
            <a:pPr eaLnBrk="1" hangingPunct="1"/>
            <a:r>
              <a:rPr lang="ko-KR" altLang="en-US" sz="2400" dirty="0" smtClean="0"/>
              <a:t>수요가 탄력적인 경우 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가격이 상승하면 판매수입은 감소</a:t>
            </a:r>
          </a:p>
        </p:txBody>
      </p:sp>
      <p:graphicFrame>
        <p:nvGraphicFramePr>
          <p:cNvPr id="14340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755650" y="2852738"/>
          <a:ext cx="7345363" cy="3448050"/>
        </p:xfrm>
        <a:graphic>
          <a:graphicData uri="http://schemas.openxmlformats.org/presentationml/2006/ole">
            <p:oleObj spid="_x0000_s14381" name="Image" r:id="rId3" imgW="8253968" imgH="387301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4000" b="1" dirty="0" smtClean="0">
                <a:solidFill>
                  <a:srgbClr val="00B050"/>
                </a:solidFill>
              </a:rPr>
              <a:t>수요의 소득탄력성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387" name="Rectangle 3"/>
              <p:cNvSpPr>
                <a:spLocks noGrp="1" noChangeArrowheads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eaLnBrk="1" hangingPunct="1"/>
                <a:r>
                  <a:rPr lang="ko-KR" altLang="en-US" sz="2400" dirty="0" smtClean="0"/>
                  <a:t>수요의 소득탄력성</a:t>
                </a:r>
                <a:endParaRPr lang="en-US" altLang="ko-KR" sz="24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ko-KR" altLang="en-US" sz="2400" i="1">
                            <a:latin typeface="Cambria Math"/>
                          </a:rPr>
                          <m:t>𝜖</m:t>
                        </m:r>
                      </m:e>
                      <m:sub>
                        <m:r>
                          <a:rPr lang="en-US" altLang="ko-KR" sz="2400" b="0" i="1" smtClean="0">
                            <a:latin typeface="Cambria Math"/>
                          </a:rPr>
                          <m:t>𝑀</m:t>
                        </m:r>
                      </m:sub>
                    </m:sSub>
                    <m:r>
                      <a:rPr lang="en-US" altLang="ko-KR" sz="2400" i="1">
                        <a:latin typeface="Cambria Math"/>
                      </a:rPr>
                      <m:t> </m:t>
                    </m:r>
                  </m:oMath>
                </a14:m>
                <a:r>
                  <a:rPr lang="en-US" altLang="ko-KR" sz="24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400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ko-KR" altLang="en-US" sz="2400" i="1" dirty="0">
                            <a:latin typeface="Cambria Math"/>
                          </a:rPr>
                          <m:t>수요량의</m:t>
                        </m:r>
                        <m:r>
                          <a:rPr lang="en-US" altLang="ko-KR" sz="2400" i="1" dirty="0">
                            <a:latin typeface="Cambria Math"/>
                          </a:rPr>
                          <m:t> </m:t>
                        </m:r>
                        <m:r>
                          <a:rPr lang="ko-KR" altLang="en-US" sz="2400" i="1" dirty="0">
                            <a:latin typeface="Cambria Math"/>
                          </a:rPr>
                          <m:t>변화율</m:t>
                        </m:r>
                        <m:r>
                          <a:rPr lang="en-US" altLang="ko-KR" sz="2400" i="1" dirty="0">
                            <a:latin typeface="Cambria Math"/>
                          </a:rPr>
                          <m:t>(%)</m:t>
                        </m:r>
                      </m:num>
                      <m:den>
                        <m:r>
                          <a:rPr lang="ko-KR" altLang="en-US" sz="2400" b="0" i="1" dirty="0" smtClean="0">
                            <a:latin typeface="Cambria Math"/>
                          </a:rPr>
                          <m:t>소득</m:t>
                        </m:r>
                        <m:r>
                          <a:rPr lang="ko-KR" altLang="en-US" sz="2400" i="1" dirty="0">
                            <a:latin typeface="Cambria Math"/>
                          </a:rPr>
                          <m:t>의</m:t>
                        </m:r>
                        <m:r>
                          <a:rPr lang="en-US" altLang="ko-KR" sz="2400" i="1" dirty="0">
                            <a:latin typeface="Cambria Math"/>
                          </a:rPr>
                          <m:t> </m:t>
                        </m:r>
                        <m:r>
                          <a:rPr lang="ko-KR" altLang="en-US" sz="2400" i="1" dirty="0">
                            <a:latin typeface="Cambria Math"/>
                          </a:rPr>
                          <m:t>변화율</m:t>
                        </m:r>
                        <m:r>
                          <a:rPr lang="en-US" altLang="ko-KR" sz="2400" i="1" dirty="0">
                            <a:latin typeface="Cambria Math"/>
                          </a:rPr>
                          <m:t>(%)</m:t>
                        </m:r>
                      </m:den>
                    </m:f>
                  </m:oMath>
                </a14:m>
                <a:endParaRPr lang="en-US" altLang="ko-KR" sz="2400" dirty="0"/>
              </a:p>
              <a:p>
                <a:pPr marL="0" indent="0" eaLnBrk="1" hangingPunct="1">
                  <a:buNone/>
                </a:pPr>
                <a:endParaRPr lang="ko-KR" altLang="en-US" sz="2400" dirty="0" smtClean="0"/>
              </a:p>
              <a:p>
                <a:r>
                  <a:rPr lang="ko-KR" altLang="en-US" sz="2400" dirty="0" smtClean="0"/>
                  <a:t>정상재 </a:t>
                </a:r>
                <a:r>
                  <a:rPr lang="en-US" altLang="ko-KR" sz="2400" dirty="0" smtClean="0"/>
                  <a:t>:</a:t>
                </a:r>
                <a:r>
                  <a:rPr lang="ko-KR" altLang="en-US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ko-KR" altLang="en-US" sz="2400" i="1" smtClean="0">
                            <a:latin typeface="Cambria Math"/>
                          </a:rPr>
                          <m:t>𝜖</m:t>
                        </m:r>
                      </m:e>
                      <m:sub>
                        <m:r>
                          <a:rPr lang="en-US" altLang="ko-KR" sz="2400" b="0" i="1" smtClean="0">
                            <a:latin typeface="Cambria Math"/>
                          </a:rPr>
                          <m:t>𝑀</m:t>
                        </m:r>
                      </m:sub>
                    </m:sSub>
                  </m:oMath>
                </a14:m>
                <a:r>
                  <a:rPr lang="en-US" altLang="ko-KR" sz="2400" dirty="0" smtClean="0"/>
                  <a:t> &gt; 0</a:t>
                </a:r>
              </a:p>
              <a:p>
                <a:pPr lvl="1"/>
                <a:r>
                  <a:rPr lang="ko-KR" altLang="en-US" sz="2000" dirty="0" err="1" smtClean="0"/>
                  <a:t>필수재</a:t>
                </a:r>
                <a:r>
                  <a:rPr lang="ko-KR" altLang="en-US" sz="2000" dirty="0" smtClean="0"/>
                  <a:t> </a:t>
                </a:r>
                <a:r>
                  <a:rPr lang="en-US" altLang="ko-KR" sz="2000" dirty="0" smtClean="0"/>
                  <a:t>:</a:t>
                </a:r>
                <a:r>
                  <a:rPr lang="ko-KR" altLang="en-US" sz="20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ko-KR" altLang="en-US" sz="2000" i="1">
                            <a:latin typeface="Cambria Math"/>
                          </a:rPr>
                          <m:t>𝜖</m:t>
                        </m:r>
                      </m:e>
                      <m:sub>
                        <m:r>
                          <a:rPr lang="en-US" altLang="ko-KR" sz="2000" i="1">
                            <a:latin typeface="Cambria Math"/>
                          </a:rPr>
                          <m:t>𝑀</m:t>
                        </m:r>
                      </m:sub>
                    </m:sSub>
                  </m:oMath>
                </a14:m>
                <a:r>
                  <a:rPr lang="en-US" altLang="ko-KR" sz="2000" dirty="0"/>
                  <a:t> </a:t>
                </a:r>
                <a:r>
                  <a:rPr lang="en-US" altLang="ko-KR" sz="2000" dirty="0" smtClean="0"/>
                  <a:t>&lt; </a:t>
                </a:r>
                <a:r>
                  <a:rPr lang="en-US" altLang="ko-KR" sz="2000" dirty="0"/>
                  <a:t>1</a:t>
                </a:r>
                <a:endParaRPr lang="en-US" altLang="ko-KR" sz="2000" dirty="0" smtClean="0"/>
              </a:p>
              <a:p>
                <a:pPr lvl="1"/>
                <a:r>
                  <a:rPr lang="ko-KR" altLang="en-US" sz="2000" dirty="0" err="1" smtClean="0"/>
                  <a:t>사치재</a:t>
                </a:r>
                <a:r>
                  <a:rPr lang="ko-KR" altLang="en-US" sz="2000" dirty="0" smtClean="0"/>
                  <a:t> </a:t>
                </a:r>
                <a:r>
                  <a:rPr lang="en-US" altLang="ko-KR" sz="2000" dirty="0" smtClean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ko-KR" altLang="en-US" sz="2000" i="1">
                            <a:latin typeface="Cambria Math"/>
                          </a:rPr>
                          <m:t>𝜖</m:t>
                        </m:r>
                      </m:e>
                      <m:sub>
                        <m:r>
                          <a:rPr lang="en-US" altLang="ko-KR" sz="2000" i="1">
                            <a:latin typeface="Cambria Math"/>
                          </a:rPr>
                          <m:t>𝑀</m:t>
                        </m:r>
                      </m:sub>
                    </m:sSub>
                  </m:oMath>
                </a14:m>
                <a:r>
                  <a:rPr lang="en-US" altLang="ko-KR" sz="2000" dirty="0"/>
                  <a:t> &gt; </a:t>
                </a:r>
                <a:r>
                  <a:rPr lang="en-US" altLang="ko-KR" sz="2000" dirty="0" smtClean="0"/>
                  <a:t>1</a:t>
                </a:r>
                <a:endParaRPr lang="en-US" altLang="ko-KR" sz="2000" dirty="0"/>
              </a:p>
              <a:p>
                <a:r>
                  <a:rPr lang="ko-KR" altLang="en-US" sz="2400" dirty="0" err="1" smtClean="0"/>
                  <a:t>열등재</a:t>
                </a:r>
                <a:r>
                  <a:rPr lang="ko-KR" altLang="en-US" sz="2400" dirty="0" smtClean="0"/>
                  <a:t> </a:t>
                </a:r>
                <a:r>
                  <a:rPr lang="en-US" altLang="ko-KR" sz="2400" dirty="0" smtClean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ko-KR" altLang="en-US" sz="2400" i="1">
                            <a:latin typeface="Cambria Math"/>
                          </a:rPr>
                          <m:t>𝜖</m:t>
                        </m:r>
                      </m:e>
                      <m:sub>
                        <m:r>
                          <a:rPr lang="en-US" altLang="ko-KR" sz="2400" i="1">
                            <a:latin typeface="Cambria Math"/>
                          </a:rPr>
                          <m:t>𝑀</m:t>
                        </m:r>
                      </m:sub>
                    </m:sSub>
                  </m:oMath>
                </a14:m>
                <a:r>
                  <a:rPr lang="en-US" altLang="ko-KR" sz="2400" dirty="0"/>
                  <a:t> &lt;</a:t>
                </a:r>
                <a:r>
                  <a:rPr lang="en-US" altLang="ko-KR" sz="2400" dirty="0" smtClean="0"/>
                  <a:t> </a:t>
                </a:r>
                <a:r>
                  <a:rPr lang="en-US" altLang="ko-KR" sz="2400" dirty="0"/>
                  <a:t>0</a:t>
                </a:r>
              </a:p>
              <a:p>
                <a:endParaRPr lang="ko-KR" altLang="en-US" sz="2000" dirty="0" smtClean="0"/>
              </a:p>
              <a:p>
                <a:pPr marL="0" indent="0">
                  <a:buNone/>
                </a:pPr>
                <a:endParaRPr lang="ko-KR" altLang="en-US" sz="2400" dirty="0" smtClean="0"/>
              </a:p>
              <a:p>
                <a:pPr eaLnBrk="1" hangingPunct="1"/>
                <a:endParaRPr lang="en-US" altLang="ko-KR" sz="2400" dirty="0" smtClean="0"/>
              </a:p>
            </p:txBody>
          </p:sp>
        </mc:Choice>
        <mc:Fallback>
          <p:sp>
            <p:nvSpPr>
              <p:cNvPr id="16387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963" t="-107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2800" dirty="0" smtClean="0"/>
              <a:t>참고문헌</a:t>
            </a:r>
            <a:endParaRPr lang="ko-KR" altLang="en-US" sz="28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000" dirty="0" smtClean="0"/>
              <a:t>김상규 외</a:t>
            </a:r>
            <a:r>
              <a:rPr lang="en-US" altLang="ko-KR" sz="2000" dirty="0" smtClean="0"/>
              <a:t>. 2017. </a:t>
            </a:r>
            <a:r>
              <a:rPr lang="ko-KR" altLang="en-US" sz="2000" dirty="0" smtClean="0"/>
              <a:t>생활 속 경제원리</a:t>
            </a:r>
            <a:r>
              <a:rPr lang="en-US" altLang="ko-KR" sz="2000" dirty="0" smtClean="0"/>
              <a:t>. </a:t>
            </a:r>
            <a:r>
              <a:rPr lang="ko-KR" altLang="en-US" sz="2000" dirty="0" smtClean="0"/>
              <a:t>형설출판사</a:t>
            </a:r>
            <a:r>
              <a:rPr lang="en-US" altLang="ko-KR" sz="2000" dirty="0" smtClean="0"/>
              <a:t>.</a:t>
            </a:r>
            <a:r>
              <a:rPr lang="ko-KR" altLang="en-US" sz="2000" dirty="0" smtClean="0"/>
              <a:t> </a:t>
            </a:r>
            <a:endParaRPr lang="en-US" altLang="ko-KR" sz="2000" dirty="0" smtClean="0"/>
          </a:p>
          <a:p>
            <a:r>
              <a:rPr lang="en-US" altLang="ko-KR" sz="2000" dirty="0"/>
              <a:t>Mankiw. 2015. </a:t>
            </a:r>
            <a:r>
              <a:rPr lang="ko-KR" altLang="en-US" sz="2000" dirty="0" err="1"/>
              <a:t>맨큐의</a:t>
            </a:r>
            <a:r>
              <a:rPr lang="ko-KR" altLang="en-US" sz="2000" dirty="0"/>
              <a:t> 경제학</a:t>
            </a:r>
            <a:r>
              <a:rPr lang="en-US" altLang="ko-KR" sz="2000" dirty="0"/>
              <a:t>. CENGAGE </a:t>
            </a:r>
            <a:r>
              <a:rPr lang="en-US" altLang="ko-KR" sz="2000" dirty="0" smtClean="0"/>
              <a:t>Learning.</a:t>
            </a:r>
          </a:p>
          <a:p>
            <a:endParaRPr lang="en-US" altLang="ko-KR" sz="2000" dirty="0" smtClean="0"/>
          </a:p>
          <a:p>
            <a:r>
              <a:rPr lang="ko-KR" altLang="en-US" sz="2000" dirty="0"/>
              <a:t>최저임금위원회 </a:t>
            </a:r>
            <a:r>
              <a:rPr lang="en-US" altLang="ko-KR" sz="2000" dirty="0" smtClean="0"/>
              <a:t>www.minimumwage.go.kr</a:t>
            </a:r>
            <a:endParaRPr lang="en-US" altLang="ko-KR" sz="2000" dirty="0"/>
          </a:p>
          <a:p>
            <a:pPr marL="0" indent="0">
              <a:buNone/>
            </a:pPr>
            <a:endParaRPr lang="en-US" altLang="ko-KR" sz="2000" dirty="0" smtClean="0"/>
          </a:p>
          <a:p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367699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메트로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메트로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</TotalTime>
  <Words>433</Words>
  <Application>Microsoft Office PowerPoint</Application>
  <PresentationFormat>화면 슬라이드 쇼(4:3)</PresentationFormat>
  <Paragraphs>66</Paragraphs>
  <Slides>19</Slides>
  <Notes>0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2" baseType="lpstr">
      <vt:lpstr>Office 테마</vt:lpstr>
      <vt:lpstr>1_Office 테마</vt:lpstr>
      <vt:lpstr>Image</vt:lpstr>
      <vt:lpstr>제3장 가격과 자원 배분</vt:lpstr>
      <vt:lpstr>가격하한제 : 최저임금제</vt:lpstr>
      <vt:lpstr>가격하한제 : 최저임금제</vt:lpstr>
      <vt:lpstr>가격통제에 대한 평가</vt:lpstr>
      <vt:lpstr>가격통제에 대한 평가</vt:lpstr>
      <vt:lpstr>한국의 최저임금제</vt:lpstr>
      <vt:lpstr>한국의 최저임금제</vt:lpstr>
      <vt:lpstr>제4장  수요와 공급의 가격탄력성</vt:lpstr>
      <vt:lpstr>탄력성</vt:lpstr>
      <vt:lpstr>수요의 가격탄력성과 그 결정변수</vt:lpstr>
      <vt:lpstr>다양한 모양의 수요곡선</vt:lpstr>
      <vt:lpstr>다양한 모양의 수요곡선</vt:lpstr>
      <vt:lpstr>다양한 모양의 수요곡선</vt:lpstr>
      <vt:lpstr>다양한 모양의 수요곡선</vt:lpstr>
      <vt:lpstr>수요곡선이 직선일 경우</vt:lpstr>
      <vt:lpstr>수요의 가격탄력성과 판매수입</vt:lpstr>
      <vt:lpstr>수요의 가격탄력성과 판매수입</vt:lpstr>
      <vt:lpstr>수요의 소득탄력성</vt:lpstr>
      <vt:lpstr>참고문헌</vt:lpstr>
    </vt:vector>
  </TitlesOfParts>
  <Company>JESUS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5 장</dc:title>
  <dc:creator>MOONSIJIN</dc:creator>
  <cp:lastModifiedBy>user</cp:lastModifiedBy>
  <cp:revision>61</cp:revision>
  <dcterms:created xsi:type="dcterms:W3CDTF">2012-03-20T02:39:12Z</dcterms:created>
  <dcterms:modified xsi:type="dcterms:W3CDTF">2017-09-29T02:46:54Z</dcterms:modified>
</cp:coreProperties>
</file>