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6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A965-EF4A-44F9-9F4F-82EA6E631F78}" type="datetimeFigureOut">
              <a:rPr lang="ko-KR" altLang="en-US" smtClean="0"/>
              <a:t>2014-05-09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AE9FF-CA61-4A30-A23C-B2F8264F52C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A965-EF4A-44F9-9F4F-82EA6E631F78}" type="datetimeFigureOut">
              <a:rPr lang="ko-KR" altLang="en-US" smtClean="0"/>
              <a:t>2014-05-09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AE9FF-CA61-4A30-A23C-B2F8264F52C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A965-EF4A-44F9-9F4F-82EA6E631F78}" type="datetimeFigureOut">
              <a:rPr lang="ko-KR" altLang="en-US" smtClean="0"/>
              <a:t>2014-05-09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AE9FF-CA61-4A30-A23C-B2F8264F52C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A965-EF4A-44F9-9F4F-82EA6E631F78}" type="datetimeFigureOut">
              <a:rPr lang="ko-KR" altLang="en-US" smtClean="0"/>
              <a:t>2014-05-09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AE9FF-CA61-4A30-A23C-B2F8264F52C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A965-EF4A-44F9-9F4F-82EA6E631F78}" type="datetimeFigureOut">
              <a:rPr lang="ko-KR" altLang="en-US" smtClean="0"/>
              <a:t>2014-05-09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AE9FF-CA61-4A30-A23C-B2F8264F52C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A965-EF4A-44F9-9F4F-82EA6E631F78}" type="datetimeFigureOut">
              <a:rPr lang="ko-KR" altLang="en-US" smtClean="0"/>
              <a:t>2014-05-09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AE9FF-CA61-4A30-A23C-B2F8264F52C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A965-EF4A-44F9-9F4F-82EA6E631F78}" type="datetimeFigureOut">
              <a:rPr lang="ko-KR" altLang="en-US" smtClean="0"/>
              <a:t>2014-05-09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AE9FF-CA61-4A30-A23C-B2F8264F52C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A965-EF4A-44F9-9F4F-82EA6E631F78}" type="datetimeFigureOut">
              <a:rPr lang="ko-KR" altLang="en-US" smtClean="0"/>
              <a:t>2014-05-09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AE9FF-CA61-4A30-A23C-B2F8264F52C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A965-EF4A-44F9-9F4F-82EA6E631F78}" type="datetimeFigureOut">
              <a:rPr lang="ko-KR" altLang="en-US" smtClean="0"/>
              <a:t>2014-05-09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AE9FF-CA61-4A30-A23C-B2F8264F52C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A965-EF4A-44F9-9F4F-82EA6E631F78}" type="datetimeFigureOut">
              <a:rPr lang="ko-KR" altLang="en-US" smtClean="0"/>
              <a:t>2014-05-09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AE9FF-CA61-4A30-A23C-B2F8264F52C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A965-EF4A-44F9-9F4F-82EA6E631F78}" type="datetimeFigureOut">
              <a:rPr lang="ko-KR" altLang="en-US" smtClean="0"/>
              <a:t>2014-05-09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AE9FF-CA61-4A30-A23C-B2F8264F52C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04A965-EF4A-44F9-9F4F-82EA6E631F78}" type="datetimeFigureOut">
              <a:rPr lang="ko-KR" altLang="en-US" smtClean="0"/>
              <a:t>2014-05-09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3AE9FF-CA61-4A30-A23C-B2F8264F52C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132138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1379" name="Text Box 5"/>
          <p:cNvSpPr txBox="1">
            <a:spLocks noChangeArrowheads="1"/>
          </p:cNvSpPr>
          <p:nvPr/>
        </p:nvSpPr>
        <p:spPr bwMode="auto">
          <a:xfrm>
            <a:off x="5232400" y="404813"/>
            <a:ext cx="11620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en-US" altLang="ko-KR" sz="2400" b="1"/>
              <a:t>3. </a:t>
            </a:r>
            <a:r>
              <a:rPr lang="ko-KR" altLang="en-US" sz="2400" b="1"/>
              <a:t>지방</a:t>
            </a:r>
          </a:p>
        </p:txBody>
      </p:sp>
      <p:sp>
        <p:nvSpPr>
          <p:cNvPr id="101380" name="Rectangle 7"/>
          <p:cNvSpPr>
            <a:spLocks noChangeArrowheads="1"/>
          </p:cNvSpPr>
          <p:nvPr/>
        </p:nvSpPr>
        <p:spPr bwMode="auto">
          <a:xfrm>
            <a:off x="857250" y="1285875"/>
            <a:ext cx="30003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sz="2000" b="1"/>
              <a:t>인체 내 지방의 기능</a:t>
            </a:r>
          </a:p>
        </p:txBody>
      </p:sp>
      <p:sp>
        <p:nvSpPr>
          <p:cNvPr id="101381" name="TextBox 5"/>
          <p:cNvSpPr txBox="1">
            <a:spLocks noChangeArrowheads="1"/>
          </p:cNvSpPr>
          <p:nvPr/>
        </p:nvSpPr>
        <p:spPr bwMode="auto">
          <a:xfrm>
            <a:off x="142875" y="1857375"/>
            <a:ext cx="5072063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ko-KR" sz="2000"/>
              <a:t>1. </a:t>
            </a:r>
            <a:r>
              <a:rPr lang="ko-KR" altLang="en-US" sz="2000"/>
              <a:t>에너지의 공급 </a:t>
            </a:r>
            <a:r>
              <a:rPr lang="en-US" altLang="ko-KR" sz="2000"/>
              <a:t>=&gt;</a:t>
            </a:r>
            <a:r>
              <a:rPr lang="ko-KR" altLang="en-US" sz="2000"/>
              <a:t> </a:t>
            </a:r>
            <a:r>
              <a:rPr lang="en-US" altLang="ko-KR" sz="2000"/>
              <a:t>1g</a:t>
            </a:r>
            <a:r>
              <a:rPr lang="ko-KR" altLang="en-US" sz="2000"/>
              <a:t>당 </a:t>
            </a:r>
            <a:r>
              <a:rPr lang="en-US" altLang="ko-KR" sz="2000"/>
              <a:t>9kcal</a:t>
            </a:r>
            <a:r>
              <a:rPr lang="ko-KR" altLang="en-US" sz="2000"/>
              <a:t>의 열량</a:t>
            </a:r>
          </a:p>
          <a:p>
            <a:pPr>
              <a:buFontTx/>
              <a:buChar char="-"/>
            </a:pPr>
            <a:endParaRPr lang="en-US" altLang="ko-KR" sz="2000"/>
          </a:p>
          <a:p>
            <a:r>
              <a:rPr lang="en-US" altLang="ko-KR" sz="2000"/>
              <a:t>2. </a:t>
            </a:r>
            <a:r>
              <a:rPr lang="ko-KR" altLang="en-US" sz="2000"/>
              <a:t>필수 지방산의 공급 </a:t>
            </a:r>
            <a:r>
              <a:rPr lang="en-US" altLang="ko-KR" sz="2000"/>
              <a:t>=&gt;</a:t>
            </a:r>
            <a:r>
              <a:rPr lang="ko-KR" altLang="en-US" sz="2000"/>
              <a:t>세포막 형성</a:t>
            </a:r>
            <a:r>
              <a:rPr lang="en-US" altLang="ko-KR" sz="2000"/>
              <a:t>, </a:t>
            </a:r>
          </a:p>
          <a:p>
            <a:r>
              <a:rPr lang="en-US" altLang="ko-KR" sz="2000"/>
              <a:t>                                  </a:t>
            </a:r>
            <a:r>
              <a:rPr lang="ko-KR" altLang="en-US" sz="2000"/>
              <a:t>체내의 기능 조절</a:t>
            </a:r>
            <a:endParaRPr lang="en-US" altLang="ko-KR" sz="2000"/>
          </a:p>
          <a:p>
            <a:pPr>
              <a:buFontTx/>
              <a:buChar char="-"/>
            </a:pPr>
            <a:endParaRPr lang="en-US" altLang="ko-KR" sz="2000"/>
          </a:p>
          <a:p>
            <a:r>
              <a:rPr lang="en-US" altLang="ko-KR" sz="2000"/>
              <a:t>3. </a:t>
            </a:r>
            <a:r>
              <a:rPr lang="ko-KR" altLang="en-US" sz="2000"/>
              <a:t>담즙산과 스테로이드 호르몬 합성 </a:t>
            </a:r>
            <a:r>
              <a:rPr lang="en-US" altLang="ko-KR" sz="2000"/>
              <a:t>=&gt;</a:t>
            </a:r>
          </a:p>
          <a:p>
            <a:r>
              <a:rPr lang="en-US" altLang="ko-KR" sz="2000"/>
              <a:t>                  </a:t>
            </a:r>
            <a:r>
              <a:rPr lang="ko-KR" altLang="en-US" sz="2000"/>
              <a:t>인지질과 함께 세포막의 성분</a:t>
            </a:r>
            <a:endParaRPr lang="en-US" altLang="ko-KR" sz="2000"/>
          </a:p>
          <a:p>
            <a:endParaRPr lang="en-US" altLang="ko-KR" sz="2000"/>
          </a:p>
          <a:p>
            <a:r>
              <a:rPr lang="en-US" altLang="ko-KR" sz="2000"/>
              <a:t>4. </a:t>
            </a:r>
            <a:r>
              <a:rPr lang="ko-KR" altLang="en-US" sz="2000"/>
              <a:t>체온유지 및 기관보호 </a:t>
            </a:r>
            <a:r>
              <a:rPr lang="en-US" altLang="ko-KR" sz="2000"/>
              <a:t>=&gt; </a:t>
            </a:r>
            <a:r>
              <a:rPr lang="ko-KR" altLang="en-US" sz="2000"/>
              <a:t>정상체온 유지</a:t>
            </a:r>
            <a:r>
              <a:rPr lang="en-US" altLang="ko-KR" sz="2000"/>
              <a:t>,</a:t>
            </a:r>
          </a:p>
          <a:p>
            <a:r>
              <a:rPr lang="en-US" altLang="ko-KR" sz="2000"/>
              <a:t>         </a:t>
            </a:r>
            <a:r>
              <a:rPr lang="ko-KR" altLang="en-US" sz="2000"/>
              <a:t>외부충격으로부터 장기와 골격 보호</a:t>
            </a:r>
            <a:endParaRPr lang="en-US" altLang="ko-KR" sz="2000"/>
          </a:p>
          <a:p>
            <a:endParaRPr lang="en-US" altLang="ko-KR" sz="2000"/>
          </a:p>
          <a:p>
            <a:r>
              <a:rPr lang="en-US" altLang="ko-KR" sz="2000"/>
              <a:t>5. </a:t>
            </a:r>
            <a:r>
              <a:rPr lang="ko-KR" altLang="en-US" sz="2000"/>
              <a:t>지용성 비타민 운반과 비타민 </a:t>
            </a:r>
            <a:r>
              <a:rPr lang="en-US" altLang="ko-KR" sz="2000"/>
              <a:t>B1</a:t>
            </a:r>
            <a:r>
              <a:rPr lang="ko-KR" altLang="en-US" sz="2000"/>
              <a:t>의 절약</a:t>
            </a:r>
            <a:endParaRPr lang="en-US" altLang="ko-KR" sz="2000"/>
          </a:p>
          <a:p>
            <a:r>
              <a:rPr lang="en-US" altLang="ko-KR" sz="2000"/>
              <a:t>    =&gt; </a:t>
            </a:r>
            <a:r>
              <a:rPr lang="ko-KR" altLang="en-US" sz="2000"/>
              <a:t>비타민</a:t>
            </a:r>
            <a:r>
              <a:rPr lang="en-US" altLang="ko-KR" sz="2000"/>
              <a:t>(A,D,E,K)</a:t>
            </a:r>
            <a:r>
              <a:rPr lang="ko-KR" altLang="en-US" sz="2000"/>
              <a:t>의 체내 흡수율과</a:t>
            </a:r>
            <a:endParaRPr lang="en-US" altLang="ko-KR" sz="2000"/>
          </a:p>
          <a:p>
            <a:r>
              <a:rPr lang="en-US" altLang="ko-KR" sz="2000"/>
              <a:t>     </a:t>
            </a:r>
            <a:r>
              <a:rPr lang="ko-KR" altLang="en-US" sz="2000"/>
              <a:t>    이용률 상승</a:t>
            </a:r>
            <a:endParaRPr lang="en-US" altLang="ko-KR" sz="2000"/>
          </a:p>
        </p:txBody>
      </p:sp>
      <p:pic>
        <p:nvPicPr>
          <p:cNvPr id="101382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88" y="4214813"/>
            <a:ext cx="3643312" cy="250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1383" name="Picture 8" descr="비만여성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72113" y="1428750"/>
            <a:ext cx="3671887" cy="268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132138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03" name="Text Box 5"/>
          <p:cNvSpPr txBox="1">
            <a:spLocks noChangeArrowheads="1"/>
          </p:cNvSpPr>
          <p:nvPr/>
        </p:nvSpPr>
        <p:spPr bwMode="auto">
          <a:xfrm>
            <a:off x="5232400" y="404813"/>
            <a:ext cx="11620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en-US" altLang="ko-KR" sz="2400" b="1"/>
              <a:t>3. </a:t>
            </a:r>
            <a:r>
              <a:rPr lang="ko-KR" altLang="en-US" sz="2400" b="1"/>
              <a:t>지방</a:t>
            </a:r>
          </a:p>
        </p:txBody>
      </p:sp>
      <p:sp>
        <p:nvSpPr>
          <p:cNvPr id="102404" name="Rectangle 7"/>
          <p:cNvSpPr>
            <a:spLocks noChangeArrowheads="1"/>
          </p:cNvSpPr>
          <p:nvPr/>
        </p:nvSpPr>
        <p:spPr bwMode="auto">
          <a:xfrm>
            <a:off x="1000125" y="2500313"/>
            <a:ext cx="17922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400" b="1">
                <a:solidFill>
                  <a:srgbClr val="009900"/>
                </a:solidFill>
              </a:rPr>
              <a:t>운동과 지방</a:t>
            </a:r>
          </a:p>
        </p:txBody>
      </p:sp>
      <p:sp>
        <p:nvSpPr>
          <p:cNvPr id="102405" name="TextBox 4"/>
          <p:cNvSpPr txBox="1">
            <a:spLocks noChangeArrowheads="1"/>
          </p:cNvSpPr>
          <p:nvPr/>
        </p:nvSpPr>
        <p:spPr bwMode="auto">
          <a:xfrm>
            <a:off x="357188" y="4071938"/>
            <a:ext cx="900112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sz="2000" b="1">
                <a:solidFill>
                  <a:srgbClr val="0000FF"/>
                </a:solidFill>
              </a:rPr>
              <a:t>운동강도가 높을 경우</a:t>
            </a:r>
            <a:endParaRPr lang="en-US" altLang="ko-KR" sz="2000" b="1">
              <a:solidFill>
                <a:srgbClr val="0000FF"/>
              </a:solidFill>
            </a:endParaRPr>
          </a:p>
          <a:p>
            <a:r>
              <a:rPr lang="ko-KR" altLang="en-US" sz="2000"/>
              <a:t>혈액중의 젖산이나 혈당의 상승에 따른 인슐린의 증가는 모든 지방조직의</a:t>
            </a:r>
            <a:endParaRPr lang="en-US" altLang="ko-KR" sz="2000"/>
          </a:p>
          <a:p>
            <a:r>
              <a:rPr lang="ko-KR" altLang="en-US" sz="2000"/>
              <a:t>분해를 억제하는 조건임</a:t>
            </a:r>
            <a:r>
              <a:rPr lang="en-US" altLang="ko-KR" sz="2000"/>
              <a:t>. </a:t>
            </a:r>
          </a:p>
          <a:p>
            <a:r>
              <a:rPr lang="ko-KR" altLang="en-US" sz="2000"/>
              <a:t>따라서 단시간의 전력질주와 같은 운동의 경우 당질사용</a:t>
            </a:r>
          </a:p>
        </p:txBody>
      </p:sp>
      <p:sp>
        <p:nvSpPr>
          <p:cNvPr id="102406" name="TextBox 5"/>
          <p:cNvSpPr txBox="1">
            <a:spLocks noChangeArrowheads="1"/>
          </p:cNvSpPr>
          <p:nvPr/>
        </p:nvSpPr>
        <p:spPr bwMode="auto">
          <a:xfrm>
            <a:off x="357188" y="5572125"/>
            <a:ext cx="83581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sz="2000" b="1">
                <a:solidFill>
                  <a:srgbClr val="0000FF"/>
                </a:solidFill>
              </a:rPr>
              <a:t>운동강도가 중등도 이하의 운동인 경우</a:t>
            </a:r>
            <a:endParaRPr lang="en-US" altLang="ko-KR" sz="2000" b="1">
              <a:solidFill>
                <a:srgbClr val="0000FF"/>
              </a:solidFill>
            </a:endParaRPr>
          </a:p>
          <a:p>
            <a:r>
              <a:rPr lang="ko-KR" altLang="en-US" sz="2000"/>
              <a:t>혈청 중에 유리지방산의 동원이 일어나며</a:t>
            </a:r>
            <a:r>
              <a:rPr lang="en-US" altLang="ko-KR" sz="2000"/>
              <a:t>, </a:t>
            </a:r>
            <a:r>
              <a:rPr lang="ko-KR" altLang="en-US" sz="2000"/>
              <a:t>중성지방의 분해가 촉진된다</a:t>
            </a:r>
            <a:r>
              <a:rPr lang="en-US" altLang="ko-KR" sz="2000"/>
              <a:t>.</a:t>
            </a:r>
            <a:endParaRPr lang="ko-KR" altLang="en-US" sz="2000"/>
          </a:p>
        </p:txBody>
      </p:sp>
      <p:pic>
        <p:nvPicPr>
          <p:cNvPr id="102407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0" y="1143000"/>
            <a:ext cx="4071938" cy="307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285875"/>
            <a:ext cx="5000625" cy="5357813"/>
          </a:xfrm>
        </p:spPr>
        <p:txBody>
          <a:bodyPr/>
          <a:lstStyle/>
          <a:p>
            <a:pPr>
              <a:buClr>
                <a:srgbClr val="FF0000"/>
              </a:buClr>
              <a:buFont typeface="Wingdings" pitchFamily="2" charset="2"/>
              <a:buNone/>
            </a:pPr>
            <a:r>
              <a:rPr lang="ko-KR" altLang="en-US" smtClean="0"/>
              <a:t>   </a:t>
            </a:r>
            <a:r>
              <a:rPr lang="ko-KR" altLang="en-US" b="1" smtClean="0">
                <a:solidFill>
                  <a:srgbClr val="009900"/>
                </a:solidFill>
              </a:rPr>
              <a:t>소화된 영양소의 최종물질</a:t>
            </a:r>
          </a:p>
          <a:p>
            <a:pPr>
              <a:buClr>
                <a:srgbClr val="FF0000"/>
              </a:buClr>
              <a:buFont typeface="Wingdings" pitchFamily="2" charset="2"/>
              <a:buNone/>
            </a:pPr>
            <a:endParaRPr lang="ko-KR" altLang="en-US" b="1" smtClean="0">
              <a:solidFill>
                <a:srgbClr val="009900"/>
              </a:solidFill>
            </a:endParaRPr>
          </a:p>
          <a:p>
            <a:pPr>
              <a:buClr>
                <a:srgbClr val="000000"/>
              </a:buClr>
            </a:pPr>
            <a:r>
              <a:rPr lang="ko-KR" altLang="en-US" sz="2200" smtClean="0">
                <a:solidFill>
                  <a:srgbClr val="FF0066"/>
                </a:solidFill>
              </a:rPr>
              <a:t>탄수화물</a:t>
            </a:r>
            <a:r>
              <a:rPr lang="ko-KR" altLang="en-US" sz="2200" smtClean="0"/>
              <a:t> </a:t>
            </a:r>
            <a:r>
              <a:rPr lang="ko-KR" altLang="en-US" sz="2200" smtClean="0">
                <a:sym typeface="Wingdings" pitchFamily="2" charset="2"/>
              </a:rPr>
              <a:t> </a:t>
            </a:r>
            <a:r>
              <a:rPr lang="ko-KR" altLang="en-US" sz="2200" smtClean="0">
                <a:solidFill>
                  <a:srgbClr val="0000FF"/>
                </a:solidFill>
                <a:sym typeface="Wingdings" pitchFamily="2" charset="2"/>
              </a:rPr>
              <a:t>포도당과 같은 단당류</a:t>
            </a:r>
            <a:r>
              <a:rPr lang="ko-KR" altLang="en-US" sz="2200" smtClean="0">
                <a:sym typeface="Wingdings" pitchFamily="2" charset="2"/>
              </a:rPr>
              <a:t>  주로 에너지원으로 이용되고 일부는 간에 글리코겐 형태로 저장</a:t>
            </a:r>
            <a:endParaRPr lang="ko-KR" altLang="en-US" sz="2200" smtClean="0"/>
          </a:p>
          <a:p>
            <a:pPr>
              <a:buClr>
                <a:srgbClr val="000000"/>
              </a:buClr>
            </a:pPr>
            <a:r>
              <a:rPr lang="ko-KR" altLang="en-US" sz="2200" smtClean="0">
                <a:solidFill>
                  <a:srgbClr val="FF0066"/>
                </a:solidFill>
              </a:rPr>
              <a:t>지방</a:t>
            </a:r>
            <a:r>
              <a:rPr lang="ko-KR" altLang="en-US" sz="2200" smtClean="0"/>
              <a:t> </a:t>
            </a:r>
            <a:r>
              <a:rPr lang="ko-KR" altLang="en-US" sz="2200" smtClean="0">
                <a:sym typeface="Wingdings" pitchFamily="2" charset="2"/>
              </a:rPr>
              <a:t> </a:t>
            </a:r>
            <a:r>
              <a:rPr lang="ko-KR" altLang="en-US" sz="2200" smtClean="0">
                <a:solidFill>
                  <a:srgbClr val="0000FF"/>
                </a:solidFill>
                <a:sym typeface="Wingdings" pitchFamily="2" charset="2"/>
              </a:rPr>
              <a:t>지방산과 글리세롤</a:t>
            </a:r>
            <a:r>
              <a:rPr lang="ko-KR" altLang="en-US" sz="2200" smtClean="0">
                <a:sym typeface="Wingdings" pitchFamily="2" charset="2"/>
              </a:rPr>
              <a:t> 암죽관에서 흡수되자마자 지방으로 재합성된 다음 운반되어 에너지원으로 쓰이거나 일부는 피부 및 장간막에 저장 </a:t>
            </a:r>
          </a:p>
          <a:p>
            <a:pPr>
              <a:buClr>
                <a:srgbClr val="000000"/>
              </a:buClr>
            </a:pPr>
            <a:r>
              <a:rPr lang="ko-KR" altLang="en-US" sz="2200" smtClean="0">
                <a:solidFill>
                  <a:srgbClr val="FF0066"/>
                </a:solidFill>
                <a:sym typeface="Wingdings" pitchFamily="2" charset="2"/>
              </a:rPr>
              <a:t>단백질</a:t>
            </a:r>
            <a:r>
              <a:rPr lang="ko-KR" altLang="en-US" sz="2200" smtClean="0">
                <a:sym typeface="Wingdings" pitchFamily="2" charset="2"/>
              </a:rPr>
              <a:t>  </a:t>
            </a:r>
            <a:r>
              <a:rPr lang="ko-KR" altLang="en-US" sz="2200" smtClean="0">
                <a:solidFill>
                  <a:srgbClr val="0000FF"/>
                </a:solidFill>
                <a:sym typeface="Wingdings" pitchFamily="2" charset="2"/>
              </a:rPr>
              <a:t>아미노산</a:t>
            </a:r>
            <a:r>
              <a:rPr lang="ko-KR" altLang="en-US" sz="2200" smtClean="0">
                <a:sym typeface="Wingdings" pitchFamily="2" charset="2"/>
              </a:rPr>
              <a:t>  단백질로 </a:t>
            </a:r>
            <a:endParaRPr lang="en-US" altLang="ko-KR" sz="2200" smtClean="0">
              <a:sym typeface="Wingdings" pitchFamily="2" charset="2"/>
            </a:endParaRPr>
          </a:p>
          <a:p>
            <a:pPr>
              <a:buClr>
                <a:srgbClr val="000000"/>
              </a:buClr>
              <a:buFontTx/>
              <a:buNone/>
            </a:pPr>
            <a:r>
              <a:rPr lang="ko-KR" altLang="en-US" sz="2200" smtClean="0">
                <a:sym typeface="Wingdings" pitchFamily="2" charset="2"/>
              </a:rPr>
              <a:t>    다시 합성되어 세포의 원형질 주성분으로 이용</a:t>
            </a:r>
            <a:r>
              <a:rPr lang="en-US" altLang="ko-KR" sz="2200" smtClean="0">
                <a:sym typeface="Wingdings" pitchFamily="2" charset="2"/>
              </a:rPr>
              <a:t>. </a:t>
            </a:r>
            <a:r>
              <a:rPr lang="ko-KR" altLang="en-US" sz="2200" smtClean="0">
                <a:sym typeface="Wingdings" pitchFamily="2" charset="2"/>
              </a:rPr>
              <a:t>일부는 에너지로 사용</a:t>
            </a:r>
            <a:endParaRPr lang="en-US" altLang="ko-KR" sz="2200" smtClean="0"/>
          </a:p>
        </p:txBody>
      </p:sp>
      <p:pic>
        <p:nvPicPr>
          <p:cNvPr id="103427" name="Picture 3" descr="소화과정"/>
          <p:cNvPicPr>
            <a:picLocks noGrp="1" noChangeAspect="1" noChangeArrowheads="1"/>
          </p:cNvPicPr>
          <p:nvPr>
            <p:ph type="body"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076825" y="1484313"/>
            <a:ext cx="4067175" cy="5184775"/>
          </a:xfrm>
        </p:spPr>
      </p:pic>
      <p:pic>
        <p:nvPicPr>
          <p:cNvPr id="10342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132138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132138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4451" name="Text Box 6"/>
          <p:cNvSpPr txBox="1">
            <a:spLocks noChangeArrowheads="1"/>
          </p:cNvSpPr>
          <p:nvPr/>
        </p:nvSpPr>
        <p:spPr bwMode="auto">
          <a:xfrm>
            <a:off x="4752975" y="404813"/>
            <a:ext cx="14636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en-US" altLang="ko-KR" sz="2400" b="1"/>
              <a:t>4. </a:t>
            </a:r>
            <a:r>
              <a:rPr lang="ko-KR" altLang="en-US" sz="2400" b="1"/>
              <a:t>무기질</a:t>
            </a:r>
          </a:p>
        </p:txBody>
      </p:sp>
      <p:sp>
        <p:nvSpPr>
          <p:cNvPr id="104452" name="Text Box 7"/>
          <p:cNvSpPr txBox="1">
            <a:spLocks noChangeArrowheads="1"/>
          </p:cNvSpPr>
          <p:nvPr/>
        </p:nvSpPr>
        <p:spPr bwMode="auto">
          <a:xfrm>
            <a:off x="1000125" y="1643063"/>
            <a:ext cx="45847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000" b="1"/>
              <a:t>영양소 간의 상호작용을 통한 합성 불가</a:t>
            </a:r>
          </a:p>
        </p:txBody>
      </p:sp>
      <p:sp>
        <p:nvSpPr>
          <p:cNvPr id="104453" name="Text Box 8"/>
          <p:cNvSpPr txBox="1">
            <a:spLocks noChangeArrowheads="1"/>
          </p:cNvSpPr>
          <p:nvPr/>
        </p:nvSpPr>
        <p:spPr bwMode="auto">
          <a:xfrm>
            <a:off x="500063" y="2214563"/>
            <a:ext cx="576897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b="1">
                <a:solidFill>
                  <a:srgbClr val="C00000"/>
                </a:solidFill>
              </a:rPr>
              <a:t>다량무기질</a:t>
            </a:r>
          </a:p>
          <a:p>
            <a:r>
              <a:rPr lang="ko-KR" altLang="en-US"/>
              <a:t>       일일 </a:t>
            </a:r>
            <a:r>
              <a:rPr lang="en-US" altLang="ko-KR"/>
              <a:t>100mg </a:t>
            </a:r>
            <a:r>
              <a:rPr lang="ko-KR" altLang="en-US"/>
              <a:t>이상을 섭취할 필요가 있는 무기질</a:t>
            </a:r>
          </a:p>
          <a:p>
            <a:r>
              <a:rPr lang="ko-KR" altLang="en-US"/>
              <a:t>       칼슘</a:t>
            </a:r>
            <a:r>
              <a:rPr lang="en-US" altLang="ko-KR"/>
              <a:t>, </a:t>
            </a:r>
            <a:r>
              <a:rPr lang="ko-KR" altLang="en-US"/>
              <a:t>인</a:t>
            </a:r>
            <a:r>
              <a:rPr lang="en-US" altLang="ko-KR"/>
              <a:t>, </a:t>
            </a:r>
            <a:r>
              <a:rPr lang="ko-KR" altLang="en-US"/>
              <a:t>마그네슘</a:t>
            </a:r>
            <a:r>
              <a:rPr lang="en-US" altLang="ko-KR"/>
              <a:t>, </a:t>
            </a:r>
            <a:r>
              <a:rPr lang="ko-KR" altLang="en-US"/>
              <a:t>나트륨</a:t>
            </a:r>
            <a:r>
              <a:rPr lang="en-US" altLang="ko-KR"/>
              <a:t>, </a:t>
            </a:r>
            <a:r>
              <a:rPr lang="ko-KR" altLang="en-US"/>
              <a:t>칼륨</a:t>
            </a:r>
            <a:r>
              <a:rPr lang="en-US" altLang="ko-KR"/>
              <a:t>, </a:t>
            </a:r>
            <a:r>
              <a:rPr lang="ko-KR" altLang="en-US"/>
              <a:t>염소</a:t>
            </a:r>
          </a:p>
        </p:txBody>
      </p:sp>
      <p:sp>
        <p:nvSpPr>
          <p:cNvPr id="104454" name="Text Box 9"/>
          <p:cNvSpPr txBox="1">
            <a:spLocks noChangeArrowheads="1"/>
          </p:cNvSpPr>
          <p:nvPr/>
        </p:nvSpPr>
        <p:spPr bwMode="auto">
          <a:xfrm>
            <a:off x="500063" y="3286125"/>
            <a:ext cx="8494712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b="1">
                <a:solidFill>
                  <a:srgbClr val="C00000"/>
                </a:solidFill>
              </a:rPr>
              <a:t>미량무기질</a:t>
            </a:r>
          </a:p>
          <a:p>
            <a:r>
              <a:rPr lang="ko-KR" altLang="en-US"/>
              <a:t>       일일 몇 </a:t>
            </a:r>
            <a:r>
              <a:rPr lang="en-US" altLang="ko-KR"/>
              <a:t>mg</a:t>
            </a:r>
            <a:r>
              <a:rPr lang="ko-KR" altLang="en-US"/>
              <a:t>만 섭취해도 되지만 인체에 필수적인 무기질</a:t>
            </a:r>
          </a:p>
          <a:p>
            <a:r>
              <a:rPr lang="ko-KR" altLang="en-US"/>
              <a:t>       불소</a:t>
            </a:r>
            <a:r>
              <a:rPr lang="en-US" altLang="ko-KR"/>
              <a:t>, </a:t>
            </a:r>
            <a:r>
              <a:rPr lang="ko-KR" altLang="en-US"/>
              <a:t>크로뮴</a:t>
            </a:r>
            <a:r>
              <a:rPr lang="en-US" altLang="ko-KR"/>
              <a:t>, </a:t>
            </a:r>
            <a:r>
              <a:rPr lang="ko-KR" altLang="en-US"/>
              <a:t>망가니즈</a:t>
            </a:r>
            <a:r>
              <a:rPr lang="en-US" altLang="ko-KR"/>
              <a:t>, </a:t>
            </a:r>
            <a:r>
              <a:rPr lang="ko-KR" altLang="en-US"/>
              <a:t>코발트</a:t>
            </a:r>
            <a:r>
              <a:rPr lang="en-US" altLang="ko-KR"/>
              <a:t>, </a:t>
            </a:r>
            <a:r>
              <a:rPr lang="ko-KR" altLang="en-US"/>
              <a:t>구리</a:t>
            </a:r>
            <a:r>
              <a:rPr lang="en-US" altLang="ko-KR"/>
              <a:t>, </a:t>
            </a:r>
            <a:r>
              <a:rPr lang="ko-KR" altLang="en-US"/>
              <a:t>철</a:t>
            </a:r>
            <a:r>
              <a:rPr lang="en-US" altLang="ko-KR"/>
              <a:t>, </a:t>
            </a:r>
            <a:r>
              <a:rPr lang="ko-KR" altLang="en-US"/>
              <a:t>아연</a:t>
            </a:r>
            <a:r>
              <a:rPr lang="en-US" altLang="ko-KR"/>
              <a:t>, </a:t>
            </a:r>
            <a:r>
              <a:rPr lang="ko-KR" altLang="en-US"/>
              <a:t>셀레늄</a:t>
            </a:r>
            <a:r>
              <a:rPr lang="en-US" altLang="ko-KR"/>
              <a:t>, </a:t>
            </a:r>
            <a:r>
              <a:rPr lang="ko-KR" altLang="en-US"/>
              <a:t>몰리브덴 아이오딘</a:t>
            </a:r>
          </a:p>
        </p:txBody>
      </p:sp>
      <p:pic>
        <p:nvPicPr>
          <p:cNvPr id="104455" name="Picture 13" descr="해초류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15063" y="1143000"/>
            <a:ext cx="2771775" cy="208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4456" name="직사각형 10"/>
          <p:cNvSpPr>
            <a:spLocks noChangeArrowheads="1"/>
          </p:cNvSpPr>
          <p:nvPr/>
        </p:nvSpPr>
        <p:spPr bwMode="auto">
          <a:xfrm>
            <a:off x="468313" y="1196975"/>
            <a:ext cx="17621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ko-KR" altLang="en-US" sz="2000" b="1">
                <a:solidFill>
                  <a:srgbClr val="0000FF"/>
                </a:solidFill>
              </a:rPr>
              <a:t>무기질의 특성</a:t>
            </a:r>
          </a:p>
        </p:txBody>
      </p:sp>
      <p:sp>
        <p:nvSpPr>
          <p:cNvPr id="104457" name="Rectangle 10"/>
          <p:cNvSpPr>
            <a:spLocks noChangeArrowheads="1"/>
          </p:cNvSpPr>
          <p:nvPr/>
        </p:nvSpPr>
        <p:spPr bwMode="auto">
          <a:xfrm>
            <a:off x="214313" y="4500563"/>
            <a:ext cx="8501062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/>
            <a:r>
              <a:rPr lang="ko-KR" altLang="en-US" b="1">
                <a:solidFill>
                  <a:srgbClr val="009900"/>
                </a:solidFill>
              </a:rPr>
              <a:t>길항작용</a:t>
            </a:r>
            <a:r>
              <a:rPr lang="en-US" altLang="ko-KR"/>
              <a:t>(antagonism) : </a:t>
            </a:r>
            <a:r>
              <a:rPr lang="ko-KR" altLang="en-US"/>
              <a:t>서로의 효과를 상쇄시키는 것</a:t>
            </a:r>
            <a:endParaRPr lang="en-US" altLang="ko-KR"/>
          </a:p>
          <a:p>
            <a:pPr marL="342900" indent="-342900"/>
            <a:r>
              <a:rPr lang="ko-KR" altLang="en-US"/>
              <a:t>                                   아연의 과잉섭취 </a:t>
            </a:r>
            <a:r>
              <a:rPr lang="en-US" altLang="ko-KR"/>
              <a:t>=&gt; </a:t>
            </a:r>
            <a:r>
              <a:rPr lang="ko-KR" altLang="en-US"/>
              <a:t>구리 흡수 감소</a:t>
            </a:r>
            <a:endParaRPr lang="en-US" altLang="ko-KR"/>
          </a:p>
          <a:p>
            <a:pPr marL="342900" indent="-342900"/>
            <a:r>
              <a:rPr lang="en-US" altLang="ko-KR"/>
              <a:t>                                   </a:t>
            </a:r>
            <a:r>
              <a:rPr lang="ko-KR" altLang="en-US"/>
              <a:t>마그네슘 과잉섭취 </a:t>
            </a:r>
            <a:r>
              <a:rPr lang="en-US" altLang="ko-KR"/>
              <a:t>=&gt; </a:t>
            </a:r>
            <a:r>
              <a:rPr lang="ko-KR" altLang="en-US"/>
              <a:t>칼슘 흡수 감소</a:t>
            </a:r>
            <a:endParaRPr lang="en-US" altLang="ko-KR"/>
          </a:p>
          <a:p>
            <a:pPr marL="342900" indent="-342900"/>
            <a:endParaRPr lang="en-US" altLang="ko-KR"/>
          </a:p>
          <a:p>
            <a:pPr marL="342900" indent="-342900"/>
            <a:r>
              <a:rPr lang="ko-KR" altLang="en-US" b="1">
                <a:solidFill>
                  <a:srgbClr val="009900"/>
                </a:solidFill>
              </a:rPr>
              <a:t>상승작용</a:t>
            </a:r>
            <a:r>
              <a:rPr lang="en-US" altLang="ko-KR"/>
              <a:t>(synergism) : </a:t>
            </a:r>
            <a:r>
              <a:rPr lang="ko-KR" altLang="en-US"/>
              <a:t>무기질과 비타민을 같이 섭취하면 효과가 상승되는 것</a:t>
            </a:r>
            <a:endParaRPr lang="en-US" altLang="ko-KR"/>
          </a:p>
          <a:p>
            <a:pPr marL="342900" indent="-342900"/>
            <a:r>
              <a:rPr lang="en-US" altLang="ko-KR"/>
              <a:t>                                 vit. C =&gt; </a:t>
            </a:r>
            <a:r>
              <a:rPr lang="ko-KR" altLang="en-US"/>
              <a:t>철분 흡수 증가</a:t>
            </a:r>
            <a:endParaRPr lang="en-US" altLang="ko-KR"/>
          </a:p>
          <a:p>
            <a:pPr marL="342900" indent="-342900"/>
            <a:r>
              <a:rPr lang="en-US" altLang="ko-KR"/>
              <a:t>                                 vit. D =&gt; </a:t>
            </a:r>
            <a:r>
              <a:rPr lang="ko-KR" altLang="en-US"/>
              <a:t>칼슘 흡수 증가</a:t>
            </a:r>
            <a:endParaRPr lang="en-US" altLang="ko-K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132138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5475" name="Text Box 6"/>
          <p:cNvSpPr txBox="1">
            <a:spLocks noChangeArrowheads="1"/>
          </p:cNvSpPr>
          <p:nvPr/>
        </p:nvSpPr>
        <p:spPr bwMode="auto">
          <a:xfrm>
            <a:off x="4752975" y="404813"/>
            <a:ext cx="14636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en-US" altLang="ko-KR" sz="2400" b="1"/>
              <a:t>4. </a:t>
            </a:r>
            <a:r>
              <a:rPr lang="ko-KR" altLang="en-US" sz="2400" b="1"/>
              <a:t>무기질</a:t>
            </a:r>
          </a:p>
        </p:txBody>
      </p:sp>
      <p:pic>
        <p:nvPicPr>
          <p:cNvPr id="105476" name="Picture 8" descr="mo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43625" y="4398963"/>
            <a:ext cx="3000375" cy="245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0"/>
          <p:cNvSpPr>
            <a:spLocks noChangeArrowheads="1"/>
          </p:cNvSpPr>
          <p:nvPr/>
        </p:nvSpPr>
        <p:spPr bwMode="auto">
          <a:xfrm>
            <a:off x="357188" y="1714500"/>
            <a:ext cx="8572500" cy="415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>
              <a:defRPr/>
            </a:pPr>
            <a:r>
              <a:rPr lang="en-US" altLang="ko-KR" sz="2000" dirty="0"/>
              <a:t>1. </a:t>
            </a:r>
            <a:r>
              <a:rPr lang="ko-KR" altLang="en-US" sz="2000" dirty="0"/>
              <a:t>신체의 구성성분 </a:t>
            </a:r>
            <a:r>
              <a:rPr lang="en-US" altLang="ko-KR" sz="2000" dirty="0"/>
              <a:t>: </a:t>
            </a:r>
            <a:r>
              <a:rPr lang="ko-KR" altLang="en-US" sz="2000" dirty="0"/>
              <a:t>골격과 같은 </a:t>
            </a:r>
            <a:r>
              <a:rPr lang="ko-KR" altLang="en-US" sz="2000" dirty="0" err="1"/>
              <a:t>경조직과</a:t>
            </a:r>
            <a:r>
              <a:rPr lang="ko-KR" altLang="en-US" sz="2000" dirty="0"/>
              <a:t> 근육이나 신경조직 등</a:t>
            </a:r>
            <a:endParaRPr lang="en-US" altLang="ko-KR" sz="2000" dirty="0"/>
          </a:p>
          <a:p>
            <a:pPr marL="457200" indent="-457200">
              <a:defRPr/>
            </a:pPr>
            <a:r>
              <a:rPr lang="en-US" altLang="ko-KR" sz="2000" dirty="0"/>
              <a:t>                             </a:t>
            </a:r>
            <a:r>
              <a:rPr lang="ko-KR" altLang="en-US" sz="2000" dirty="0" err="1"/>
              <a:t>연조직의</a:t>
            </a:r>
            <a:r>
              <a:rPr lang="ko-KR" altLang="en-US" sz="2000" dirty="0"/>
              <a:t> 구성성분</a:t>
            </a:r>
            <a:endParaRPr lang="en-US" altLang="ko-KR" sz="2000" dirty="0"/>
          </a:p>
          <a:p>
            <a:pPr marL="342900" indent="-342900" eaLnBrk="0" hangingPunct="0">
              <a:spcBef>
                <a:spcPct val="20000"/>
              </a:spcBef>
              <a:buClr>
                <a:srgbClr val="FF0000"/>
              </a:buClr>
              <a:defRPr/>
            </a:pPr>
            <a:r>
              <a:rPr lang="en-US" altLang="ko-KR" sz="2000" dirty="0"/>
              <a:t>             (</a:t>
            </a:r>
            <a:r>
              <a:rPr lang="ko-KR" altLang="en-US" sz="2000" dirty="0"/>
              <a:t>뼈</a:t>
            </a:r>
            <a:r>
              <a:rPr lang="en-US" altLang="ko-KR" sz="2000" dirty="0"/>
              <a:t>, </a:t>
            </a:r>
            <a:r>
              <a:rPr lang="ko-KR" altLang="en-US" sz="2000" dirty="0"/>
              <a:t>이</a:t>
            </a:r>
            <a:r>
              <a:rPr lang="en-US" altLang="ko-KR" sz="2000" dirty="0"/>
              <a:t>, </a:t>
            </a:r>
            <a:r>
              <a:rPr lang="ko-KR" altLang="en-US" sz="2000" dirty="0"/>
              <a:t>혈액</a:t>
            </a:r>
            <a:r>
              <a:rPr lang="en-US" altLang="ko-KR" sz="2000" dirty="0"/>
              <a:t>, </a:t>
            </a:r>
            <a:r>
              <a:rPr lang="ko-KR" altLang="en-US" sz="2000" dirty="0"/>
              <a:t>피부의 단백질</a:t>
            </a:r>
            <a:r>
              <a:rPr lang="en-US" altLang="ko-KR" sz="2000" dirty="0"/>
              <a:t>, </a:t>
            </a:r>
            <a:r>
              <a:rPr lang="ko-KR" altLang="en-US" sz="2000" dirty="0"/>
              <a:t>모발</a:t>
            </a:r>
            <a:r>
              <a:rPr lang="en-US" altLang="ko-KR" sz="2000" dirty="0"/>
              <a:t>, </a:t>
            </a:r>
            <a:r>
              <a:rPr lang="ko-KR" altLang="en-US" sz="2000" dirty="0"/>
              <a:t>세포액과</a:t>
            </a:r>
            <a:r>
              <a:rPr lang="en-US" altLang="ko-KR" sz="2000" dirty="0"/>
              <a:t> </a:t>
            </a:r>
            <a:r>
              <a:rPr lang="ko-KR" altLang="en-US" sz="2000" dirty="0"/>
              <a:t>전해질 균형 유지</a:t>
            </a:r>
            <a:r>
              <a:rPr lang="en-US" altLang="ko-KR" sz="2000" dirty="0"/>
              <a:t>)</a:t>
            </a:r>
            <a:r>
              <a:rPr lang="ko-KR" altLang="en-US" sz="2000" dirty="0"/>
              <a:t> </a:t>
            </a:r>
            <a:endParaRPr lang="en-US" altLang="ko-KR" sz="2000" dirty="0"/>
          </a:p>
          <a:p>
            <a:pPr marL="457200" indent="-457200">
              <a:defRPr/>
            </a:pPr>
            <a:endParaRPr lang="en-US" altLang="ko-KR" sz="2000" dirty="0"/>
          </a:p>
          <a:p>
            <a:pPr marL="342900" indent="-342900">
              <a:defRPr/>
            </a:pPr>
            <a:r>
              <a:rPr lang="en-US" altLang="ko-KR" sz="2000" dirty="0"/>
              <a:t>2. </a:t>
            </a:r>
            <a:r>
              <a:rPr lang="ko-KR" altLang="en-US" sz="2000" dirty="0"/>
              <a:t>산</a:t>
            </a:r>
            <a:r>
              <a:rPr lang="en-US" altLang="ko-KR" sz="2000" dirty="0"/>
              <a:t>. </a:t>
            </a:r>
            <a:r>
              <a:rPr lang="ko-KR" altLang="en-US" sz="2000" dirty="0"/>
              <a:t>알칼리 평형  </a:t>
            </a:r>
            <a:r>
              <a:rPr lang="en-US" altLang="ko-KR" sz="2000" dirty="0"/>
              <a:t>: pH</a:t>
            </a:r>
            <a:r>
              <a:rPr lang="ko-KR" altLang="en-US" sz="2000" dirty="0"/>
              <a:t> </a:t>
            </a:r>
            <a:r>
              <a:rPr lang="en-US" altLang="ko-KR" sz="2000" dirty="0"/>
              <a:t>7.35∼7.5(</a:t>
            </a:r>
            <a:r>
              <a:rPr lang="ko-KR" altLang="en-US" sz="2000" dirty="0"/>
              <a:t>평균 </a:t>
            </a:r>
            <a:r>
              <a:rPr lang="en-US" altLang="ko-KR" sz="2000" dirty="0"/>
              <a:t>7.4) </a:t>
            </a:r>
            <a:r>
              <a:rPr lang="ko-KR" altLang="en-US" sz="2000" dirty="0"/>
              <a:t>사이에 일정하게 유지</a:t>
            </a:r>
            <a:endParaRPr lang="en-US" altLang="ko-KR" sz="2000" dirty="0"/>
          </a:p>
          <a:p>
            <a:pPr marL="342900" indent="-342900">
              <a:defRPr/>
            </a:pPr>
            <a:endParaRPr lang="ko-KR" altLang="en-US" sz="2000" dirty="0"/>
          </a:p>
          <a:p>
            <a:pPr>
              <a:defRPr/>
            </a:pPr>
            <a:r>
              <a:rPr lang="en-US" altLang="ko-KR" sz="2000" dirty="0"/>
              <a:t>3. </a:t>
            </a:r>
            <a:r>
              <a:rPr lang="ko-KR" altLang="en-US" sz="2000" dirty="0"/>
              <a:t>대사의 촉매작용 </a:t>
            </a:r>
            <a:r>
              <a:rPr lang="en-US" altLang="ko-KR" sz="2000" dirty="0"/>
              <a:t>: </a:t>
            </a:r>
            <a:r>
              <a:rPr lang="ko-KR" altLang="en-US" sz="2000" dirty="0"/>
              <a:t>대사의 진행에서 효소를 돕는 </a:t>
            </a:r>
            <a:r>
              <a:rPr lang="ko-KR" altLang="en-US" sz="2000" dirty="0" err="1"/>
              <a:t>보조효소계와</a:t>
            </a:r>
            <a:r>
              <a:rPr lang="ko-KR" altLang="en-US" sz="2000" dirty="0"/>
              <a:t> 관련</a:t>
            </a:r>
            <a:r>
              <a:rPr lang="en-US" altLang="ko-KR" sz="2000" dirty="0"/>
              <a:t>,</a:t>
            </a:r>
            <a:r>
              <a:rPr lang="ko-KR" altLang="en-US" sz="2000" dirty="0"/>
              <a:t> </a:t>
            </a:r>
            <a:endParaRPr lang="en-US" altLang="ko-KR" sz="2000" dirty="0"/>
          </a:p>
          <a:p>
            <a:pPr>
              <a:defRPr/>
            </a:pPr>
            <a:r>
              <a:rPr lang="en-US" altLang="ko-KR" sz="2000" dirty="0"/>
              <a:t>                             </a:t>
            </a:r>
            <a:r>
              <a:rPr lang="ko-KR" altLang="en-US" sz="2000" dirty="0"/>
              <a:t>생체 내 여러</a:t>
            </a:r>
            <a:r>
              <a:rPr lang="en-US" altLang="ko-KR" sz="2000" dirty="0"/>
              <a:t> </a:t>
            </a:r>
            <a:r>
              <a:rPr lang="ko-KR" altLang="en-US" sz="2000" dirty="0"/>
              <a:t>반응의 촉매적 역할을 담당</a:t>
            </a:r>
            <a:endParaRPr lang="en-US" altLang="ko-KR" sz="2000" dirty="0"/>
          </a:p>
          <a:p>
            <a:pPr>
              <a:defRPr/>
            </a:pPr>
            <a:endParaRPr lang="ko-KR" altLang="en-US" sz="2000" dirty="0"/>
          </a:p>
          <a:p>
            <a:pPr marL="342900" indent="-342900">
              <a:defRPr/>
            </a:pPr>
            <a:r>
              <a:rPr lang="en-US" altLang="ko-KR" sz="2000" dirty="0"/>
              <a:t>4. </a:t>
            </a:r>
            <a:r>
              <a:rPr lang="ko-KR" altLang="en-US" sz="2000" dirty="0"/>
              <a:t>호르몬</a:t>
            </a:r>
            <a:r>
              <a:rPr lang="en-US" altLang="ko-KR" sz="2000" dirty="0"/>
              <a:t>, </a:t>
            </a:r>
            <a:r>
              <a:rPr lang="ko-KR" altLang="en-US" sz="2000" dirty="0"/>
              <a:t>효소</a:t>
            </a:r>
            <a:r>
              <a:rPr lang="en-US" altLang="ko-KR" sz="2000" dirty="0"/>
              <a:t>, </a:t>
            </a:r>
            <a:r>
              <a:rPr lang="ko-KR" altLang="en-US" sz="2000" dirty="0"/>
              <a:t>비타민 등의 구성물질로 작용</a:t>
            </a:r>
            <a:r>
              <a:rPr lang="en-US" altLang="ko-KR" sz="2000" dirty="0"/>
              <a:t>.</a:t>
            </a:r>
          </a:p>
          <a:p>
            <a:pPr marL="342900" indent="-342900">
              <a:defRPr/>
            </a:pPr>
            <a:endParaRPr lang="en-US" altLang="ko-KR" sz="2000" dirty="0"/>
          </a:p>
          <a:p>
            <a:pPr marL="342900" indent="-342900">
              <a:defRPr/>
            </a:pPr>
            <a:r>
              <a:rPr lang="en-US" altLang="ko-KR" sz="2000" dirty="0"/>
              <a:t>5. </a:t>
            </a:r>
            <a:r>
              <a:rPr lang="ko-KR" altLang="en-US" sz="2000" dirty="0"/>
              <a:t>무기질은 주로 유제품</a:t>
            </a:r>
            <a:r>
              <a:rPr lang="en-US" altLang="ko-KR" sz="2000" dirty="0"/>
              <a:t>, </a:t>
            </a:r>
            <a:r>
              <a:rPr lang="ko-KR" altLang="en-US" sz="2000" dirty="0"/>
              <a:t>해조류</a:t>
            </a:r>
            <a:r>
              <a:rPr lang="en-US" altLang="ko-KR" sz="2000" dirty="0"/>
              <a:t>, </a:t>
            </a:r>
            <a:r>
              <a:rPr lang="ko-KR" altLang="en-US" sz="2000" dirty="0"/>
              <a:t>초록</a:t>
            </a:r>
            <a:r>
              <a:rPr lang="en-US" altLang="ko-KR" sz="2000" dirty="0"/>
              <a:t> </a:t>
            </a:r>
            <a:r>
              <a:rPr lang="ko-KR" altLang="en-US" sz="2000" dirty="0"/>
              <a:t>채소</a:t>
            </a:r>
            <a:r>
              <a:rPr lang="en-US" altLang="ko-KR" sz="2000" dirty="0"/>
              <a:t>, </a:t>
            </a:r>
          </a:p>
          <a:p>
            <a:pPr marL="342900" indent="-342900">
              <a:defRPr/>
            </a:pPr>
            <a:r>
              <a:rPr lang="en-US" altLang="ko-KR" sz="2000" dirty="0"/>
              <a:t>    </a:t>
            </a:r>
            <a:r>
              <a:rPr lang="ko-KR" altLang="en-US" sz="2000" dirty="0"/>
              <a:t>견과류</a:t>
            </a:r>
            <a:r>
              <a:rPr lang="en-US" altLang="ko-KR" sz="2000" dirty="0"/>
              <a:t>, </a:t>
            </a:r>
            <a:r>
              <a:rPr lang="ko-KR" altLang="en-US" sz="2000" dirty="0"/>
              <a:t>뼈 채먹는 생선</a:t>
            </a:r>
            <a:r>
              <a:rPr lang="en-US" altLang="ko-KR" sz="2000" dirty="0"/>
              <a:t>, </a:t>
            </a:r>
            <a:r>
              <a:rPr lang="ko-KR" altLang="en-US" sz="2000" dirty="0"/>
              <a:t>감귤류 등에서 섭취</a:t>
            </a:r>
            <a:endParaRPr lang="en-US" altLang="ko-KR" sz="2000" dirty="0"/>
          </a:p>
        </p:txBody>
      </p:sp>
      <p:sp>
        <p:nvSpPr>
          <p:cNvPr id="105478" name="직사각형 21"/>
          <p:cNvSpPr>
            <a:spLocks noChangeArrowheads="1"/>
          </p:cNvSpPr>
          <p:nvPr/>
        </p:nvSpPr>
        <p:spPr bwMode="auto">
          <a:xfrm>
            <a:off x="642938" y="1214438"/>
            <a:ext cx="18446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000" b="1">
                <a:solidFill>
                  <a:srgbClr val="C00000"/>
                </a:solidFill>
              </a:rPr>
              <a:t>무기질의  기능</a:t>
            </a:r>
            <a:endParaRPr lang="ko-KR" altLang="en-US" sz="200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Picture 3" descr="반찬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1844675"/>
            <a:ext cx="3959225" cy="4321175"/>
          </a:xfrm>
          <a:prstGeom prst="rect">
            <a:avLst/>
          </a:prstGeom>
          <a:noFill/>
          <a:ln w="38100">
            <a:solidFill>
              <a:srgbClr val="660033"/>
            </a:solidFill>
            <a:miter lim="800000"/>
            <a:headEnd/>
            <a:tailEnd/>
          </a:ln>
        </p:spPr>
      </p:pic>
      <p:sp>
        <p:nvSpPr>
          <p:cNvPr id="352260" name="AutoShape 4"/>
          <p:cNvSpPr>
            <a:spLocks noChangeArrowheads="1"/>
          </p:cNvSpPr>
          <p:nvPr/>
        </p:nvSpPr>
        <p:spPr bwMode="auto">
          <a:xfrm>
            <a:off x="5003800" y="4292600"/>
            <a:ext cx="1150938" cy="1871663"/>
          </a:xfrm>
          <a:prstGeom prst="can">
            <a:avLst>
              <a:gd name="adj" fmla="val 40655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 latinLnBrk="0"/>
            <a:r>
              <a:rPr kumimoji="0" lang="en-US" altLang="ko-KR" sz="2400">
                <a:solidFill>
                  <a:srgbClr val="660033"/>
                </a:solidFill>
                <a:latin typeface="Times New Roman" pitchFamily="18" charset="0"/>
              </a:rPr>
              <a:t>WHO</a:t>
            </a:r>
          </a:p>
          <a:p>
            <a:pPr algn="ctr" latinLnBrk="0"/>
            <a:r>
              <a:rPr kumimoji="0" lang="ko-KR" altLang="en-US" sz="2400">
                <a:solidFill>
                  <a:srgbClr val="660033"/>
                </a:solidFill>
                <a:latin typeface="Times New Roman" pitchFamily="18" charset="0"/>
              </a:rPr>
              <a:t>권장량</a:t>
            </a:r>
          </a:p>
          <a:p>
            <a:pPr algn="ctr" latinLnBrk="0"/>
            <a:r>
              <a:rPr kumimoji="0" lang="en-US" altLang="ko-KR" sz="2400">
                <a:solidFill>
                  <a:srgbClr val="660033"/>
                </a:solidFill>
                <a:latin typeface="Times New Roman" pitchFamily="18" charset="0"/>
              </a:rPr>
              <a:t>2g</a:t>
            </a:r>
          </a:p>
        </p:txBody>
      </p:sp>
      <p:sp>
        <p:nvSpPr>
          <p:cNvPr id="352262" name="AutoShape 6"/>
          <p:cNvSpPr>
            <a:spLocks noChangeArrowheads="1"/>
          </p:cNvSpPr>
          <p:nvPr/>
        </p:nvSpPr>
        <p:spPr bwMode="auto">
          <a:xfrm>
            <a:off x="6877050" y="3068638"/>
            <a:ext cx="1441450" cy="3095625"/>
          </a:xfrm>
          <a:prstGeom prst="can">
            <a:avLst>
              <a:gd name="adj" fmla="val 53689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 latinLnBrk="0"/>
            <a:r>
              <a:rPr kumimoji="0" lang="ko-KR" altLang="en-US" sz="2400">
                <a:solidFill>
                  <a:srgbClr val="660033"/>
                </a:solidFill>
                <a:latin typeface="Times New Roman" pitchFamily="18" charset="0"/>
              </a:rPr>
              <a:t>한국인</a:t>
            </a:r>
          </a:p>
          <a:p>
            <a:pPr algn="ctr" latinLnBrk="0"/>
            <a:r>
              <a:rPr kumimoji="0" lang="ko-KR" altLang="en-US" sz="2400">
                <a:solidFill>
                  <a:srgbClr val="660033"/>
                </a:solidFill>
                <a:latin typeface="Times New Roman" pitchFamily="18" charset="0"/>
              </a:rPr>
              <a:t>성인남성</a:t>
            </a:r>
          </a:p>
          <a:p>
            <a:pPr algn="ctr" latinLnBrk="0"/>
            <a:r>
              <a:rPr kumimoji="0" lang="en-US" altLang="ko-KR" sz="2400">
                <a:solidFill>
                  <a:srgbClr val="660033"/>
                </a:solidFill>
                <a:latin typeface="Times New Roman" pitchFamily="18" charset="0"/>
              </a:rPr>
              <a:t>4.7g</a:t>
            </a:r>
          </a:p>
          <a:p>
            <a:pPr algn="ctr" latinLnBrk="0"/>
            <a:r>
              <a:rPr kumimoji="0" lang="en-US" altLang="ko-KR" sz="2400">
                <a:solidFill>
                  <a:srgbClr val="660033"/>
                </a:solidFill>
                <a:latin typeface="Times New Roman" pitchFamily="18" charset="0"/>
              </a:rPr>
              <a:t>(2.35</a:t>
            </a:r>
            <a:r>
              <a:rPr kumimoji="0" lang="ko-KR" altLang="en-US" sz="2400">
                <a:solidFill>
                  <a:srgbClr val="660033"/>
                </a:solidFill>
                <a:latin typeface="Times New Roman" pitchFamily="18" charset="0"/>
              </a:rPr>
              <a:t>배</a:t>
            </a:r>
            <a:r>
              <a:rPr kumimoji="0" lang="en-US" altLang="ko-KR" sz="2400">
                <a:solidFill>
                  <a:srgbClr val="660033"/>
                </a:solidFill>
                <a:latin typeface="Times New Roman" pitchFamily="18" charset="0"/>
              </a:rPr>
              <a:t>)</a:t>
            </a:r>
          </a:p>
        </p:txBody>
      </p:sp>
      <p:sp>
        <p:nvSpPr>
          <p:cNvPr id="106501" name="Rectangle 7"/>
          <p:cNvSpPr>
            <a:spLocks noChangeArrowheads="1"/>
          </p:cNvSpPr>
          <p:nvPr/>
        </p:nvSpPr>
        <p:spPr bwMode="auto">
          <a:xfrm>
            <a:off x="468313" y="1844675"/>
            <a:ext cx="3959225" cy="4321175"/>
          </a:xfrm>
          <a:prstGeom prst="rect">
            <a:avLst/>
          </a:prstGeom>
          <a:noFill/>
          <a:ln w="38100" cap="sq">
            <a:solidFill>
              <a:srgbClr val="FF0000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52264" name="WordArt 8"/>
          <p:cNvSpPr>
            <a:spLocks noChangeArrowheads="1" noChangeShapeType="1" noTextEdit="1"/>
          </p:cNvSpPr>
          <p:nvPr/>
        </p:nvSpPr>
        <p:spPr bwMode="auto">
          <a:xfrm>
            <a:off x="4716463" y="1628775"/>
            <a:ext cx="4211637" cy="1079500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50000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pPr algn="ctr"/>
            <a:r>
              <a:rPr lang="ko-KR" altLang="en-US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궁서"/>
                <a:ea typeface="궁서"/>
              </a:rPr>
              <a:t>나트륨 섭취량</a:t>
            </a:r>
          </a:p>
        </p:txBody>
      </p:sp>
      <p:pic>
        <p:nvPicPr>
          <p:cNvPr id="106503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132138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6504" name="Text Box 6"/>
          <p:cNvSpPr>
            <a:spLocks noGrp="1" noChangeArrowheads="1"/>
          </p:cNvSpPr>
          <p:nvPr>
            <p:ph type="title"/>
          </p:nvPr>
        </p:nvSpPr>
        <p:spPr>
          <a:xfrm>
            <a:off x="4859338" y="333375"/>
            <a:ext cx="2447925" cy="777875"/>
          </a:xfrm>
        </p:spPr>
        <p:txBody>
          <a:bodyPr/>
          <a:lstStyle/>
          <a:p>
            <a:pPr marL="342900" indent="-342900" eaLnBrk="1" hangingPunct="1"/>
            <a:r>
              <a:rPr lang="en-US" altLang="ko-KR" sz="2400" b="1" smtClean="0"/>
              <a:t>4. </a:t>
            </a:r>
            <a:r>
              <a:rPr lang="ko-KR" altLang="en-US" sz="2400" b="1" smtClean="0"/>
              <a:t>무기질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52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2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2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2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22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2260" grpId="0" animBg="1"/>
      <p:bldP spid="352262" grpId="0" animBg="1"/>
      <p:bldP spid="35226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132138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8547" name="Text Box 5"/>
          <p:cNvSpPr txBox="1">
            <a:spLocks noChangeArrowheads="1"/>
          </p:cNvSpPr>
          <p:nvPr/>
        </p:nvSpPr>
        <p:spPr bwMode="auto">
          <a:xfrm>
            <a:off x="5235575" y="404813"/>
            <a:ext cx="12636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en-US" altLang="ko-KR" sz="2400" b="1"/>
              <a:t>5. </a:t>
            </a:r>
            <a:r>
              <a:rPr lang="ko-KR" altLang="en-US" sz="2400" b="1"/>
              <a:t>수 분</a:t>
            </a:r>
          </a:p>
        </p:txBody>
      </p:sp>
      <p:sp>
        <p:nvSpPr>
          <p:cNvPr id="108548" name="Oval 8"/>
          <p:cNvSpPr>
            <a:spLocks noChangeArrowheads="1"/>
          </p:cNvSpPr>
          <p:nvPr/>
        </p:nvSpPr>
        <p:spPr bwMode="auto">
          <a:xfrm>
            <a:off x="1214438" y="3357563"/>
            <a:ext cx="1728787" cy="792162"/>
          </a:xfrm>
          <a:prstGeom prst="ellipse">
            <a:avLst/>
          </a:prstGeom>
          <a:solidFill>
            <a:srgbClr val="FFFF00"/>
          </a:solidFill>
          <a:ln w="9525">
            <a:solidFill>
              <a:srgbClr val="FFFF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/>
              <a:t>유아 </a:t>
            </a:r>
            <a:r>
              <a:rPr lang="en-US" altLang="ko-KR"/>
              <a:t>70~75%</a:t>
            </a:r>
          </a:p>
        </p:txBody>
      </p:sp>
      <p:sp>
        <p:nvSpPr>
          <p:cNvPr id="108549" name="Oval 9"/>
          <p:cNvSpPr>
            <a:spLocks noChangeArrowheads="1"/>
          </p:cNvSpPr>
          <p:nvPr/>
        </p:nvSpPr>
        <p:spPr bwMode="auto">
          <a:xfrm>
            <a:off x="1285875" y="4357688"/>
            <a:ext cx="1728788" cy="79216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accent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/>
              <a:t>성인 </a:t>
            </a:r>
            <a:r>
              <a:rPr lang="en-US" altLang="ko-KR"/>
              <a:t>65%</a:t>
            </a:r>
          </a:p>
        </p:txBody>
      </p:sp>
      <p:sp>
        <p:nvSpPr>
          <p:cNvPr id="108550" name="Rectangle 10"/>
          <p:cNvSpPr>
            <a:spLocks noChangeArrowheads="1"/>
          </p:cNvSpPr>
          <p:nvPr/>
        </p:nvSpPr>
        <p:spPr bwMode="auto">
          <a:xfrm>
            <a:off x="1403350" y="5300663"/>
            <a:ext cx="3024188" cy="504825"/>
          </a:xfrm>
          <a:prstGeom prst="rect">
            <a:avLst/>
          </a:prstGeom>
          <a:solidFill>
            <a:srgbClr val="66FF33"/>
          </a:solidFill>
          <a:ln w="9525">
            <a:solidFill>
              <a:srgbClr val="66FF33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/>
              <a:t>40%</a:t>
            </a:r>
          </a:p>
        </p:txBody>
      </p:sp>
      <p:sp>
        <p:nvSpPr>
          <p:cNvPr id="108551" name="Rectangle 11"/>
          <p:cNvSpPr>
            <a:spLocks noChangeArrowheads="1"/>
          </p:cNvSpPr>
          <p:nvPr/>
        </p:nvSpPr>
        <p:spPr bwMode="auto">
          <a:xfrm>
            <a:off x="4429125" y="5300663"/>
            <a:ext cx="1800225" cy="504825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folHlink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/>
              <a:t>20%</a:t>
            </a:r>
          </a:p>
        </p:txBody>
      </p:sp>
      <p:sp>
        <p:nvSpPr>
          <p:cNvPr id="108552" name="Rectangle 12"/>
          <p:cNvSpPr>
            <a:spLocks noChangeArrowheads="1"/>
          </p:cNvSpPr>
          <p:nvPr/>
        </p:nvSpPr>
        <p:spPr bwMode="auto">
          <a:xfrm>
            <a:off x="6227763" y="5300663"/>
            <a:ext cx="792162" cy="504825"/>
          </a:xfrm>
          <a:prstGeom prst="rect">
            <a:avLst/>
          </a:prstGeom>
          <a:solidFill>
            <a:srgbClr val="B7E7B9"/>
          </a:solidFill>
          <a:ln w="9525">
            <a:solidFill>
              <a:srgbClr val="B7E7B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/>
              <a:t>5%</a:t>
            </a:r>
          </a:p>
        </p:txBody>
      </p:sp>
      <p:sp>
        <p:nvSpPr>
          <p:cNvPr id="108553" name="Rectangle 13"/>
          <p:cNvSpPr>
            <a:spLocks noChangeArrowheads="1"/>
          </p:cNvSpPr>
          <p:nvPr/>
        </p:nvSpPr>
        <p:spPr bwMode="auto">
          <a:xfrm>
            <a:off x="2628900" y="5876925"/>
            <a:ext cx="5397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400"/>
              <a:t>세포</a:t>
            </a:r>
          </a:p>
        </p:txBody>
      </p:sp>
      <p:sp>
        <p:nvSpPr>
          <p:cNvPr id="108554" name="Text Box 14"/>
          <p:cNvSpPr txBox="1">
            <a:spLocks noChangeArrowheads="1"/>
          </p:cNvSpPr>
          <p:nvPr/>
        </p:nvSpPr>
        <p:spPr bwMode="auto">
          <a:xfrm>
            <a:off x="4859338" y="5876925"/>
            <a:ext cx="9540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400"/>
              <a:t>조직 사이</a:t>
            </a:r>
          </a:p>
        </p:txBody>
      </p:sp>
      <p:sp>
        <p:nvSpPr>
          <p:cNvPr id="108555" name="Text Box 15"/>
          <p:cNvSpPr txBox="1">
            <a:spLocks noChangeArrowheads="1"/>
          </p:cNvSpPr>
          <p:nvPr/>
        </p:nvSpPr>
        <p:spPr bwMode="auto">
          <a:xfrm>
            <a:off x="6372225" y="5876925"/>
            <a:ext cx="5397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400"/>
              <a:t>혈액</a:t>
            </a:r>
          </a:p>
        </p:txBody>
      </p:sp>
      <p:sp>
        <p:nvSpPr>
          <p:cNvPr id="108556" name="Line 16"/>
          <p:cNvSpPr>
            <a:spLocks noChangeShapeType="1"/>
          </p:cNvSpPr>
          <p:nvPr/>
        </p:nvSpPr>
        <p:spPr bwMode="auto">
          <a:xfrm flipV="1">
            <a:off x="2987675" y="3790950"/>
            <a:ext cx="5762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08557" name="Line 17"/>
          <p:cNvSpPr>
            <a:spLocks noChangeShapeType="1"/>
          </p:cNvSpPr>
          <p:nvPr/>
        </p:nvSpPr>
        <p:spPr bwMode="auto">
          <a:xfrm flipV="1">
            <a:off x="3490913" y="3430588"/>
            <a:ext cx="0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08558" name="Line 18"/>
          <p:cNvSpPr>
            <a:spLocks noChangeShapeType="1"/>
          </p:cNvSpPr>
          <p:nvPr/>
        </p:nvSpPr>
        <p:spPr bwMode="auto">
          <a:xfrm>
            <a:off x="3490913" y="3790950"/>
            <a:ext cx="0" cy="2873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08559" name="Line 19"/>
          <p:cNvSpPr>
            <a:spLocks noChangeShapeType="1"/>
          </p:cNvSpPr>
          <p:nvPr/>
        </p:nvSpPr>
        <p:spPr bwMode="auto">
          <a:xfrm>
            <a:off x="3490913" y="3430588"/>
            <a:ext cx="2889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08560" name="Line 20"/>
          <p:cNvSpPr>
            <a:spLocks noChangeShapeType="1"/>
          </p:cNvSpPr>
          <p:nvPr/>
        </p:nvSpPr>
        <p:spPr bwMode="auto">
          <a:xfrm>
            <a:off x="3490913" y="3790950"/>
            <a:ext cx="2889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08561" name="Line 21"/>
          <p:cNvSpPr>
            <a:spLocks noChangeShapeType="1"/>
          </p:cNvSpPr>
          <p:nvPr/>
        </p:nvSpPr>
        <p:spPr bwMode="auto">
          <a:xfrm>
            <a:off x="3490913" y="4078288"/>
            <a:ext cx="2889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08562" name="Text Box 22"/>
          <p:cNvSpPr txBox="1">
            <a:spLocks noChangeArrowheads="1"/>
          </p:cNvSpPr>
          <p:nvPr/>
        </p:nvSpPr>
        <p:spPr bwMode="auto">
          <a:xfrm>
            <a:off x="3830638" y="3148013"/>
            <a:ext cx="1049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/>
              <a:t>5% </a:t>
            </a:r>
            <a:r>
              <a:rPr lang="ko-KR" altLang="en-US"/>
              <a:t>혈장</a:t>
            </a:r>
          </a:p>
        </p:txBody>
      </p:sp>
      <p:sp>
        <p:nvSpPr>
          <p:cNvPr id="108563" name="Text Box 23"/>
          <p:cNvSpPr txBox="1">
            <a:spLocks noChangeArrowheads="1"/>
          </p:cNvSpPr>
          <p:nvPr/>
        </p:nvSpPr>
        <p:spPr bwMode="auto">
          <a:xfrm>
            <a:off x="3779838" y="3502025"/>
            <a:ext cx="14097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/>
              <a:t>15% </a:t>
            </a:r>
            <a:r>
              <a:rPr lang="ko-KR" altLang="en-US"/>
              <a:t>간질액</a:t>
            </a:r>
          </a:p>
        </p:txBody>
      </p:sp>
      <p:sp>
        <p:nvSpPr>
          <p:cNvPr id="108564" name="Text Box 24"/>
          <p:cNvSpPr txBox="1">
            <a:spLocks noChangeArrowheads="1"/>
          </p:cNvSpPr>
          <p:nvPr/>
        </p:nvSpPr>
        <p:spPr bwMode="auto">
          <a:xfrm>
            <a:off x="3779838" y="3862388"/>
            <a:ext cx="16525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/>
              <a:t>50% </a:t>
            </a:r>
            <a:r>
              <a:rPr lang="ko-KR" altLang="en-US"/>
              <a:t>세포내액</a:t>
            </a:r>
          </a:p>
        </p:txBody>
      </p:sp>
      <p:sp>
        <p:nvSpPr>
          <p:cNvPr id="108565" name="Text Box 6"/>
          <p:cNvSpPr txBox="1">
            <a:spLocks noChangeArrowheads="1"/>
          </p:cNvSpPr>
          <p:nvPr/>
        </p:nvSpPr>
        <p:spPr bwMode="auto">
          <a:xfrm>
            <a:off x="785813" y="1857375"/>
            <a:ext cx="77946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000" b="1"/>
              <a:t>신체를 구성하는 모든 세포에 분포</a:t>
            </a:r>
            <a:r>
              <a:rPr lang="en-US" altLang="ko-KR" sz="2000" b="1"/>
              <a:t> =&gt; </a:t>
            </a:r>
            <a:r>
              <a:rPr lang="ko-KR" altLang="en-US" sz="2000" b="1"/>
              <a:t>체중의 </a:t>
            </a:r>
            <a:r>
              <a:rPr lang="en-US" altLang="ko-KR" sz="2000" b="1"/>
              <a:t>50~70%(</a:t>
            </a:r>
            <a:r>
              <a:rPr lang="ko-KR" altLang="en-US" sz="2000" b="1"/>
              <a:t>약 </a:t>
            </a:r>
            <a:r>
              <a:rPr lang="en-US" altLang="ko-KR" sz="2000" b="1"/>
              <a:t>35~45L)</a:t>
            </a:r>
          </a:p>
        </p:txBody>
      </p:sp>
      <p:sp>
        <p:nvSpPr>
          <p:cNvPr id="108566" name="직사각형 21"/>
          <p:cNvSpPr>
            <a:spLocks noChangeArrowheads="1"/>
          </p:cNvSpPr>
          <p:nvPr/>
        </p:nvSpPr>
        <p:spPr bwMode="auto">
          <a:xfrm>
            <a:off x="1143000" y="1285875"/>
            <a:ext cx="15255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000" b="1">
                <a:solidFill>
                  <a:srgbClr val="0000FF"/>
                </a:solidFill>
              </a:rPr>
              <a:t>수분의 특성</a:t>
            </a:r>
            <a:endParaRPr lang="ko-KR" altLang="en-US" sz="200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7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132138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9571" name="Text Box 5"/>
          <p:cNvSpPr txBox="1">
            <a:spLocks noChangeArrowheads="1"/>
          </p:cNvSpPr>
          <p:nvPr/>
        </p:nvSpPr>
        <p:spPr bwMode="auto">
          <a:xfrm>
            <a:off x="5235575" y="404813"/>
            <a:ext cx="16938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/>
            <a:r>
              <a:rPr lang="en-US" altLang="ko-KR" sz="2400" b="1"/>
              <a:t>5. </a:t>
            </a:r>
            <a:r>
              <a:rPr lang="ko-KR" altLang="en-US" sz="2400" b="1"/>
              <a:t>수 분</a:t>
            </a:r>
          </a:p>
        </p:txBody>
      </p:sp>
      <p:sp>
        <p:nvSpPr>
          <p:cNvPr id="109572" name="Rectangle 6"/>
          <p:cNvSpPr>
            <a:spLocks noChangeArrowheads="1"/>
          </p:cNvSpPr>
          <p:nvPr/>
        </p:nvSpPr>
        <p:spPr bwMode="auto">
          <a:xfrm>
            <a:off x="395288" y="4062413"/>
            <a:ext cx="82804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altLang="ko-KR"/>
              <a:t>④ </a:t>
            </a:r>
            <a:r>
              <a:rPr lang="ko-KR" altLang="en-US"/>
              <a:t>눈의 수정체</a:t>
            </a:r>
            <a:r>
              <a:rPr lang="en-US" altLang="ko-KR"/>
              <a:t>, </a:t>
            </a:r>
            <a:r>
              <a:rPr lang="ko-KR" altLang="en-US"/>
              <a:t>관절 등에 함유된 물은 외부의 충격으로부터 이들 조직을 보호</a:t>
            </a:r>
          </a:p>
        </p:txBody>
      </p:sp>
      <p:sp>
        <p:nvSpPr>
          <p:cNvPr id="109573" name="Rectangle 7"/>
          <p:cNvSpPr>
            <a:spLocks noChangeArrowheads="1"/>
          </p:cNvSpPr>
          <p:nvPr/>
        </p:nvSpPr>
        <p:spPr bwMode="auto">
          <a:xfrm>
            <a:off x="395288" y="1989138"/>
            <a:ext cx="82804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ko-KR"/>
              <a:t>① </a:t>
            </a:r>
            <a:r>
              <a:rPr lang="ko-KR" altLang="en-US"/>
              <a:t>물은 인체 내에서 가장 중요한 역할의 하나로서 화학적 기능인 용매역할과 </a:t>
            </a:r>
          </a:p>
          <a:p>
            <a:r>
              <a:rPr lang="ko-KR" altLang="en-US"/>
              <a:t>    대사반응에 관여</a:t>
            </a:r>
            <a:r>
              <a:rPr lang="en-US" altLang="ko-KR"/>
              <a:t>, </a:t>
            </a:r>
            <a:r>
              <a:rPr lang="ko-KR" altLang="en-US"/>
              <a:t>삼투압</a:t>
            </a:r>
            <a:r>
              <a:rPr lang="en-US" altLang="ko-KR"/>
              <a:t>, pH </a:t>
            </a:r>
            <a:r>
              <a:rPr lang="ko-KR" altLang="en-US"/>
              <a:t>등을 조절 </a:t>
            </a:r>
          </a:p>
        </p:txBody>
      </p:sp>
      <p:sp>
        <p:nvSpPr>
          <p:cNvPr id="109574" name="Rectangle 8"/>
          <p:cNvSpPr>
            <a:spLocks noChangeArrowheads="1"/>
          </p:cNvSpPr>
          <p:nvPr/>
        </p:nvSpPr>
        <p:spPr bwMode="auto">
          <a:xfrm>
            <a:off x="395288" y="2781300"/>
            <a:ext cx="79930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ko-KR"/>
              <a:t>② </a:t>
            </a:r>
            <a:r>
              <a:rPr lang="ko-KR" altLang="en-US"/>
              <a:t>인간의 체온은 </a:t>
            </a:r>
            <a:r>
              <a:rPr lang="en-US" altLang="ko-KR"/>
              <a:t>37°C </a:t>
            </a:r>
            <a:r>
              <a:rPr lang="ko-KR" altLang="en-US"/>
              <a:t>전</a:t>
            </a:r>
            <a:r>
              <a:rPr lang="en-US" altLang="ko-KR"/>
              <a:t>․</a:t>
            </a:r>
            <a:r>
              <a:rPr lang="ko-KR" altLang="en-US"/>
              <a:t>후가 세포의 기능을 유지하는데 가장 적합</a:t>
            </a:r>
          </a:p>
        </p:txBody>
      </p:sp>
      <p:sp>
        <p:nvSpPr>
          <p:cNvPr id="109575" name="Rectangle 9"/>
          <p:cNvSpPr>
            <a:spLocks noChangeArrowheads="1"/>
          </p:cNvSpPr>
          <p:nvPr/>
        </p:nvSpPr>
        <p:spPr bwMode="auto">
          <a:xfrm>
            <a:off x="395288" y="3286125"/>
            <a:ext cx="8261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/>
              <a:t>③ </a:t>
            </a:r>
            <a:r>
              <a:rPr lang="ko-KR" altLang="en-US"/>
              <a:t>운동하는 동안 심박출량은 동맥으로 혈액을 내보내는 압력에 의해 결정되며 </a:t>
            </a:r>
          </a:p>
          <a:p>
            <a:r>
              <a:rPr lang="ko-KR" altLang="en-US"/>
              <a:t>    이는 체내의 수분량과 관련 있는 혈액량에 의해 영향 </a:t>
            </a:r>
          </a:p>
        </p:txBody>
      </p:sp>
      <p:sp>
        <p:nvSpPr>
          <p:cNvPr id="109576" name="Rectangle 10"/>
          <p:cNvSpPr>
            <a:spLocks noChangeArrowheads="1"/>
          </p:cNvSpPr>
          <p:nvPr/>
        </p:nvSpPr>
        <p:spPr bwMode="auto">
          <a:xfrm>
            <a:off x="395288" y="4654550"/>
            <a:ext cx="80327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/>
              <a:t>⑤ </a:t>
            </a:r>
            <a:r>
              <a:rPr lang="ko-KR" altLang="en-US"/>
              <a:t>혈액과 림프를 통해 영양소와 대사산물을 세포로 운반</a:t>
            </a:r>
            <a:r>
              <a:rPr lang="en-US" altLang="ko-KR"/>
              <a:t>, </a:t>
            </a:r>
            <a:r>
              <a:rPr lang="ko-KR" altLang="en-US"/>
              <a:t>노폐물 배설 작용 </a:t>
            </a:r>
          </a:p>
        </p:txBody>
      </p:sp>
      <p:sp>
        <p:nvSpPr>
          <p:cNvPr id="109577" name="Text Box 11"/>
          <p:cNvSpPr txBox="1">
            <a:spLocks noChangeArrowheads="1"/>
          </p:cNvSpPr>
          <p:nvPr/>
        </p:nvSpPr>
        <p:spPr bwMode="auto">
          <a:xfrm>
            <a:off x="611188" y="5300663"/>
            <a:ext cx="74422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b="1">
                <a:solidFill>
                  <a:srgbClr val="0000FF"/>
                </a:solidFill>
              </a:rPr>
              <a:t>운동시 수분섭취방법</a:t>
            </a:r>
          </a:p>
          <a:p>
            <a:endParaRPr lang="ko-KR" altLang="en-US"/>
          </a:p>
          <a:p>
            <a:r>
              <a:rPr lang="ko-KR" altLang="en-US"/>
              <a:t>       운동 시작 </a:t>
            </a:r>
            <a:r>
              <a:rPr lang="en-US" altLang="ko-KR"/>
              <a:t>20~30</a:t>
            </a:r>
            <a:r>
              <a:rPr lang="ko-KR" altLang="en-US"/>
              <a:t>분 전 </a:t>
            </a:r>
            <a:r>
              <a:rPr lang="en-US" altLang="ko-KR"/>
              <a:t>400~500mL </a:t>
            </a:r>
            <a:r>
              <a:rPr lang="ko-KR" altLang="en-US"/>
              <a:t>전해질과 포도당 혼합액 섭취</a:t>
            </a:r>
          </a:p>
          <a:p>
            <a:r>
              <a:rPr lang="ko-KR" altLang="en-US"/>
              <a:t>       운동 중 </a:t>
            </a:r>
            <a:r>
              <a:rPr lang="en-US" altLang="ko-KR"/>
              <a:t>15</a:t>
            </a:r>
            <a:r>
              <a:rPr lang="ko-KR" altLang="en-US"/>
              <a:t>분마다 </a:t>
            </a:r>
            <a:r>
              <a:rPr lang="en-US" altLang="ko-KR"/>
              <a:t>100~200mL  </a:t>
            </a:r>
            <a:r>
              <a:rPr lang="ko-KR" altLang="en-US"/>
              <a:t>전해질 포도당 혼합액 섭취</a:t>
            </a:r>
          </a:p>
        </p:txBody>
      </p:sp>
      <p:sp>
        <p:nvSpPr>
          <p:cNvPr id="109578" name="직사각형 21"/>
          <p:cNvSpPr>
            <a:spLocks noChangeArrowheads="1"/>
          </p:cNvSpPr>
          <p:nvPr/>
        </p:nvSpPr>
        <p:spPr bwMode="auto">
          <a:xfrm>
            <a:off x="928688" y="1285875"/>
            <a:ext cx="16097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000" b="1">
                <a:solidFill>
                  <a:srgbClr val="0000FF"/>
                </a:solidFill>
              </a:rPr>
              <a:t>수분의  기능</a:t>
            </a:r>
            <a:endParaRPr lang="ko-KR" altLang="en-US" sz="200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132138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0595" name="Text Box 5"/>
          <p:cNvSpPr txBox="1">
            <a:spLocks noChangeArrowheads="1"/>
          </p:cNvSpPr>
          <p:nvPr/>
        </p:nvSpPr>
        <p:spPr bwMode="auto">
          <a:xfrm>
            <a:off x="4714875" y="214313"/>
            <a:ext cx="26162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en-US" altLang="ko-KR" sz="2400" b="1"/>
              <a:t>6. </a:t>
            </a:r>
            <a:r>
              <a:rPr lang="ko-KR" altLang="en-US" sz="2400" b="1"/>
              <a:t>비 타 민</a:t>
            </a:r>
          </a:p>
          <a:p>
            <a:pPr marL="342900" indent="-342900" algn="ctr"/>
            <a:endParaRPr lang="ko-KR" altLang="en-US" sz="1000" b="1"/>
          </a:p>
          <a:p>
            <a:pPr marL="342900" indent="-342900" algn="ctr"/>
            <a:r>
              <a:rPr lang="ko-KR" altLang="en-US" sz="2000" b="1"/>
              <a:t>비타민의 특성과 기능</a:t>
            </a:r>
          </a:p>
        </p:txBody>
      </p:sp>
      <p:pic>
        <p:nvPicPr>
          <p:cNvPr id="110596" name="Picture 6" descr="과일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5" y="1928813"/>
            <a:ext cx="3711575" cy="207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0597" name="Rectangle 7"/>
          <p:cNvSpPr>
            <a:spLocks noChangeArrowheads="1"/>
          </p:cNvSpPr>
          <p:nvPr/>
        </p:nvSpPr>
        <p:spPr bwMode="auto">
          <a:xfrm>
            <a:off x="785813" y="1357313"/>
            <a:ext cx="7745412" cy="501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sz="2000" b="1">
                <a:solidFill>
                  <a:srgbClr val="0070C0"/>
                </a:solidFill>
              </a:rPr>
              <a:t>인체의 정상적인  생체 대사조절 및 생리적 작용 수행에 필수</a:t>
            </a:r>
          </a:p>
          <a:p>
            <a:endParaRPr lang="ko-KR" altLang="en-US" sz="2000" b="1">
              <a:solidFill>
                <a:srgbClr val="0070C0"/>
              </a:solidFill>
            </a:endParaRPr>
          </a:p>
          <a:p>
            <a:r>
              <a:rPr lang="ko-KR" altLang="en-US" sz="2000" b="1">
                <a:solidFill>
                  <a:srgbClr val="0070C0"/>
                </a:solidFill>
              </a:rPr>
              <a:t>에너지 생성 않음</a:t>
            </a:r>
          </a:p>
          <a:p>
            <a:endParaRPr lang="ko-KR" altLang="en-US" sz="2000" b="1">
              <a:solidFill>
                <a:srgbClr val="0070C0"/>
              </a:solidFill>
            </a:endParaRPr>
          </a:p>
          <a:p>
            <a:r>
              <a:rPr lang="ko-KR" altLang="en-US" sz="2000" b="1">
                <a:solidFill>
                  <a:srgbClr val="0070C0"/>
                </a:solidFill>
              </a:rPr>
              <a:t>극소량으로 작용</a:t>
            </a:r>
          </a:p>
          <a:p>
            <a:endParaRPr lang="ko-KR" altLang="en-US" sz="2000" b="1">
              <a:solidFill>
                <a:srgbClr val="0070C0"/>
              </a:solidFill>
            </a:endParaRPr>
          </a:p>
          <a:p>
            <a:r>
              <a:rPr lang="ko-KR" altLang="en-US" sz="2000" b="1">
                <a:solidFill>
                  <a:srgbClr val="0070C0"/>
                </a:solidFill>
              </a:rPr>
              <a:t>음식물을 통해서만 섭취 가능</a:t>
            </a:r>
          </a:p>
          <a:p>
            <a:endParaRPr lang="ko-KR" altLang="en-US" sz="2000" b="1">
              <a:solidFill>
                <a:srgbClr val="0070C0"/>
              </a:solidFill>
            </a:endParaRPr>
          </a:p>
          <a:p>
            <a:r>
              <a:rPr lang="ko-KR" altLang="en-US" sz="2000" b="1">
                <a:solidFill>
                  <a:srgbClr val="0070C0"/>
                </a:solidFill>
              </a:rPr>
              <a:t>대사과정 중 조효소로서 역할</a:t>
            </a:r>
            <a:r>
              <a:rPr lang="ko-KR" altLang="en-US" sz="2000" b="1">
                <a:solidFill>
                  <a:srgbClr val="0070C0"/>
                </a:solidFill>
                <a:sym typeface="Wingdings" pitchFamily="2" charset="2"/>
              </a:rPr>
              <a:t></a:t>
            </a:r>
          </a:p>
          <a:p>
            <a:r>
              <a:rPr lang="ko-KR" altLang="en-US" sz="2000" b="1">
                <a:solidFill>
                  <a:srgbClr val="0070C0"/>
                </a:solidFill>
                <a:sym typeface="Wingdings" pitchFamily="2" charset="2"/>
              </a:rPr>
              <a:t>                        인체 내 </a:t>
            </a:r>
            <a:r>
              <a:rPr lang="ko-KR" altLang="en-US" sz="2000" b="1">
                <a:solidFill>
                  <a:srgbClr val="0070C0"/>
                </a:solidFill>
              </a:rPr>
              <a:t>대사 반응 조절  * 결핍 시 대사 이상 초래</a:t>
            </a:r>
          </a:p>
          <a:p>
            <a:endParaRPr lang="ko-KR" altLang="en-US" sz="2000" b="1">
              <a:solidFill>
                <a:srgbClr val="0070C0"/>
              </a:solidFill>
            </a:endParaRPr>
          </a:p>
          <a:p>
            <a:r>
              <a:rPr lang="en-US" altLang="ko-KR" sz="2000" b="1">
                <a:solidFill>
                  <a:srgbClr val="0070C0"/>
                </a:solidFill>
              </a:rPr>
              <a:t>&gt;</a:t>
            </a:r>
            <a:r>
              <a:rPr lang="ko-KR" altLang="en-US" sz="2000" b="1">
                <a:solidFill>
                  <a:srgbClr val="0070C0"/>
                </a:solidFill>
              </a:rPr>
              <a:t>수용성 비타민 </a:t>
            </a:r>
            <a:r>
              <a:rPr lang="en-US" altLang="ko-KR" sz="2000" b="1">
                <a:solidFill>
                  <a:srgbClr val="0070C0"/>
                </a:solidFill>
              </a:rPr>
              <a:t>: 1</a:t>
            </a:r>
            <a:r>
              <a:rPr lang="ko-KR" altLang="en-US" sz="2000" b="1">
                <a:solidFill>
                  <a:srgbClr val="0070C0"/>
                </a:solidFill>
              </a:rPr>
              <a:t>일 단위 섭취</a:t>
            </a:r>
            <a:r>
              <a:rPr lang="en-US" altLang="ko-KR" sz="2000" b="1">
                <a:solidFill>
                  <a:srgbClr val="0070C0"/>
                </a:solidFill>
              </a:rPr>
              <a:t>, </a:t>
            </a:r>
            <a:r>
              <a:rPr lang="ko-KR" altLang="en-US" sz="2000" b="1">
                <a:solidFill>
                  <a:srgbClr val="0070C0"/>
                </a:solidFill>
              </a:rPr>
              <a:t>물에 잘 녹음</a:t>
            </a:r>
            <a:r>
              <a:rPr lang="en-US" altLang="ko-KR" sz="2000" b="1">
                <a:solidFill>
                  <a:srgbClr val="0070C0"/>
                </a:solidFill>
              </a:rPr>
              <a:t>, </a:t>
            </a:r>
            <a:r>
              <a:rPr lang="ko-KR" altLang="en-US" sz="2000" b="1">
                <a:solidFill>
                  <a:srgbClr val="0070C0"/>
                </a:solidFill>
              </a:rPr>
              <a:t>과량 섭취 시 소변과</a:t>
            </a:r>
            <a:endParaRPr lang="en-US" altLang="ko-KR" sz="2000" b="1">
              <a:solidFill>
                <a:srgbClr val="0070C0"/>
              </a:solidFill>
            </a:endParaRPr>
          </a:p>
          <a:p>
            <a:r>
              <a:rPr lang="en-US" altLang="ko-KR" sz="2000" b="1">
                <a:solidFill>
                  <a:srgbClr val="0070C0"/>
                </a:solidFill>
              </a:rPr>
              <a:t>           </a:t>
            </a:r>
            <a:r>
              <a:rPr lang="ko-KR" altLang="en-US" sz="2000" b="1">
                <a:solidFill>
                  <a:srgbClr val="0070C0"/>
                </a:solidFill>
              </a:rPr>
              <a:t>             함께 체외 배출</a:t>
            </a:r>
            <a:r>
              <a:rPr lang="en-US" altLang="ko-KR" sz="2000" b="1">
                <a:solidFill>
                  <a:srgbClr val="0070C0"/>
                </a:solidFill>
              </a:rPr>
              <a:t>, </a:t>
            </a:r>
            <a:r>
              <a:rPr lang="ko-KR" altLang="en-US" sz="2000" b="1">
                <a:solidFill>
                  <a:srgbClr val="0070C0"/>
                </a:solidFill>
              </a:rPr>
              <a:t>부족 시 결핍 증세 즉시 나타남</a:t>
            </a:r>
          </a:p>
          <a:p>
            <a:endParaRPr lang="ko-KR" altLang="en-US" sz="2000" b="1">
              <a:solidFill>
                <a:srgbClr val="0070C0"/>
              </a:solidFill>
            </a:endParaRPr>
          </a:p>
          <a:p>
            <a:r>
              <a:rPr lang="en-US" altLang="ko-KR" sz="2000" b="1">
                <a:solidFill>
                  <a:srgbClr val="0070C0"/>
                </a:solidFill>
              </a:rPr>
              <a:t>&gt;</a:t>
            </a:r>
            <a:r>
              <a:rPr lang="ko-KR" altLang="en-US" sz="2000" b="1">
                <a:solidFill>
                  <a:srgbClr val="0070C0"/>
                </a:solidFill>
              </a:rPr>
              <a:t>지용성 비타민 </a:t>
            </a:r>
            <a:r>
              <a:rPr lang="en-US" altLang="ko-KR" sz="2000" b="1">
                <a:solidFill>
                  <a:srgbClr val="0070C0"/>
                </a:solidFill>
              </a:rPr>
              <a:t>: </a:t>
            </a:r>
            <a:r>
              <a:rPr lang="ko-KR" altLang="en-US" sz="2000" b="1">
                <a:solidFill>
                  <a:srgbClr val="0070C0"/>
                </a:solidFill>
              </a:rPr>
              <a:t>유지 용매에 녹아 체지방 조직에 축적</a:t>
            </a:r>
          </a:p>
          <a:p>
            <a:r>
              <a:rPr lang="ko-KR" altLang="en-US" sz="2000" b="1">
                <a:solidFill>
                  <a:srgbClr val="0070C0"/>
                </a:solidFill>
              </a:rPr>
              <a:t>                        매일 섭취할 필요 없음</a:t>
            </a:r>
            <a:r>
              <a:rPr lang="en-US" altLang="ko-KR" sz="2000" b="1">
                <a:solidFill>
                  <a:srgbClr val="0070C0"/>
                </a:solidFill>
              </a:rPr>
              <a:t>. </a:t>
            </a:r>
            <a:r>
              <a:rPr lang="ko-KR" altLang="en-US" sz="2000" b="1">
                <a:solidFill>
                  <a:srgbClr val="0070C0"/>
                </a:solidFill>
              </a:rPr>
              <a:t>과잉 섭취 시 중독증 초래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1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132138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1619" name="Text Box 5"/>
          <p:cNvSpPr txBox="1">
            <a:spLocks noChangeArrowheads="1"/>
          </p:cNvSpPr>
          <p:nvPr/>
        </p:nvSpPr>
        <p:spPr bwMode="auto">
          <a:xfrm>
            <a:off x="4786313" y="214313"/>
            <a:ext cx="2347912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en-US" altLang="ko-KR" sz="2400" b="1"/>
              <a:t>6. </a:t>
            </a:r>
            <a:r>
              <a:rPr lang="ko-KR" altLang="en-US" sz="2400" b="1"/>
              <a:t>비 타 민</a:t>
            </a:r>
          </a:p>
          <a:p>
            <a:pPr marL="342900" indent="-342900" algn="ctr"/>
            <a:r>
              <a:rPr lang="ko-KR" altLang="en-US" b="1"/>
              <a:t>비타민의 특성과 기능</a:t>
            </a:r>
          </a:p>
        </p:txBody>
      </p:sp>
      <p:sp>
        <p:nvSpPr>
          <p:cNvPr id="111620" name="Rectangle 184"/>
          <p:cNvSpPr>
            <a:spLocks noChangeArrowheads="1"/>
          </p:cNvSpPr>
          <p:nvPr/>
        </p:nvSpPr>
        <p:spPr bwMode="auto">
          <a:xfrm>
            <a:off x="1000125" y="1357313"/>
            <a:ext cx="21336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400" b="1">
                <a:solidFill>
                  <a:srgbClr val="C00000"/>
                </a:solidFill>
              </a:rPr>
              <a:t>지용성 비타민</a:t>
            </a:r>
          </a:p>
        </p:txBody>
      </p:sp>
      <p:pic>
        <p:nvPicPr>
          <p:cNvPr id="111621" name="Picture 6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" y="2143125"/>
            <a:ext cx="8001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183"/>
          <p:cNvSpPr>
            <a:spLocks noChangeArrowheads="1"/>
          </p:cNvSpPr>
          <p:nvPr/>
        </p:nvSpPr>
        <p:spPr bwMode="auto">
          <a:xfrm>
            <a:off x="1285875" y="1071563"/>
            <a:ext cx="1778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000" b="1">
                <a:solidFill>
                  <a:srgbClr val="C00000"/>
                </a:solidFill>
              </a:rPr>
              <a:t>수용성 비타민</a:t>
            </a:r>
          </a:p>
        </p:txBody>
      </p:sp>
      <p:pic>
        <p:nvPicPr>
          <p:cNvPr id="112643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132138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44" name="Text Box 5"/>
          <p:cNvSpPr txBox="1">
            <a:spLocks noChangeArrowheads="1"/>
          </p:cNvSpPr>
          <p:nvPr/>
        </p:nvSpPr>
        <p:spPr bwMode="auto">
          <a:xfrm>
            <a:off x="5000625" y="214313"/>
            <a:ext cx="2347913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en-US" altLang="ko-KR" sz="2400" b="1"/>
              <a:t>6. </a:t>
            </a:r>
            <a:r>
              <a:rPr lang="ko-KR" altLang="en-US" sz="2400" b="1"/>
              <a:t>비 타 민</a:t>
            </a:r>
          </a:p>
          <a:p>
            <a:pPr marL="342900" indent="-342900" algn="ctr"/>
            <a:r>
              <a:rPr lang="ko-KR" altLang="en-US" b="1"/>
              <a:t>비타민의 특성과 기능</a:t>
            </a:r>
          </a:p>
        </p:txBody>
      </p:sp>
      <p:pic>
        <p:nvPicPr>
          <p:cNvPr id="112645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8" y="1500188"/>
            <a:ext cx="7929562" cy="535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132138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3667" name="Text Box 5"/>
          <p:cNvSpPr txBox="1">
            <a:spLocks noChangeArrowheads="1"/>
          </p:cNvSpPr>
          <p:nvPr/>
        </p:nvSpPr>
        <p:spPr bwMode="auto">
          <a:xfrm>
            <a:off x="4752975" y="404813"/>
            <a:ext cx="16652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en-US" altLang="ko-KR" sz="2400" b="1"/>
              <a:t>6. </a:t>
            </a:r>
            <a:r>
              <a:rPr lang="ko-KR" altLang="en-US" sz="2400" b="1"/>
              <a:t>비 타 민</a:t>
            </a:r>
          </a:p>
        </p:txBody>
      </p:sp>
      <p:sp>
        <p:nvSpPr>
          <p:cNvPr id="113668" name="TextBox 3"/>
          <p:cNvSpPr txBox="1">
            <a:spLocks noChangeArrowheads="1"/>
          </p:cNvSpPr>
          <p:nvPr/>
        </p:nvSpPr>
        <p:spPr bwMode="auto">
          <a:xfrm>
            <a:off x="642938" y="1500188"/>
            <a:ext cx="16462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b="1"/>
              <a:t>운동과 비타민</a:t>
            </a:r>
          </a:p>
        </p:txBody>
      </p:sp>
      <p:sp>
        <p:nvSpPr>
          <p:cNvPr id="113669" name="직사각형 5"/>
          <p:cNvSpPr>
            <a:spLocks noChangeArrowheads="1"/>
          </p:cNvSpPr>
          <p:nvPr/>
        </p:nvSpPr>
        <p:spPr bwMode="auto">
          <a:xfrm>
            <a:off x="539750" y="2276475"/>
            <a:ext cx="7889875" cy="1366838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altLang="ko-KR">
                <a:solidFill>
                  <a:srgbClr val="00B0F0"/>
                </a:solidFill>
                <a:latin typeface="½Å¸íÁ¶"/>
                <a:ea typeface="명조"/>
                <a:cs typeface="명조"/>
              </a:rPr>
              <a:t>Vit.C</a:t>
            </a:r>
            <a:r>
              <a:rPr lang="ko-KR" altLang="en-US">
                <a:solidFill>
                  <a:srgbClr val="00B0F0"/>
                </a:solidFill>
                <a:latin typeface="½Å¸íÁ¶"/>
                <a:ea typeface="명조"/>
                <a:cs typeface="명조"/>
              </a:rPr>
              <a:t>의 충분한 섭취</a:t>
            </a:r>
            <a:endParaRPr lang="en-US" altLang="ko-KR">
              <a:solidFill>
                <a:srgbClr val="00B0F0"/>
              </a:solidFill>
              <a:latin typeface="½Å¸íÁ¶"/>
              <a:ea typeface="명조"/>
              <a:cs typeface="명조"/>
            </a:endParaRPr>
          </a:p>
          <a:p>
            <a:pPr>
              <a:spcBef>
                <a:spcPct val="20000"/>
              </a:spcBef>
            </a:pPr>
            <a:r>
              <a:rPr lang="en-US" altLang="ko-KR">
                <a:solidFill>
                  <a:srgbClr val="336699"/>
                </a:solidFill>
                <a:latin typeface="½Å¸íÁ¶"/>
                <a:ea typeface="명조"/>
                <a:cs typeface="명조"/>
              </a:rPr>
              <a:t>   - </a:t>
            </a:r>
            <a:r>
              <a:rPr lang="ko-KR" altLang="en-US">
                <a:solidFill>
                  <a:srgbClr val="336699"/>
                </a:solidFill>
                <a:latin typeface="½Å¸íÁ¶"/>
                <a:ea typeface="명조"/>
                <a:cs typeface="명조"/>
              </a:rPr>
              <a:t>격렬한 운동 중 발생하는 산화적 스트레스를 억제</a:t>
            </a:r>
            <a:r>
              <a:rPr lang="en-US" altLang="ko-KR">
                <a:solidFill>
                  <a:srgbClr val="336699"/>
                </a:solidFill>
                <a:latin typeface="½Å¸íÁ¶"/>
                <a:ea typeface="명조"/>
                <a:cs typeface="명조"/>
              </a:rPr>
              <a:t> </a:t>
            </a:r>
          </a:p>
          <a:p>
            <a:pPr>
              <a:spcBef>
                <a:spcPct val="20000"/>
              </a:spcBef>
            </a:pPr>
            <a:r>
              <a:rPr lang="ko-KR" altLang="en-US">
                <a:solidFill>
                  <a:srgbClr val="336699"/>
                </a:solidFill>
                <a:latin typeface="½Å¸íÁ¶"/>
                <a:ea typeface="명조"/>
                <a:cs typeface="명조"/>
              </a:rPr>
              <a:t>   </a:t>
            </a:r>
            <a:r>
              <a:rPr lang="en-US" altLang="ko-KR">
                <a:solidFill>
                  <a:srgbClr val="336699"/>
                </a:solidFill>
                <a:latin typeface="½Å¸íÁ¶"/>
                <a:ea typeface="명조"/>
                <a:cs typeface="명조"/>
              </a:rPr>
              <a:t>- </a:t>
            </a:r>
            <a:r>
              <a:rPr lang="ko-KR" altLang="en-US">
                <a:solidFill>
                  <a:srgbClr val="336699"/>
                </a:solidFill>
                <a:latin typeface="½Å¸íÁ¶"/>
                <a:ea typeface="명조"/>
                <a:cs typeface="명조"/>
              </a:rPr>
              <a:t>근육세포의</a:t>
            </a:r>
            <a:r>
              <a:rPr lang="en-US" altLang="ko-KR">
                <a:solidFill>
                  <a:srgbClr val="336699"/>
                </a:solidFill>
                <a:latin typeface="½Å¸íÁ¶"/>
                <a:ea typeface="명조"/>
                <a:cs typeface="명조"/>
              </a:rPr>
              <a:t> </a:t>
            </a:r>
            <a:r>
              <a:rPr lang="ko-KR" altLang="en-US">
                <a:solidFill>
                  <a:srgbClr val="336699"/>
                </a:solidFill>
                <a:latin typeface="½Å¸íÁ¶"/>
                <a:ea typeface="명조"/>
                <a:cs typeface="명조"/>
              </a:rPr>
              <a:t>손실과</a:t>
            </a:r>
            <a:r>
              <a:rPr lang="en-US" altLang="ko-KR">
                <a:solidFill>
                  <a:srgbClr val="336699"/>
                </a:solidFill>
                <a:latin typeface="½Å¸íÁ¶"/>
                <a:ea typeface="명조"/>
                <a:cs typeface="명조"/>
              </a:rPr>
              <a:t> </a:t>
            </a:r>
            <a:r>
              <a:rPr lang="ko-KR" altLang="en-US">
                <a:solidFill>
                  <a:srgbClr val="336699"/>
                </a:solidFill>
                <a:latin typeface="½Å¸íÁ¶"/>
                <a:ea typeface="명조"/>
                <a:cs typeface="명조"/>
              </a:rPr>
              <a:t>관련된 호르몬분비를 억제</a:t>
            </a:r>
            <a:endParaRPr lang="en-US" altLang="ko-KR">
              <a:solidFill>
                <a:srgbClr val="336699"/>
              </a:solidFill>
              <a:latin typeface="½Å¸íÁ¶"/>
              <a:ea typeface="명조"/>
              <a:cs typeface="명조"/>
            </a:endParaRPr>
          </a:p>
          <a:p>
            <a:pPr>
              <a:spcBef>
                <a:spcPct val="20000"/>
              </a:spcBef>
            </a:pPr>
            <a:r>
              <a:rPr lang="en-US" altLang="ko-KR">
                <a:solidFill>
                  <a:srgbClr val="336699"/>
                </a:solidFill>
                <a:latin typeface="½Å¸íÁ¶"/>
                <a:ea typeface="명조"/>
                <a:cs typeface="명조"/>
              </a:rPr>
              <a:t>   - </a:t>
            </a:r>
            <a:r>
              <a:rPr lang="ko-KR" altLang="en-US">
                <a:solidFill>
                  <a:srgbClr val="336699"/>
                </a:solidFill>
                <a:latin typeface="½Å¸íÁ¶"/>
                <a:ea typeface="명조"/>
                <a:cs typeface="명조"/>
              </a:rPr>
              <a:t>근육의 회복을 도울 뿐 아니라 면역체계를 강화</a:t>
            </a:r>
            <a:endParaRPr lang="en-US" altLang="ko-KR">
              <a:solidFill>
                <a:srgbClr val="336699"/>
              </a:solidFill>
              <a:latin typeface="½Å¸íÁ¶"/>
              <a:ea typeface="명조"/>
              <a:cs typeface="명조"/>
            </a:endParaRPr>
          </a:p>
        </p:txBody>
      </p:sp>
      <p:sp>
        <p:nvSpPr>
          <p:cNvPr id="113670" name="직사각형 6"/>
          <p:cNvSpPr>
            <a:spLocks noChangeArrowheads="1"/>
          </p:cNvSpPr>
          <p:nvPr/>
        </p:nvSpPr>
        <p:spPr bwMode="auto">
          <a:xfrm>
            <a:off x="539750" y="3860800"/>
            <a:ext cx="7929563" cy="1698625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ko-KR" altLang="en-US">
                <a:solidFill>
                  <a:srgbClr val="00B0F0"/>
                </a:solidFill>
                <a:latin typeface="½Å¸íÁ¶"/>
                <a:ea typeface="명조"/>
                <a:cs typeface="명조"/>
              </a:rPr>
              <a:t>적절한 </a:t>
            </a:r>
            <a:r>
              <a:rPr lang="en-US" altLang="ko-KR">
                <a:solidFill>
                  <a:srgbClr val="00B0F0"/>
                </a:solidFill>
                <a:latin typeface="½Å¸íÁ¶"/>
                <a:ea typeface="명조"/>
                <a:cs typeface="명조"/>
              </a:rPr>
              <a:t>Vit.D</a:t>
            </a:r>
            <a:r>
              <a:rPr lang="ko-KR" altLang="en-US">
                <a:solidFill>
                  <a:srgbClr val="00B0F0"/>
                </a:solidFill>
                <a:latin typeface="½Å¸íÁ¶"/>
                <a:ea typeface="명조"/>
                <a:cs typeface="명조"/>
              </a:rPr>
              <a:t>의 섭취</a:t>
            </a:r>
            <a:endParaRPr lang="en-US" altLang="ko-KR">
              <a:solidFill>
                <a:srgbClr val="00B0F0"/>
              </a:solidFill>
              <a:latin typeface="½Å¸íÁ¶"/>
              <a:ea typeface="명조"/>
              <a:cs typeface="명조"/>
            </a:endParaRPr>
          </a:p>
          <a:p>
            <a:pPr>
              <a:spcBef>
                <a:spcPct val="20000"/>
              </a:spcBef>
            </a:pPr>
            <a:r>
              <a:rPr lang="en-US" altLang="ko-KR">
                <a:solidFill>
                  <a:srgbClr val="336699"/>
                </a:solidFill>
                <a:latin typeface="½Å¸íÁ¶"/>
                <a:ea typeface="명조"/>
                <a:cs typeface="명조"/>
              </a:rPr>
              <a:t>  - </a:t>
            </a:r>
            <a:r>
              <a:rPr lang="ko-KR" altLang="en-US">
                <a:solidFill>
                  <a:srgbClr val="336699"/>
                </a:solidFill>
                <a:latin typeface="½Å¸íÁ¶"/>
                <a:ea typeface="명조"/>
                <a:cs typeface="명조"/>
              </a:rPr>
              <a:t>운동과 함께 뼈의 건강에 필수</a:t>
            </a:r>
            <a:endParaRPr lang="en-US" altLang="ko-KR">
              <a:solidFill>
                <a:srgbClr val="336699"/>
              </a:solidFill>
              <a:latin typeface="½Å¸íÁ¶"/>
              <a:ea typeface="명조"/>
              <a:cs typeface="명조"/>
            </a:endParaRPr>
          </a:p>
          <a:p>
            <a:pPr>
              <a:spcBef>
                <a:spcPct val="20000"/>
              </a:spcBef>
            </a:pPr>
            <a:r>
              <a:rPr lang="en-US" altLang="ko-KR">
                <a:solidFill>
                  <a:srgbClr val="336699"/>
                </a:solidFill>
                <a:latin typeface="½Å¸íÁ¶"/>
                <a:ea typeface="명조"/>
                <a:cs typeface="명조"/>
              </a:rPr>
              <a:t>  - </a:t>
            </a:r>
            <a:r>
              <a:rPr lang="ko-KR" altLang="en-US">
                <a:solidFill>
                  <a:srgbClr val="336699"/>
                </a:solidFill>
                <a:latin typeface="½Å¸íÁ¶"/>
                <a:ea typeface="명조"/>
                <a:cs typeface="명조"/>
              </a:rPr>
              <a:t>신체가 칼슘흡수율을 증진시켜 주므로 일주일에 </a:t>
            </a:r>
            <a:r>
              <a:rPr lang="en-US" altLang="ko-KR">
                <a:solidFill>
                  <a:srgbClr val="336699"/>
                </a:solidFill>
                <a:latin typeface="½Å¸íÁ¶"/>
                <a:ea typeface="명조"/>
                <a:cs typeface="명조"/>
              </a:rPr>
              <a:t>2~3</a:t>
            </a:r>
            <a:r>
              <a:rPr lang="ko-KR" altLang="en-US">
                <a:solidFill>
                  <a:srgbClr val="336699"/>
                </a:solidFill>
                <a:latin typeface="½Å¸íÁ¶"/>
                <a:ea typeface="명조"/>
                <a:cs typeface="명조"/>
              </a:rPr>
              <a:t>차례 </a:t>
            </a:r>
            <a:r>
              <a:rPr lang="en-US" altLang="ko-KR">
                <a:solidFill>
                  <a:srgbClr val="336699"/>
                </a:solidFill>
                <a:latin typeface="½Å¸íÁ¶"/>
                <a:ea typeface="명조"/>
                <a:cs typeface="명조"/>
              </a:rPr>
              <a:t>10~15</a:t>
            </a:r>
            <a:r>
              <a:rPr lang="ko-KR" altLang="en-US">
                <a:solidFill>
                  <a:srgbClr val="336699"/>
                </a:solidFill>
                <a:latin typeface="½Å¸íÁ¶"/>
                <a:ea typeface="명조"/>
                <a:cs typeface="명조"/>
              </a:rPr>
              <a:t>분 간</a:t>
            </a:r>
            <a:endParaRPr lang="en-US" altLang="ko-KR">
              <a:solidFill>
                <a:srgbClr val="336699"/>
              </a:solidFill>
              <a:latin typeface="½Å¸íÁ¶"/>
              <a:ea typeface="명조"/>
              <a:cs typeface="명조"/>
            </a:endParaRPr>
          </a:p>
          <a:p>
            <a:pPr>
              <a:spcBef>
                <a:spcPct val="20000"/>
              </a:spcBef>
            </a:pPr>
            <a:r>
              <a:rPr lang="ko-KR" altLang="en-US">
                <a:solidFill>
                  <a:srgbClr val="336699"/>
                </a:solidFill>
                <a:latin typeface="½Å¸íÁ¶"/>
                <a:ea typeface="명조"/>
                <a:cs typeface="명조"/>
              </a:rPr>
              <a:t>    손</a:t>
            </a:r>
            <a:r>
              <a:rPr lang="en-US" altLang="ko-KR">
                <a:solidFill>
                  <a:srgbClr val="336699"/>
                </a:solidFill>
                <a:latin typeface="½Å¸íÁ¶"/>
                <a:ea typeface="명조"/>
                <a:cs typeface="명조"/>
              </a:rPr>
              <a:t>,</a:t>
            </a:r>
            <a:r>
              <a:rPr lang="ko-KR" altLang="en-US">
                <a:solidFill>
                  <a:srgbClr val="336699"/>
                </a:solidFill>
                <a:latin typeface="½Å¸íÁ¶"/>
                <a:ea typeface="명조"/>
                <a:cs typeface="명조"/>
              </a:rPr>
              <a:t>팔</a:t>
            </a:r>
            <a:r>
              <a:rPr lang="en-US" altLang="ko-KR">
                <a:solidFill>
                  <a:srgbClr val="336699"/>
                </a:solidFill>
                <a:latin typeface="½Å¸íÁ¶"/>
                <a:ea typeface="명조"/>
                <a:cs typeface="명조"/>
              </a:rPr>
              <a:t>,</a:t>
            </a:r>
            <a:r>
              <a:rPr lang="ko-KR" altLang="en-US">
                <a:solidFill>
                  <a:srgbClr val="336699"/>
                </a:solidFill>
                <a:latin typeface="½Å¸íÁ¶"/>
                <a:ea typeface="명조"/>
                <a:cs typeface="명조"/>
              </a:rPr>
              <a:t>얼굴 등에 햇볕을 쬐면 피부에서 충분히 생성</a:t>
            </a:r>
            <a:endParaRPr lang="en-US" altLang="ko-KR">
              <a:solidFill>
                <a:srgbClr val="336699"/>
              </a:solidFill>
              <a:latin typeface="½Å¸íÁ¶"/>
              <a:ea typeface="명조"/>
              <a:cs typeface="명조"/>
            </a:endParaRPr>
          </a:p>
          <a:p>
            <a:pPr>
              <a:spcBef>
                <a:spcPct val="20000"/>
              </a:spcBef>
            </a:pPr>
            <a:r>
              <a:rPr lang="en-US" altLang="ko-KR">
                <a:solidFill>
                  <a:srgbClr val="336699"/>
                </a:solidFill>
                <a:latin typeface="½Å¸íÁ¶"/>
                <a:ea typeface="명조"/>
                <a:cs typeface="명조"/>
              </a:rPr>
              <a:t>  - </a:t>
            </a:r>
            <a:r>
              <a:rPr lang="ko-KR" altLang="en-US">
                <a:solidFill>
                  <a:srgbClr val="336699"/>
                </a:solidFill>
                <a:latin typeface="½Å¸íÁ¶"/>
                <a:ea typeface="명조"/>
                <a:cs typeface="명조"/>
              </a:rPr>
              <a:t>햇빛에 충분히 노출하지 못할 경우 식사 시 충분한 칼슘섭취 권장</a:t>
            </a:r>
            <a:endParaRPr lang="en-US" altLang="ko-KR">
              <a:solidFill>
                <a:srgbClr val="336699"/>
              </a:solidFill>
              <a:latin typeface="½Å¸íÁ¶"/>
              <a:ea typeface="명조"/>
              <a:cs typeface="명조"/>
            </a:endParaRPr>
          </a:p>
        </p:txBody>
      </p:sp>
      <p:sp>
        <p:nvSpPr>
          <p:cNvPr id="113671" name="직사각형 7"/>
          <p:cNvSpPr>
            <a:spLocks noChangeArrowheads="1"/>
          </p:cNvSpPr>
          <p:nvPr/>
        </p:nvSpPr>
        <p:spPr bwMode="auto">
          <a:xfrm>
            <a:off x="539750" y="5734050"/>
            <a:ext cx="7929563" cy="706438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ko-KR" altLang="en-US">
                <a:solidFill>
                  <a:srgbClr val="00B0F0"/>
                </a:solidFill>
                <a:latin typeface="½Å¸íÁ¶"/>
                <a:ea typeface="명조"/>
                <a:cs typeface="명조"/>
              </a:rPr>
              <a:t>적절한 운동과 </a:t>
            </a:r>
            <a:r>
              <a:rPr lang="en-US" altLang="ko-KR">
                <a:solidFill>
                  <a:srgbClr val="00B0F0"/>
                </a:solidFill>
                <a:latin typeface="½Å¸íÁ¶"/>
                <a:ea typeface="명조"/>
                <a:cs typeface="명조"/>
              </a:rPr>
              <a:t>Vit.E</a:t>
            </a:r>
            <a:r>
              <a:rPr lang="ko-KR" altLang="en-US">
                <a:solidFill>
                  <a:srgbClr val="00B0F0"/>
                </a:solidFill>
                <a:latin typeface="½Å¸íÁ¶"/>
                <a:ea typeface="명조"/>
                <a:cs typeface="명조"/>
              </a:rPr>
              <a:t>의 섭취</a:t>
            </a:r>
            <a:endParaRPr lang="en-US" altLang="ko-KR">
              <a:solidFill>
                <a:srgbClr val="00B0F0"/>
              </a:solidFill>
              <a:latin typeface="½Å¸íÁ¶"/>
              <a:ea typeface="명조"/>
              <a:cs typeface="명조"/>
            </a:endParaRPr>
          </a:p>
          <a:p>
            <a:pPr>
              <a:spcBef>
                <a:spcPct val="20000"/>
              </a:spcBef>
            </a:pPr>
            <a:r>
              <a:rPr lang="en-US" altLang="ko-KR">
                <a:solidFill>
                  <a:srgbClr val="336699"/>
                </a:solidFill>
                <a:latin typeface="½Å¸íÁ¶"/>
                <a:ea typeface="명조"/>
                <a:cs typeface="명조"/>
              </a:rPr>
              <a:t>  - </a:t>
            </a:r>
            <a:r>
              <a:rPr lang="ko-KR" altLang="en-US">
                <a:solidFill>
                  <a:srgbClr val="336699"/>
                </a:solidFill>
                <a:latin typeface="½Å¸íÁ¶"/>
                <a:ea typeface="명조"/>
                <a:cs typeface="명조"/>
              </a:rPr>
              <a:t>산화적 스트레스를 줄여주어 노화 억제 효과</a:t>
            </a:r>
            <a:endParaRPr lang="en-US" altLang="ko-KR">
              <a:solidFill>
                <a:srgbClr val="336699"/>
              </a:solidFill>
              <a:latin typeface="½Å¸íÁ¶"/>
              <a:ea typeface="명조"/>
              <a:cs typeface="명조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8" y="142875"/>
            <a:ext cx="8501062" cy="650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클래식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763</Words>
  <Application>Microsoft Office PowerPoint</Application>
  <PresentationFormat>화면 슬라이드 쇼(4:3)</PresentationFormat>
  <Paragraphs>135</Paragraphs>
  <Slides>13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14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4. 무기질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user</cp:lastModifiedBy>
  <cp:revision>1</cp:revision>
  <dcterms:created xsi:type="dcterms:W3CDTF">2014-05-09T00:38:57Z</dcterms:created>
  <dcterms:modified xsi:type="dcterms:W3CDTF">2014-05-09T00:42:09Z</dcterms:modified>
</cp:coreProperties>
</file>