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BA929-96BF-4AAF-A025-9DC86C465590}" type="datetimeFigureOut">
              <a:rPr lang="ko-KR" altLang="en-US" smtClean="0"/>
              <a:t>2014-04-17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65D4-0C10-49DF-A085-390F2D294F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BA929-96BF-4AAF-A025-9DC86C465590}" type="datetimeFigureOut">
              <a:rPr lang="ko-KR" altLang="en-US" smtClean="0"/>
              <a:t>2014-04-17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65D4-0C10-49DF-A085-390F2D294F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BA929-96BF-4AAF-A025-9DC86C465590}" type="datetimeFigureOut">
              <a:rPr lang="ko-KR" altLang="en-US" smtClean="0"/>
              <a:t>2014-04-17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65D4-0C10-49DF-A085-390F2D294F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BA929-96BF-4AAF-A025-9DC86C465590}" type="datetimeFigureOut">
              <a:rPr lang="ko-KR" altLang="en-US" smtClean="0"/>
              <a:t>2014-04-17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65D4-0C10-49DF-A085-390F2D294F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BA929-96BF-4AAF-A025-9DC86C465590}" type="datetimeFigureOut">
              <a:rPr lang="ko-KR" altLang="en-US" smtClean="0"/>
              <a:t>2014-04-17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65D4-0C10-49DF-A085-390F2D294F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BA929-96BF-4AAF-A025-9DC86C465590}" type="datetimeFigureOut">
              <a:rPr lang="ko-KR" altLang="en-US" smtClean="0"/>
              <a:t>2014-04-17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65D4-0C10-49DF-A085-390F2D294F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BA929-96BF-4AAF-A025-9DC86C465590}" type="datetimeFigureOut">
              <a:rPr lang="ko-KR" altLang="en-US" smtClean="0"/>
              <a:t>2014-04-17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65D4-0C10-49DF-A085-390F2D294F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BA929-96BF-4AAF-A025-9DC86C465590}" type="datetimeFigureOut">
              <a:rPr lang="ko-KR" altLang="en-US" smtClean="0"/>
              <a:t>2014-04-17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65D4-0C10-49DF-A085-390F2D294F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BA929-96BF-4AAF-A025-9DC86C465590}" type="datetimeFigureOut">
              <a:rPr lang="ko-KR" altLang="en-US" smtClean="0"/>
              <a:t>2014-04-17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65D4-0C10-49DF-A085-390F2D294F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BA929-96BF-4AAF-A025-9DC86C465590}" type="datetimeFigureOut">
              <a:rPr lang="ko-KR" altLang="en-US" smtClean="0"/>
              <a:t>2014-04-17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65D4-0C10-49DF-A085-390F2D294F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BA929-96BF-4AAF-A025-9DC86C465590}" type="datetimeFigureOut">
              <a:rPr lang="ko-KR" altLang="en-US" smtClean="0"/>
              <a:t>2014-04-17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65D4-0C10-49DF-A085-390F2D294F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EC5812-39ED-48C3-84B3-B3075367E9E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EBA929-96BF-4AAF-A025-9DC86C465590}" type="datetimeFigureOut">
              <a:rPr lang="ko-KR" altLang="en-US" smtClean="0"/>
              <a:t>2014-04-17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7E65D4-0C10-49DF-A085-390F2D294F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ko.wikipedia.org/wiki/%EB%8B%B9%EB%87%A8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1" name="Text Box 5"/>
          <p:cNvSpPr txBox="1">
            <a:spLocks noChangeArrowheads="1"/>
          </p:cNvSpPr>
          <p:nvPr/>
        </p:nvSpPr>
        <p:spPr bwMode="auto">
          <a:xfrm>
            <a:off x="3754438" y="398463"/>
            <a:ext cx="4364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ko-KR" altLang="en-US" sz="2400" b="1"/>
              <a:t>건강관리를 위한 영양학적 기초</a:t>
            </a:r>
          </a:p>
        </p:txBody>
      </p:sp>
      <p:sp>
        <p:nvSpPr>
          <p:cNvPr id="78852" name="TextBox 3"/>
          <p:cNvSpPr txBox="1">
            <a:spLocks noChangeArrowheads="1"/>
          </p:cNvSpPr>
          <p:nvPr/>
        </p:nvSpPr>
        <p:spPr bwMode="auto">
          <a:xfrm>
            <a:off x="2428875" y="1643063"/>
            <a:ext cx="650875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/>
              <a:t>  </a:t>
            </a:r>
            <a:r>
              <a:rPr lang="ko-KR" altLang="en-US" sz="2000" b="1">
                <a:solidFill>
                  <a:srgbClr val="FF0000"/>
                </a:solidFill>
              </a:rPr>
              <a:t>영양</a:t>
            </a:r>
            <a:r>
              <a:rPr lang="en-US" altLang="ko-KR" sz="2000" b="1">
                <a:solidFill>
                  <a:srgbClr val="FF0000"/>
                </a:solidFill>
              </a:rPr>
              <a:t> </a:t>
            </a:r>
          </a:p>
          <a:p>
            <a:r>
              <a:rPr lang="en-US" altLang="ko-KR"/>
              <a:t>  </a:t>
            </a:r>
            <a:r>
              <a:rPr lang="ko-KR" altLang="en-US"/>
              <a:t>인간이</a:t>
            </a:r>
            <a:r>
              <a:rPr lang="en-US" altLang="ko-KR"/>
              <a:t> </a:t>
            </a:r>
            <a:r>
              <a:rPr lang="ko-KR" altLang="en-US"/>
              <a:t>생명을 유지하고 성장과 손상된 조직의 재생을 위해</a:t>
            </a:r>
            <a:endParaRPr lang="en-US" altLang="ko-KR"/>
          </a:p>
          <a:p>
            <a:r>
              <a:rPr lang="ko-KR" altLang="en-US"/>
              <a:t>  체외로부터 식품을 섭취하여 소화</a:t>
            </a:r>
            <a:r>
              <a:rPr lang="en-US" altLang="ko-KR"/>
              <a:t>,</a:t>
            </a:r>
            <a:r>
              <a:rPr lang="ko-KR" altLang="en-US"/>
              <a:t>흡수과정을 거쳐 체내에서</a:t>
            </a:r>
            <a:endParaRPr lang="en-US" altLang="ko-KR"/>
          </a:p>
          <a:p>
            <a:r>
              <a:rPr lang="ko-KR" altLang="en-US"/>
              <a:t>  이용하고 여기에서 생긴 불필요한 물질을 체외로 배설하는 </a:t>
            </a:r>
            <a:endParaRPr lang="en-US" altLang="ko-KR"/>
          </a:p>
          <a:p>
            <a:r>
              <a:rPr lang="ko-KR" altLang="en-US"/>
              <a:t>  일련의 과정  </a:t>
            </a:r>
          </a:p>
        </p:txBody>
      </p:sp>
      <p:sp>
        <p:nvSpPr>
          <p:cNvPr id="78853" name="TextBox 4"/>
          <p:cNvSpPr txBox="1">
            <a:spLocks noChangeArrowheads="1"/>
          </p:cNvSpPr>
          <p:nvPr/>
        </p:nvSpPr>
        <p:spPr bwMode="auto">
          <a:xfrm>
            <a:off x="357188" y="3643313"/>
            <a:ext cx="618648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/>
              <a:t>  </a:t>
            </a:r>
            <a:r>
              <a:rPr lang="ko-KR" altLang="en-US" sz="2000" b="1">
                <a:solidFill>
                  <a:srgbClr val="FF0000"/>
                </a:solidFill>
              </a:rPr>
              <a:t>영양소 </a:t>
            </a:r>
            <a:endParaRPr lang="en-US" altLang="ko-KR" sz="2000" b="1">
              <a:solidFill>
                <a:srgbClr val="FF0000"/>
              </a:solidFill>
            </a:endParaRPr>
          </a:p>
          <a:p>
            <a:r>
              <a:rPr lang="en-US" altLang="ko-KR"/>
              <a:t>  </a:t>
            </a:r>
            <a:r>
              <a:rPr lang="ko-KR" altLang="en-US"/>
              <a:t>식품으로부터 얻어지는 물질로서 인간의 성장 및 조직의 </a:t>
            </a:r>
            <a:endParaRPr lang="en-US" altLang="ko-KR"/>
          </a:p>
          <a:p>
            <a:r>
              <a:rPr lang="en-US" altLang="ko-KR"/>
              <a:t>  </a:t>
            </a:r>
            <a:r>
              <a:rPr lang="ko-KR" altLang="en-US"/>
              <a:t>재생에 이용되는 물질</a:t>
            </a:r>
          </a:p>
        </p:txBody>
      </p:sp>
      <p:sp>
        <p:nvSpPr>
          <p:cNvPr id="78854" name="TextBox 5"/>
          <p:cNvSpPr txBox="1">
            <a:spLocks noChangeArrowheads="1"/>
          </p:cNvSpPr>
          <p:nvPr/>
        </p:nvSpPr>
        <p:spPr bwMode="auto">
          <a:xfrm>
            <a:off x="2025650" y="5286375"/>
            <a:ext cx="69564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/>
              <a:t> </a:t>
            </a:r>
            <a:r>
              <a:rPr lang="ko-KR" altLang="en-US" sz="2000" b="1">
                <a:solidFill>
                  <a:srgbClr val="FF0000"/>
                </a:solidFill>
              </a:rPr>
              <a:t> 필수영양소 </a:t>
            </a:r>
            <a:endParaRPr lang="en-US" altLang="ko-KR" sz="2000" b="1">
              <a:solidFill>
                <a:srgbClr val="FF0000"/>
              </a:solidFill>
            </a:endParaRPr>
          </a:p>
          <a:p>
            <a:r>
              <a:rPr lang="en-US" altLang="ko-KR"/>
              <a:t>  </a:t>
            </a:r>
            <a:r>
              <a:rPr lang="ko-KR" altLang="en-US"/>
              <a:t>영양소 중 인체 </a:t>
            </a:r>
            <a:r>
              <a:rPr lang="en-US" altLang="ko-KR"/>
              <a:t> </a:t>
            </a:r>
            <a:r>
              <a:rPr lang="ko-KR" altLang="en-US"/>
              <a:t>내에서 합성이 불가능하거나 불충분하게 </a:t>
            </a:r>
            <a:endParaRPr lang="en-US" altLang="ko-KR"/>
          </a:p>
          <a:p>
            <a:r>
              <a:rPr lang="en-US" altLang="ko-KR"/>
              <a:t>  </a:t>
            </a:r>
            <a:r>
              <a:rPr lang="ko-KR" altLang="en-US"/>
              <a:t>합성되기</a:t>
            </a:r>
            <a:r>
              <a:rPr lang="en-US" altLang="ko-KR"/>
              <a:t> </a:t>
            </a:r>
            <a:r>
              <a:rPr lang="ko-KR" altLang="en-US"/>
              <a:t>때문에 반드시 식품을 통해 공급해 주어야 하는 영양소</a:t>
            </a:r>
          </a:p>
        </p:txBody>
      </p:sp>
      <p:pic>
        <p:nvPicPr>
          <p:cNvPr id="7885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1428750"/>
            <a:ext cx="2143125" cy="214312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</p:pic>
      <p:pic>
        <p:nvPicPr>
          <p:cNvPr id="78856" name="Picture 8" descr="감자고구마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13" y="3176588"/>
            <a:ext cx="2428875" cy="225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7" name="Picture 7" descr="00042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3" y="4857750"/>
            <a:ext cx="17145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5" name="Text Box 9"/>
          <p:cNvSpPr txBox="1">
            <a:spLocks noChangeArrowheads="1"/>
          </p:cNvSpPr>
          <p:nvPr/>
        </p:nvSpPr>
        <p:spPr bwMode="auto">
          <a:xfrm>
            <a:off x="1714500" y="2500313"/>
            <a:ext cx="2047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400" b="1">
                <a:solidFill>
                  <a:srgbClr val="33CC33"/>
                </a:solidFill>
              </a:rPr>
              <a:t>필수영양소</a:t>
            </a:r>
          </a:p>
        </p:txBody>
      </p:sp>
      <p:sp>
        <p:nvSpPr>
          <p:cNvPr id="79876" name="Text Box 10"/>
          <p:cNvSpPr txBox="1">
            <a:spLocks noChangeArrowheads="1"/>
          </p:cNvSpPr>
          <p:nvPr/>
        </p:nvSpPr>
        <p:spPr bwMode="auto">
          <a:xfrm>
            <a:off x="106363" y="3929063"/>
            <a:ext cx="30511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33CC33"/>
                </a:solidFill>
              </a:rPr>
              <a:t>     유기영양소</a:t>
            </a:r>
          </a:p>
          <a:p>
            <a:r>
              <a:rPr lang="ko-KR" altLang="en-US" sz="1600" b="1"/>
              <a:t>  </a:t>
            </a:r>
            <a:r>
              <a:rPr lang="ko-KR" altLang="en-US" sz="1600" b="1">
                <a:solidFill>
                  <a:srgbClr val="FF3300"/>
                </a:solidFill>
              </a:rPr>
              <a:t>탄수화물</a:t>
            </a:r>
            <a:r>
              <a:rPr lang="en-US" altLang="ko-KR" sz="1600" b="1">
                <a:solidFill>
                  <a:srgbClr val="FF3300"/>
                </a:solidFill>
              </a:rPr>
              <a:t>,</a:t>
            </a:r>
            <a:r>
              <a:rPr lang="ko-KR" altLang="en-US" sz="1600" b="1">
                <a:solidFill>
                  <a:srgbClr val="FF3300"/>
                </a:solidFill>
              </a:rPr>
              <a:t>지방</a:t>
            </a:r>
            <a:r>
              <a:rPr lang="en-US" altLang="ko-KR" sz="1600" b="1">
                <a:solidFill>
                  <a:srgbClr val="FF3300"/>
                </a:solidFill>
              </a:rPr>
              <a:t>, </a:t>
            </a:r>
            <a:r>
              <a:rPr lang="ko-KR" altLang="en-US" sz="1600" b="1">
                <a:solidFill>
                  <a:srgbClr val="FF3300"/>
                </a:solidFill>
              </a:rPr>
              <a:t>단백질</a:t>
            </a:r>
            <a:r>
              <a:rPr lang="en-US" altLang="ko-KR" sz="1600" b="1">
                <a:solidFill>
                  <a:srgbClr val="FF3300"/>
                </a:solidFill>
              </a:rPr>
              <a:t>, </a:t>
            </a:r>
            <a:r>
              <a:rPr lang="ko-KR" altLang="en-US" sz="1600" b="1">
                <a:solidFill>
                  <a:srgbClr val="FF3300"/>
                </a:solidFill>
              </a:rPr>
              <a:t>비타민</a:t>
            </a:r>
          </a:p>
        </p:txBody>
      </p:sp>
      <p:sp>
        <p:nvSpPr>
          <p:cNvPr id="79877" name="Text Box 11"/>
          <p:cNvSpPr txBox="1">
            <a:spLocks noChangeArrowheads="1"/>
          </p:cNvSpPr>
          <p:nvPr/>
        </p:nvSpPr>
        <p:spPr bwMode="auto">
          <a:xfrm>
            <a:off x="3429000" y="4000500"/>
            <a:ext cx="16906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33CC33"/>
                </a:solidFill>
              </a:rPr>
              <a:t>무기영양소</a:t>
            </a:r>
          </a:p>
          <a:p>
            <a:r>
              <a:rPr lang="ko-KR" altLang="en-US" sz="1600" b="1"/>
              <a:t>   </a:t>
            </a:r>
            <a:r>
              <a:rPr lang="ko-KR" altLang="en-US" sz="1600" b="1">
                <a:solidFill>
                  <a:srgbClr val="FF0000"/>
                </a:solidFill>
              </a:rPr>
              <a:t>각종 무</a:t>
            </a:r>
            <a:r>
              <a:rPr lang="ko-KR" altLang="en-US" sz="1600" b="1">
                <a:solidFill>
                  <a:srgbClr val="FF3300"/>
                </a:solidFill>
              </a:rPr>
              <a:t>기질</a:t>
            </a:r>
          </a:p>
        </p:txBody>
      </p:sp>
      <p:sp>
        <p:nvSpPr>
          <p:cNvPr id="79878" name="Line 16"/>
          <p:cNvSpPr>
            <a:spLocks noChangeShapeType="1"/>
          </p:cNvSpPr>
          <p:nvPr/>
        </p:nvSpPr>
        <p:spPr bwMode="auto">
          <a:xfrm flipH="1">
            <a:off x="1428750" y="2932113"/>
            <a:ext cx="1254125" cy="9255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79879" name="Line 17"/>
          <p:cNvSpPr>
            <a:spLocks noChangeShapeType="1"/>
          </p:cNvSpPr>
          <p:nvPr/>
        </p:nvSpPr>
        <p:spPr bwMode="auto">
          <a:xfrm>
            <a:off x="2647950" y="2932113"/>
            <a:ext cx="1081088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79880" name="Text Box 5"/>
          <p:cNvSpPr txBox="1">
            <a:spLocks noChangeArrowheads="1"/>
          </p:cNvSpPr>
          <p:nvPr/>
        </p:nvSpPr>
        <p:spPr bwMode="auto">
          <a:xfrm>
            <a:off x="3754438" y="398463"/>
            <a:ext cx="4364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ko-KR" altLang="en-US" sz="2400" b="1"/>
              <a:t>건강관리를 위한 영양학적 기초</a:t>
            </a:r>
          </a:p>
        </p:txBody>
      </p:sp>
      <p:pic>
        <p:nvPicPr>
          <p:cNvPr id="79881" name="Picture 2" descr="http://i2.search.daumcdn.net/image03.search/02/7.2d.44.CF_lfiH_7SjL_1043_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643063"/>
            <a:ext cx="223837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2" name="Picture 4" descr="http://i2.search.daumcdn.net/image03.search/03/e.08.ed.CF_lfiH_7SjL_1043_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38" y="1643063"/>
            <a:ext cx="2071687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3" name="Picture 6" descr="http://i1.search.daumcdn.net/image03.search/03/7.29.d2.CF_lfiH_7SjL_1043_1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0" y="3857625"/>
            <a:ext cx="2643188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24300" y="260350"/>
            <a:ext cx="4929188" cy="1008063"/>
          </a:xfrm>
        </p:spPr>
        <p:txBody>
          <a:bodyPr/>
          <a:lstStyle/>
          <a:p>
            <a:r>
              <a:rPr lang="ko-KR" altLang="en-US" sz="2400" b="1" smtClean="0">
                <a:solidFill>
                  <a:schemeClr val="tx1"/>
                </a:solidFill>
              </a:rPr>
              <a:t>건강관리를 위한 영양학적 기초</a:t>
            </a:r>
          </a:p>
        </p:txBody>
      </p:sp>
      <p:pic>
        <p:nvPicPr>
          <p:cNvPr id="339972" name="Picture 4" descr="기타영양소(그림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857364"/>
            <a:ext cx="4895850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2" name="Rectangle 6"/>
          <p:cNvSpPr>
            <a:spLocks noChangeArrowheads="1"/>
          </p:cNvSpPr>
          <p:nvPr/>
        </p:nvSpPr>
        <p:spPr bwMode="auto">
          <a:xfrm>
            <a:off x="1357290" y="1571612"/>
            <a:ext cx="6715172" cy="4857784"/>
          </a:xfrm>
          <a:prstGeom prst="rect">
            <a:avLst/>
          </a:prstGeom>
          <a:noFill/>
          <a:ln w="57150" cap="sq">
            <a:solidFill>
              <a:srgbClr val="FF33CC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8090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39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773238"/>
            <a:ext cx="8964612" cy="4692650"/>
          </a:xfrm>
        </p:spPr>
        <p:txBody>
          <a:bodyPr/>
          <a:lstStyle/>
          <a:p>
            <a:pPr>
              <a:lnSpc>
                <a:spcPct val="90000"/>
              </a:lnSpc>
              <a:buClr>
                <a:srgbClr val="FF0000"/>
              </a:buClr>
              <a:buFont typeface="Wingdings" pitchFamily="2" charset="2"/>
              <a:buNone/>
            </a:pPr>
            <a:r>
              <a:rPr lang="ko-KR" altLang="en-US" sz="3600" dirty="0" smtClean="0"/>
              <a:t>   </a:t>
            </a:r>
            <a:r>
              <a:rPr lang="en-US" altLang="ko-KR" sz="2800" b="1" dirty="0" smtClean="0">
                <a:solidFill>
                  <a:srgbClr val="FF0000"/>
                </a:solidFill>
              </a:rPr>
              <a:t>3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대 영양소</a:t>
            </a:r>
            <a:r>
              <a:rPr lang="ko-KR" altLang="en-US" sz="2800" dirty="0" smtClean="0"/>
              <a:t> </a:t>
            </a:r>
          </a:p>
          <a:p>
            <a:pPr>
              <a:lnSpc>
                <a:spcPct val="90000"/>
              </a:lnSpc>
              <a:buClr>
                <a:srgbClr val="000000"/>
              </a:buClr>
            </a:pPr>
            <a:r>
              <a:rPr lang="ko-KR" altLang="en-US" sz="2400" dirty="0" smtClean="0"/>
              <a:t>우리 몸에서 가장 필요로 하는 영양소</a:t>
            </a:r>
          </a:p>
          <a:p>
            <a:pPr>
              <a:lnSpc>
                <a:spcPct val="90000"/>
              </a:lnSpc>
              <a:buClr>
                <a:srgbClr val="000000"/>
              </a:buClr>
              <a:buFontTx/>
              <a:buNone/>
            </a:pPr>
            <a:endParaRPr lang="ko-KR" altLang="en-US" sz="2400" dirty="0" smtClean="0"/>
          </a:p>
          <a:p>
            <a:pPr>
              <a:lnSpc>
                <a:spcPct val="90000"/>
              </a:lnSpc>
              <a:buClr>
                <a:srgbClr val="FF0000"/>
              </a:buClr>
              <a:buFontTx/>
              <a:buNone/>
            </a:pPr>
            <a:r>
              <a:rPr lang="ko-KR" altLang="en-US" sz="3600" dirty="0" smtClean="0"/>
              <a:t>  </a:t>
            </a:r>
            <a:r>
              <a:rPr lang="ko-KR" altLang="en-US" sz="2000" dirty="0" smtClean="0"/>
              <a:t>영양소    구성원소              기        능                    </a:t>
            </a:r>
            <a:r>
              <a:rPr lang="ko-KR" altLang="en-US" sz="2000" dirty="0" smtClean="0"/>
              <a:t>열량    </a:t>
            </a:r>
            <a:r>
              <a:rPr lang="ko-KR" altLang="en-US" sz="2000" dirty="0" smtClean="0"/>
              <a:t>인체</a:t>
            </a:r>
            <a:r>
              <a:rPr lang="en-US" altLang="ko-KR" sz="2000" dirty="0" smtClean="0"/>
              <a:t>(%)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Tx/>
              <a:buNone/>
            </a:pPr>
            <a:r>
              <a:rPr lang="ko-KR" altLang="en-US" sz="2000" dirty="0" smtClean="0"/>
              <a:t> 탄수화물    </a:t>
            </a:r>
            <a:r>
              <a:rPr lang="en-US" altLang="ko-KR" sz="2000" dirty="0" smtClean="0"/>
              <a:t>C.H.O      </a:t>
            </a:r>
            <a:r>
              <a:rPr lang="ko-KR" altLang="en-US" sz="2000" dirty="0" smtClean="0"/>
              <a:t>주요 에너지원 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간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근육에 저장</a:t>
            </a:r>
            <a:r>
              <a:rPr lang="en-US" altLang="ko-KR" sz="2000" dirty="0" smtClean="0"/>
              <a:t>)    4Kcal     0.6 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Tx/>
              <a:buNone/>
            </a:pPr>
            <a:endParaRPr lang="en-US" altLang="ko-KR" sz="2000" dirty="0" smtClean="0"/>
          </a:p>
          <a:p>
            <a:pPr>
              <a:lnSpc>
                <a:spcPct val="90000"/>
              </a:lnSpc>
              <a:buClr>
                <a:srgbClr val="FF0000"/>
              </a:buClr>
              <a:buFontTx/>
              <a:buNone/>
            </a:pPr>
            <a:r>
              <a:rPr lang="en-US" altLang="ko-KR" sz="2000" dirty="0" smtClean="0"/>
              <a:t> </a:t>
            </a:r>
            <a:r>
              <a:rPr lang="ko-KR" altLang="en-US" sz="2000" dirty="0" smtClean="0"/>
              <a:t>단 백 질     </a:t>
            </a:r>
            <a:r>
              <a:rPr lang="en-US" altLang="ko-KR" sz="2000" dirty="0" smtClean="0"/>
              <a:t>C.H.O.N   </a:t>
            </a:r>
            <a:r>
              <a:rPr lang="ko-KR" altLang="en-US" sz="2000" dirty="0" smtClean="0"/>
              <a:t>세포 원형질의 주성분                  </a:t>
            </a:r>
            <a:r>
              <a:rPr lang="en-US" altLang="ko-KR" sz="2000" dirty="0" smtClean="0"/>
              <a:t>4kcal    16.0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Tx/>
              <a:buNone/>
            </a:pPr>
            <a:r>
              <a:rPr lang="en-US" altLang="ko-KR" sz="2000" dirty="0" smtClean="0"/>
              <a:t>                                (</a:t>
            </a:r>
            <a:r>
              <a:rPr lang="ko-KR" altLang="en-US" sz="2000" dirty="0" smtClean="0"/>
              <a:t>아미노산 분자로 구성</a:t>
            </a:r>
            <a:r>
              <a:rPr lang="en-US" altLang="ko-KR" sz="2000" dirty="0" smtClean="0"/>
              <a:t>)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Tx/>
              <a:buNone/>
            </a:pPr>
            <a:endParaRPr lang="en-US" altLang="ko-KR" sz="2000" dirty="0" smtClean="0"/>
          </a:p>
          <a:p>
            <a:pPr>
              <a:lnSpc>
                <a:spcPct val="90000"/>
              </a:lnSpc>
              <a:buClr>
                <a:srgbClr val="FF0000"/>
              </a:buClr>
              <a:buFontTx/>
              <a:buNone/>
            </a:pPr>
            <a:r>
              <a:rPr lang="en-US" altLang="ko-KR" sz="2000" dirty="0" smtClean="0"/>
              <a:t> </a:t>
            </a:r>
            <a:r>
              <a:rPr lang="ko-KR" altLang="en-US" sz="2000" dirty="0" smtClean="0"/>
              <a:t>지     방     </a:t>
            </a:r>
            <a:r>
              <a:rPr lang="en-US" altLang="ko-KR" sz="2000" dirty="0" smtClean="0"/>
              <a:t>C.H.O      </a:t>
            </a:r>
            <a:r>
              <a:rPr lang="ko-KR" altLang="en-US" sz="2000" dirty="0" smtClean="0"/>
              <a:t>에너지원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체온유지                     </a:t>
            </a:r>
            <a:r>
              <a:rPr lang="en-US" altLang="ko-KR" sz="2000" dirty="0" smtClean="0"/>
              <a:t>9Kcal    13.0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Tx/>
              <a:buNone/>
            </a:pPr>
            <a:r>
              <a:rPr lang="en-US" altLang="ko-KR" sz="2000" dirty="0" smtClean="0"/>
              <a:t>                                </a:t>
            </a:r>
            <a:r>
              <a:rPr lang="ko-KR" altLang="en-US" sz="2000" dirty="0" smtClean="0"/>
              <a:t>일부는 피하지방에 저장 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Tx/>
              <a:buNone/>
            </a:pPr>
            <a:r>
              <a:rPr lang="ko-KR" altLang="en-US" sz="2000" dirty="0" smtClean="0"/>
              <a:t>                                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지방산과 </a:t>
            </a:r>
            <a:r>
              <a:rPr lang="ko-KR" altLang="en-US" sz="2000" dirty="0" err="1" smtClean="0"/>
              <a:t>글리세롤로</a:t>
            </a:r>
            <a:r>
              <a:rPr lang="ko-KR" altLang="en-US" sz="2000" dirty="0" smtClean="0"/>
              <a:t> 구성</a:t>
            </a:r>
            <a:r>
              <a:rPr lang="en-US" altLang="ko-KR" sz="2000" dirty="0" smtClean="0"/>
              <a:t>)</a:t>
            </a:r>
          </a:p>
        </p:txBody>
      </p:sp>
      <p:sp>
        <p:nvSpPr>
          <p:cNvPr id="81923" name="Rectangle 4"/>
          <p:cNvSpPr>
            <a:spLocks noChangeArrowheads="1"/>
          </p:cNvSpPr>
          <p:nvPr/>
        </p:nvSpPr>
        <p:spPr bwMode="auto">
          <a:xfrm>
            <a:off x="323850" y="3213100"/>
            <a:ext cx="8496300" cy="3216275"/>
          </a:xfrm>
          <a:prstGeom prst="rect">
            <a:avLst/>
          </a:prstGeom>
          <a:noFill/>
          <a:ln w="28575" cap="sq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latinLnBrk="0"/>
            <a:endParaRPr kumimoji="0" lang="ko-KR" alt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81924" name="Line 5"/>
          <p:cNvSpPr>
            <a:spLocks noChangeShapeType="1"/>
          </p:cNvSpPr>
          <p:nvPr/>
        </p:nvSpPr>
        <p:spPr bwMode="auto">
          <a:xfrm>
            <a:off x="323850" y="3716338"/>
            <a:ext cx="8496300" cy="0"/>
          </a:xfrm>
          <a:prstGeom prst="line">
            <a:avLst/>
          </a:prstGeom>
          <a:noFill/>
          <a:ln w="12700" cap="sq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ko-KR" altLang="en-US"/>
          </a:p>
        </p:txBody>
      </p:sp>
      <p:sp>
        <p:nvSpPr>
          <p:cNvPr id="81925" name="Line 6"/>
          <p:cNvSpPr>
            <a:spLocks noChangeShapeType="1"/>
          </p:cNvSpPr>
          <p:nvPr/>
        </p:nvSpPr>
        <p:spPr bwMode="auto">
          <a:xfrm>
            <a:off x="1476375" y="3213100"/>
            <a:ext cx="0" cy="3168650"/>
          </a:xfrm>
          <a:prstGeom prst="line">
            <a:avLst/>
          </a:prstGeom>
          <a:noFill/>
          <a:ln w="12700" cap="sq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ko-KR" altLang="en-US"/>
          </a:p>
        </p:txBody>
      </p:sp>
      <p:sp>
        <p:nvSpPr>
          <p:cNvPr id="81926" name="Line 7"/>
          <p:cNvSpPr>
            <a:spLocks noChangeShapeType="1"/>
          </p:cNvSpPr>
          <p:nvPr/>
        </p:nvSpPr>
        <p:spPr bwMode="auto">
          <a:xfrm>
            <a:off x="2843213" y="3213100"/>
            <a:ext cx="0" cy="3168650"/>
          </a:xfrm>
          <a:prstGeom prst="line">
            <a:avLst/>
          </a:prstGeom>
          <a:noFill/>
          <a:ln w="12700" cap="sq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ko-KR" altLang="en-US"/>
          </a:p>
        </p:txBody>
      </p:sp>
      <p:sp>
        <p:nvSpPr>
          <p:cNvPr id="81927" name="Line 8"/>
          <p:cNvSpPr>
            <a:spLocks noChangeShapeType="1"/>
          </p:cNvSpPr>
          <p:nvPr/>
        </p:nvSpPr>
        <p:spPr bwMode="auto">
          <a:xfrm>
            <a:off x="6732588" y="3213100"/>
            <a:ext cx="0" cy="3168650"/>
          </a:xfrm>
          <a:prstGeom prst="line">
            <a:avLst/>
          </a:prstGeom>
          <a:noFill/>
          <a:ln w="12700" cap="sq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ko-KR" altLang="en-US"/>
          </a:p>
        </p:txBody>
      </p:sp>
      <p:sp>
        <p:nvSpPr>
          <p:cNvPr id="81928" name="Line 9"/>
          <p:cNvSpPr>
            <a:spLocks noChangeShapeType="1"/>
          </p:cNvSpPr>
          <p:nvPr/>
        </p:nvSpPr>
        <p:spPr bwMode="auto">
          <a:xfrm>
            <a:off x="7740650" y="3213100"/>
            <a:ext cx="0" cy="3168650"/>
          </a:xfrm>
          <a:prstGeom prst="line">
            <a:avLst/>
          </a:prstGeom>
          <a:noFill/>
          <a:ln w="12700" cap="sq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ko-KR" altLang="en-US"/>
          </a:p>
        </p:txBody>
      </p:sp>
      <p:sp>
        <p:nvSpPr>
          <p:cNvPr id="81929" name="Line 10"/>
          <p:cNvSpPr>
            <a:spLocks noChangeShapeType="1"/>
          </p:cNvSpPr>
          <p:nvPr/>
        </p:nvSpPr>
        <p:spPr bwMode="auto">
          <a:xfrm>
            <a:off x="323850" y="4365625"/>
            <a:ext cx="8496300" cy="0"/>
          </a:xfrm>
          <a:prstGeom prst="line">
            <a:avLst/>
          </a:prstGeom>
          <a:noFill/>
          <a:ln w="12700" cap="sq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ko-KR" altLang="en-US"/>
          </a:p>
        </p:txBody>
      </p:sp>
      <p:sp>
        <p:nvSpPr>
          <p:cNvPr id="81930" name="Line 11"/>
          <p:cNvSpPr>
            <a:spLocks noChangeShapeType="1"/>
          </p:cNvSpPr>
          <p:nvPr/>
        </p:nvSpPr>
        <p:spPr bwMode="auto">
          <a:xfrm>
            <a:off x="323850" y="5229225"/>
            <a:ext cx="8496300" cy="0"/>
          </a:xfrm>
          <a:prstGeom prst="line">
            <a:avLst/>
          </a:prstGeom>
          <a:noFill/>
          <a:ln w="12700" cap="sq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ko-KR" altLang="en-US"/>
          </a:p>
        </p:txBody>
      </p:sp>
      <p:pic>
        <p:nvPicPr>
          <p:cNvPr id="8193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0" y="714375"/>
            <a:ext cx="4557713" cy="500063"/>
          </a:xfrm>
        </p:spPr>
        <p:txBody>
          <a:bodyPr>
            <a:normAutofit fontScale="90000"/>
          </a:bodyPr>
          <a:lstStyle/>
          <a:p>
            <a:r>
              <a:rPr lang="ko-KR" altLang="en-US" sz="2400" b="1" smtClean="0">
                <a:solidFill>
                  <a:schemeClr val="tx1"/>
                </a:solidFill>
              </a:rPr>
              <a:t>건강관리를 위한 영양학적 기초</a:t>
            </a:r>
            <a:r>
              <a:rPr lang="ko-KR" altLang="en-US" sz="4000" b="1" smtClean="0">
                <a:solidFill>
                  <a:schemeClr val="tx1"/>
                </a:solidFill>
              </a:rPr>
              <a:t/>
            </a:r>
            <a:br>
              <a:rPr lang="ko-KR" altLang="en-US" sz="4000" b="1" smtClean="0">
                <a:solidFill>
                  <a:schemeClr val="tx1"/>
                </a:solidFill>
              </a:rPr>
            </a:br>
            <a:endParaRPr lang="ko-KR" altLang="en-US" sz="4000" b="1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3779838" y="244475"/>
            <a:ext cx="5062537" cy="755650"/>
          </a:xfrm>
        </p:spPr>
        <p:txBody>
          <a:bodyPr/>
          <a:lstStyle/>
          <a:p>
            <a:r>
              <a:rPr lang="ko-KR" altLang="en-US" sz="2400" b="1" smtClean="0">
                <a:solidFill>
                  <a:schemeClr val="tx1"/>
                </a:solidFill>
              </a:rPr>
              <a:t>건강관리를 위한 영양학적 기초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844675"/>
            <a:ext cx="8820150" cy="4681538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Clr>
                <a:srgbClr val="FF0000"/>
              </a:buClr>
              <a:buFont typeface="Wingdings" pitchFamily="2" charset="2"/>
              <a:buNone/>
            </a:pPr>
            <a:r>
              <a:rPr lang="ko-KR" altLang="en-US" sz="2400" b="1" dirty="0" smtClean="0">
                <a:solidFill>
                  <a:srgbClr val="FF0000"/>
                </a:solidFill>
              </a:rPr>
              <a:t>   기타 영양소 </a:t>
            </a:r>
          </a:p>
          <a:p>
            <a:pPr>
              <a:lnSpc>
                <a:spcPct val="80000"/>
              </a:lnSpc>
              <a:buClr>
                <a:srgbClr val="000000"/>
              </a:buClr>
            </a:pPr>
            <a:r>
              <a:rPr lang="ko-KR" altLang="en-US" sz="2000" dirty="0" smtClean="0"/>
              <a:t>몸을 구성하는 성분이지만 에너지원은 아님</a:t>
            </a:r>
            <a:r>
              <a:rPr lang="en-US" altLang="ko-KR" sz="2000" dirty="0" smtClean="0"/>
              <a:t>.</a:t>
            </a:r>
          </a:p>
          <a:p>
            <a:pPr>
              <a:lnSpc>
                <a:spcPct val="80000"/>
              </a:lnSpc>
              <a:buClr>
                <a:srgbClr val="000000"/>
              </a:buClr>
              <a:buFontTx/>
              <a:buNone/>
            </a:pPr>
            <a:endParaRPr lang="en-US" altLang="ko-KR" sz="2000" dirty="0" smtClean="0"/>
          </a:p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endParaRPr lang="en-US" altLang="ko-KR" sz="1800" dirty="0" smtClean="0"/>
          </a:p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endParaRPr lang="en-US" altLang="ko-KR" sz="1800" dirty="0" smtClean="0"/>
          </a:p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r>
              <a:rPr lang="en-US" altLang="ko-KR" sz="1800" dirty="0" smtClean="0"/>
              <a:t> </a:t>
            </a:r>
            <a:r>
              <a:rPr lang="ko-KR" altLang="en-US" sz="1800" dirty="0" smtClean="0"/>
              <a:t>영양소         구성원소           </a:t>
            </a:r>
            <a:r>
              <a:rPr lang="ko-KR" altLang="en-US" sz="1800" dirty="0" smtClean="0"/>
              <a:t>     </a:t>
            </a:r>
            <a:r>
              <a:rPr lang="ko-KR" altLang="en-US" sz="1800" dirty="0" smtClean="0"/>
              <a:t>기           능                          인체구성</a:t>
            </a:r>
            <a:r>
              <a:rPr lang="en-US" altLang="ko-KR" sz="1800" dirty="0" smtClean="0"/>
              <a:t>(%)</a:t>
            </a:r>
          </a:p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endParaRPr lang="ko-KR" altLang="en-US" sz="1800" dirty="0" smtClean="0"/>
          </a:p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r>
              <a:rPr lang="ko-KR" altLang="en-US" sz="1800" dirty="0" smtClean="0"/>
              <a:t>   물           </a:t>
            </a:r>
            <a:r>
              <a:rPr lang="en-US" altLang="ko-KR" sz="1800" dirty="0" smtClean="0"/>
              <a:t>H.O                 </a:t>
            </a:r>
            <a:r>
              <a:rPr lang="ko-KR" altLang="en-US" sz="1800" dirty="0" smtClean="0"/>
              <a:t>원형질 주성분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몸의 </a:t>
            </a:r>
            <a:r>
              <a:rPr lang="en-US" altLang="ko-KR" sz="1800" dirty="0" smtClean="0"/>
              <a:t>60~70%</a:t>
            </a:r>
            <a:r>
              <a:rPr lang="ko-KR" altLang="en-US" sz="1800" dirty="0" smtClean="0"/>
              <a:t>차지          </a:t>
            </a:r>
            <a:r>
              <a:rPr lang="en-US" altLang="ko-KR" sz="1800" dirty="0" smtClean="0"/>
              <a:t>66.0</a:t>
            </a:r>
          </a:p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r>
              <a:rPr lang="en-US" altLang="ko-KR" sz="1800" dirty="0" smtClean="0"/>
              <a:t>                                        </a:t>
            </a:r>
            <a:r>
              <a:rPr lang="ko-KR" altLang="en-US" sz="1800" dirty="0" smtClean="0"/>
              <a:t>영양분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노폐물 운반작용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체내화학</a:t>
            </a:r>
          </a:p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r>
              <a:rPr lang="ko-KR" altLang="en-US" sz="1800" dirty="0" smtClean="0"/>
              <a:t>                                        반응 조절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체온조절 등</a:t>
            </a:r>
          </a:p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endParaRPr lang="ko-KR" altLang="en-US" sz="1800" dirty="0" smtClean="0"/>
          </a:p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endParaRPr lang="ko-KR" altLang="en-US" sz="1800" dirty="0" smtClean="0"/>
          </a:p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r>
              <a:rPr lang="ko-KR" altLang="en-US" sz="1800" dirty="0" err="1" smtClean="0"/>
              <a:t>무기염류</a:t>
            </a:r>
            <a:r>
              <a:rPr lang="ko-KR" altLang="en-US" sz="1800" dirty="0" smtClean="0"/>
              <a:t>    </a:t>
            </a:r>
            <a:r>
              <a:rPr lang="en-US" altLang="ko-KR" sz="1800" dirty="0" smtClean="0"/>
              <a:t>P, K, Ca,           </a:t>
            </a:r>
            <a:r>
              <a:rPr lang="ko-KR" altLang="en-US" sz="1800" dirty="0" smtClean="0"/>
              <a:t>몸의 생리기능 조절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소량필요                 </a:t>
            </a:r>
            <a:r>
              <a:rPr lang="en-US" altLang="ko-KR" sz="1800" dirty="0" smtClean="0"/>
              <a:t>4.0</a:t>
            </a:r>
          </a:p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r>
              <a:rPr lang="en-US" altLang="ko-KR" sz="1800" dirty="0" smtClean="0"/>
              <a:t>                Mg, Fe, Na...     (</a:t>
            </a:r>
            <a:r>
              <a:rPr lang="ko-KR" altLang="en-US" sz="1800" dirty="0" smtClean="0"/>
              <a:t>뼈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이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혈액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체액의 성분</a:t>
            </a:r>
            <a:r>
              <a:rPr lang="en-US" altLang="ko-KR" sz="1800" dirty="0" smtClean="0"/>
              <a:t>) </a:t>
            </a:r>
            <a:endParaRPr lang="en-US" altLang="ko-KR" sz="1800" dirty="0" smtClean="0"/>
          </a:p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endParaRPr lang="en-US" altLang="ko-KR" sz="1800" dirty="0" smtClean="0"/>
          </a:p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r>
              <a:rPr lang="en-US" altLang="ko-KR" sz="1800" dirty="0" smtClean="0"/>
              <a:t> </a:t>
            </a:r>
          </a:p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r>
              <a:rPr lang="ko-KR" altLang="en-US" sz="1800" dirty="0" smtClean="0"/>
              <a:t>비타민       지용성 비타민    생리기능 조절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합성을 못하므로            기타 </a:t>
            </a:r>
            <a:r>
              <a:rPr lang="en-US" altLang="ko-KR" sz="1800" dirty="0" smtClean="0"/>
              <a:t>0.4</a:t>
            </a:r>
          </a:p>
          <a:p>
            <a:pPr>
              <a:lnSpc>
                <a:spcPct val="80000"/>
              </a:lnSpc>
              <a:buClr>
                <a:srgbClr val="FF0000"/>
              </a:buClr>
              <a:buFontTx/>
              <a:buNone/>
            </a:pPr>
            <a:r>
              <a:rPr lang="en-US" altLang="ko-KR" sz="1800" dirty="0" smtClean="0"/>
              <a:t>                </a:t>
            </a:r>
            <a:r>
              <a:rPr lang="ko-KR" altLang="en-US" sz="1800" dirty="0" smtClean="0"/>
              <a:t>수용성 비타민    음식물로 섭취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부족 시 결핍증</a:t>
            </a:r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250825" y="3068638"/>
            <a:ext cx="8713788" cy="3529012"/>
          </a:xfrm>
          <a:prstGeom prst="rect">
            <a:avLst/>
          </a:prstGeom>
          <a:noFill/>
          <a:ln w="28575" cap="sq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82949" name="Line 5"/>
          <p:cNvSpPr>
            <a:spLocks noChangeShapeType="1"/>
          </p:cNvSpPr>
          <p:nvPr/>
        </p:nvSpPr>
        <p:spPr bwMode="auto">
          <a:xfrm>
            <a:off x="250825" y="3500438"/>
            <a:ext cx="8713788" cy="0"/>
          </a:xfrm>
          <a:prstGeom prst="line">
            <a:avLst/>
          </a:prstGeom>
          <a:noFill/>
          <a:ln w="12700" cap="sq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ko-KR" altLang="en-US"/>
          </a:p>
        </p:txBody>
      </p:sp>
      <p:sp>
        <p:nvSpPr>
          <p:cNvPr id="82950" name="Line 6"/>
          <p:cNvSpPr>
            <a:spLocks noChangeShapeType="1"/>
          </p:cNvSpPr>
          <p:nvPr/>
        </p:nvSpPr>
        <p:spPr bwMode="auto">
          <a:xfrm flipV="1">
            <a:off x="250825" y="4797425"/>
            <a:ext cx="8713788" cy="0"/>
          </a:xfrm>
          <a:prstGeom prst="line">
            <a:avLst/>
          </a:prstGeom>
          <a:noFill/>
          <a:ln w="12700" cap="sq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ko-KR" altLang="en-US"/>
          </a:p>
        </p:txBody>
      </p:sp>
      <p:sp>
        <p:nvSpPr>
          <p:cNvPr id="82951" name="Line 7"/>
          <p:cNvSpPr>
            <a:spLocks noChangeShapeType="1"/>
          </p:cNvSpPr>
          <p:nvPr/>
        </p:nvSpPr>
        <p:spPr bwMode="auto">
          <a:xfrm>
            <a:off x="250825" y="5734050"/>
            <a:ext cx="8713788" cy="0"/>
          </a:xfrm>
          <a:prstGeom prst="line">
            <a:avLst/>
          </a:prstGeom>
          <a:noFill/>
          <a:ln w="12700" cap="sq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ko-KR" altLang="en-US"/>
          </a:p>
        </p:txBody>
      </p:sp>
      <p:sp>
        <p:nvSpPr>
          <p:cNvPr id="82952" name="Line 8"/>
          <p:cNvSpPr>
            <a:spLocks noChangeShapeType="1"/>
          </p:cNvSpPr>
          <p:nvPr/>
        </p:nvSpPr>
        <p:spPr bwMode="auto">
          <a:xfrm>
            <a:off x="1547813" y="3068638"/>
            <a:ext cx="0" cy="3529012"/>
          </a:xfrm>
          <a:prstGeom prst="line">
            <a:avLst/>
          </a:prstGeom>
          <a:noFill/>
          <a:ln w="12700" cap="sq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ko-KR" altLang="en-US"/>
          </a:p>
        </p:txBody>
      </p:sp>
      <p:sp>
        <p:nvSpPr>
          <p:cNvPr id="82953" name="Line 9"/>
          <p:cNvSpPr>
            <a:spLocks noChangeShapeType="1"/>
          </p:cNvSpPr>
          <p:nvPr/>
        </p:nvSpPr>
        <p:spPr bwMode="auto">
          <a:xfrm>
            <a:off x="3276600" y="3068638"/>
            <a:ext cx="0" cy="3529012"/>
          </a:xfrm>
          <a:prstGeom prst="line">
            <a:avLst/>
          </a:prstGeom>
          <a:noFill/>
          <a:ln w="12700" cap="sq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ko-KR" altLang="en-US"/>
          </a:p>
        </p:txBody>
      </p:sp>
      <p:sp>
        <p:nvSpPr>
          <p:cNvPr id="82954" name="Line 10"/>
          <p:cNvSpPr>
            <a:spLocks noChangeShapeType="1"/>
          </p:cNvSpPr>
          <p:nvPr/>
        </p:nvSpPr>
        <p:spPr bwMode="auto">
          <a:xfrm>
            <a:off x="7380288" y="3068638"/>
            <a:ext cx="0" cy="3529012"/>
          </a:xfrm>
          <a:prstGeom prst="line">
            <a:avLst/>
          </a:prstGeom>
          <a:noFill/>
          <a:ln w="12700" cap="sq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ko-KR" altLang="en-US"/>
          </a:p>
        </p:txBody>
      </p:sp>
      <p:pic>
        <p:nvPicPr>
          <p:cNvPr id="8295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1" name="Text Box 5"/>
          <p:cNvSpPr txBox="1">
            <a:spLocks noChangeArrowheads="1"/>
          </p:cNvSpPr>
          <p:nvPr/>
        </p:nvSpPr>
        <p:spPr bwMode="auto">
          <a:xfrm>
            <a:off x="5357813" y="357188"/>
            <a:ext cx="1749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1. </a:t>
            </a:r>
            <a:r>
              <a:rPr lang="ko-KR" altLang="en-US" sz="2400" b="1"/>
              <a:t>탄수화물</a:t>
            </a:r>
            <a:endParaRPr lang="en-US" altLang="ko-KR" sz="2400" b="1"/>
          </a:p>
        </p:txBody>
      </p:sp>
      <p:pic>
        <p:nvPicPr>
          <p:cNvPr id="83972" name="Picture 6" descr="빵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13" y="1285875"/>
            <a:ext cx="2841625" cy="249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3" name="Picture 7" descr="곡식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1214438"/>
            <a:ext cx="2571750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4" name="Picture 8" descr="감자고구마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50" y="1357313"/>
            <a:ext cx="2571750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5" name="직사각형 11"/>
          <p:cNvSpPr>
            <a:spLocks noChangeArrowheads="1"/>
          </p:cNvSpPr>
          <p:nvPr/>
        </p:nvSpPr>
        <p:spPr bwMode="auto">
          <a:xfrm>
            <a:off x="357188" y="3929063"/>
            <a:ext cx="2571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ko-KR" altLang="en-US" sz="2000" b="1">
                <a:solidFill>
                  <a:srgbClr val="009900"/>
                </a:solidFill>
              </a:rPr>
              <a:t>탄수화물의 특성</a:t>
            </a:r>
          </a:p>
        </p:txBody>
      </p:sp>
      <p:sp>
        <p:nvSpPr>
          <p:cNvPr id="83976" name="TextBox 12"/>
          <p:cNvSpPr txBox="1">
            <a:spLocks noChangeArrowheads="1"/>
          </p:cNvSpPr>
          <p:nvPr/>
        </p:nvSpPr>
        <p:spPr bwMode="auto">
          <a:xfrm>
            <a:off x="357188" y="4429125"/>
            <a:ext cx="8643937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2000"/>
              <a:t>-</a:t>
            </a:r>
            <a:r>
              <a:rPr lang="ko-KR" altLang="en-US" sz="2000"/>
              <a:t>열량의 대부분을 공급하는 영양소</a:t>
            </a:r>
            <a:endParaRPr lang="en-US" altLang="ko-KR" sz="2000"/>
          </a:p>
          <a:p>
            <a:r>
              <a:rPr lang="en-US" altLang="ko-KR" sz="2000"/>
              <a:t>-</a:t>
            </a:r>
            <a:r>
              <a:rPr lang="ko-KR" altLang="en-US" sz="2000"/>
              <a:t>소화가 잘되고</a:t>
            </a:r>
            <a:r>
              <a:rPr lang="en-US" altLang="ko-KR" sz="2000"/>
              <a:t>, </a:t>
            </a:r>
            <a:r>
              <a:rPr lang="ko-KR" altLang="en-US" sz="2000"/>
              <a:t>에너지효율이 높으며 가격도 저렴</a:t>
            </a:r>
            <a:endParaRPr lang="en-US" altLang="ko-KR" sz="2000"/>
          </a:p>
          <a:p>
            <a:r>
              <a:rPr lang="en-US" altLang="ko-KR" sz="2000"/>
              <a:t>-</a:t>
            </a:r>
            <a:r>
              <a:rPr lang="ko-KR" altLang="en-US" sz="2000"/>
              <a:t>전분과 당류의 형태로 식품 중에 존재</a:t>
            </a:r>
            <a:endParaRPr lang="en-US" altLang="ko-KR" sz="2000"/>
          </a:p>
          <a:p>
            <a:r>
              <a:rPr lang="en-US" altLang="ko-KR" sz="2000"/>
              <a:t>-</a:t>
            </a:r>
            <a:r>
              <a:rPr lang="ko-KR" altLang="en-US" sz="2000"/>
              <a:t>하루 필요 열량의 </a:t>
            </a:r>
            <a:r>
              <a:rPr lang="en-US" altLang="ko-KR" sz="2000"/>
              <a:t>70%</a:t>
            </a:r>
            <a:r>
              <a:rPr lang="ko-KR" altLang="en-US" sz="2000"/>
              <a:t>를 곡류에서 공급</a:t>
            </a:r>
            <a:endParaRPr lang="en-US" altLang="ko-KR" sz="2000"/>
          </a:p>
          <a:p>
            <a:r>
              <a:rPr lang="en-US" altLang="ko-KR" sz="2000"/>
              <a:t>-</a:t>
            </a:r>
            <a:r>
              <a:rPr lang="ko-KR" altLang="en-US" sz="2000"/>
              <a:t>작은창자</a:t>
            </a:r>
            <a:r>
              <a:rPr lang="en-US" altLang="ko-KR" sz="2000"/>
              <a:t>(</a:t>
            </a:r>
            <a:r>
              <a:rPr lang="ko-KR" altLang="en-US" sz="2000"/>
              <a:t>소장</a:t>
            </a:r>
            <a:r>
              <a:rPr lang="en-US" altLang="ko-KR" sz="2000"/>
              <a:t>)</a:t>
            </a:r>
            <a:r>
              <a:rPr lang="ko-KR" altLang="en-US" sz="2000"/>
              <a:t>에서 분비되는 소화효소에</a:t>
            </a:r>
            <a:r>
              <a:rPr lang="en-US" altLang="ko-KR" sz="2000"/>
              <a:t> </a:t>
            </a:r>
            <a:r>
              <a:rPr lang="ko-KR" altLang="en-US" sz="2000"/>
              <a:t>의해 포도당</a:t>
            </a:r>
            <a:r>
              <a:rPr lang="en-US" altLang="ko-KR" sz="2000"/>
              <a:t>, </a:t>
            </a:r>
            <a:r>
              <a:rPr lang="ko-KR" altLang="en-US" sz="2000"/>
              <a:t>과당</a:t>
            </a:r>
            <a:r>
              <a:rPr lang="en-US" altLang="ko-KR" sz="2000"/>
              <a:t>, </a:t>
            </a:r>
            <a:r>
              <a:rPr lang="ko-KR" altLang="en-US" sz="2000"/>
              <a:t>갈락토스</a:t>
            </a:r>
            <a:endParaRPr lang="en-US" altLang="ko-KR" sz="2000"/>
          </a:p>
          <a:p>
            <a:r>
              <a:rPr lang="ko-KR" altLang="en-US" sz="2000"/>
              <a:t>  상태로 완전히 분해 후 체내 흡수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5" name="Text Box 5"/>
          <p:cNvSpPr txBox="1">
            <a:spLocks noChangeArrowheads="1"/>
          </p:cNvSpPr>
          <p:nvPr/>
        </p:nvSpPr>
        <p:spPr bwMode="auto">
          <a:xfrm>
            <a:off x="5143500" y="357188"/>
            <a:ext cx="1649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1.</a:t>
            </a:r>
            <a:r>
              <a:rPr lang="ko-KR" altLang="en-US" sz="2400" b="1"/>
              <a:t>탄수화물</a:t>
            </a:r>
            <a:endParaRPr lang="ko-KR" altLang="en-US" b="1"/>
          </a:p>
        </p:txBody>
      </p:sp>
      <p:sp>
        <p:nvSpPr>
          <p:cNvPr id="107527" name="AutoShape 7"/>
          <p:cNvSpPr>
            <a:spLocks noChangeArrowheads="1"/>
          </p:cNvSpPr>
          <p:nvPr/>
        </p:nvSpPr>
        <p:spPr bwMode="auto">
          <a:xfrm>
            <a:off x="1571625" y="5000625"/>
            <a:ext cx="3519488" cy="1223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rgbClr val="808000"/>
            </a:solidFill>
            <a:round/>
            <a:headEnd/>
            <a:tailEnd/>
          </a:ln>
          <a:effectLst/>
        </p:spPr>
        <p:txBody>
          <a:bodyPr wrap="none" lIns="180000" anchor="ctr"/>
          <a:lstStyle/>
          <a:p>
            <a:pPr marL="180975" indent="-180975">
              <a:buFontTx/>
              <a:buChar char="•"/>
              <a:defRPr/>
            </a:pP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포도당</a:t>
            </a: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(glucose)</a:t>
            </a:r>
          </a:p>
          <a:p>
            <a:pPr marL="180975" indent="-180975">
              <a:buFontTx/>
              <a:buChar char="•"/>
              <a:defRPr/>
            </a:pP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과당</a:t>
            </a: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(fructose)</a:t>
            </a:r>
          </a:p>
          <a:p>
            <a:pPr marL="180975" indent="-180975">
              <a:buFontTx/>
              <a:buChar char="•"/>
              <a:defRPr/>
            </a:pP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갈락토스</a:t>
            </a: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en-US" altLang="ko-KR" sz="2000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galactose</a:t>
            </a: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sp>
        <p:nvSpPr>
          <p:cNvPr id="107528" name="AutoShape 8"/>
          <p:cNvSpPr>
            <a:spLocks noChangeArrowheads="1"/>
          </p:cNvSpPr>
          <p:nvPr/>
        </p:nvSpPr>
        <p:spPr bwMode="auto">
          <a:xfrm>
            <a:off x="1571625" y="3643313"/>
            <a:ext cx="3519488" cy="12239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rgbClr val="336600"/>
            </a:solidFill>
            <a:round/>
            <a:headEnd/>
            <a:tailEnd/>
          </a:ln>
          <a:effectLst/>
        </p:spPr>
        <p:txBody>
          <a:bodyPr wrap="none" lIns="180000" anchor="ctr"/>
          <a:lstStyle/>
          <a:p>
            <a:pPr marL="180975" indent="-180975">
              <a:buFontTx/>
              <a:buChar char="•"/>
              <a:defRPr/>
            </a:pPr>
            <a:r>
              <a:rPr lang="en-US" altLang="ko-KR" sz="2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맥아당</a:t>
            </a: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(maltose)</a:t>
            </a:r>
          </a:p>
          <a:p>
            <a:pPr marL="180975" indent="-180975">
              <a:buFontTx/>
              <a:buChar char="•"/>
              <a:defRPr/>
            </a:pP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자  당</a:t>
            </a: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(sucrose)</a:t>
            </a:r>
          </a:p>
          <a:p>
            <a:pPr marL="180975" indent="-180975">
              <a:buFontTx/>
              <a:buChar char="•"/>
              <a:defRPr/>
            </a:pP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유  당</a:t>
            </a: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(lactose)</a:t>
            </a:r>
          </a:p>
        </p:txBody>
      </p:sp>
      <p:sp>
        <p:nvSpPr>
          <p:cNvPr id="107529" name="AutoShape 9"/>
          <p:cNvSpPr>
            <a:spLocks noChangeArrowheads="1"/>
          </p:cNvSpPr>
          <p:nvPr/>
        </p:nvSpPr>
        <p:spPr bwMode="auto">
          <a:xfrm>
            <a:off x="1571625" y="2286000"/>
            <a:ext cx="3519488" cy="1223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rgbClr val="336699"/>
            </a:solidFill>
            <a:round/>
            <a:headEnd/>
            <a:tailEnd/>
          </a:ln>
          <a:effectLst/>
        </p:spPr>
        <p:txBody>
          <a:bodyPr wrap="none" lIns="180000" anchor="ctr"/>
          <a:lstStyle/>
          <a:p>
            <a:pPr marL="180975" indent="-180975">
              <a:buFontTx/>
              <a:buChar char="•"/>
              <a:defRPr/>
            </a:pPr>
            <a:r>
              <a:rPr lang="en-US" altLang="ko-KR" sz="2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전  분</a:t>
            </a: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(starch)</a:t>
            </a:r>
          </a:p>
          <a:p>
            <a:pPr marL="180975" indent="-180975">
              <a:buFontTx/>
              <a:buChar char="•"/>
              <a:defRPr/>
            </a:pP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글리코겐</a:t>
            </a: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(glycogen)</a:t>
            </a:r>
          </a:p>
          <a:p>
            <a:pPr marL="180975" indent="-180975">
              <a:buFontTx/>
              <a:buChar char="•"/>
              <a:defRPr/>
            </a:pP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셀룰로즈</a:t>
            </a: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(cellulose)</a:t>
            </a:r>
          </a:p>
        </p:txBody>
      </p:sp>
      <p:sp>
        <p:nvSpPr>
          <p:cNvPr id="107530" name="AutoShape 10"/>
          <p:cNvSpPr>
            <a:spLocks noChangeArrowheads="1"/>
          </p:cNvSpPr>
          <p:nvPr/>
        </p:nvSpPr>
        <p:spPr bwMode="auto">
          <a:xfrm>
            <a:off x="214313" y="5072063"/>
            <a:ext cx="1222375" cy="11747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 anchorCtr="1"/>
          <a:lstStyle/>
          <a:p>
            <a:pPr>
              <a:defRPr/>
            </a:pPr>
            <a:r>
              <a:rPr lang="ko-KR" altLang="en-US" sz="2400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HY견고딕" pitchFamily="18" charset="-127"/>
              </a:rPr>
              <a:t>단당류</a:t>
            </a:r>
          </a:p>
        </p:txBody>
      </p:sp>
      <p:sp>
        <p:nvSpPr>
          <p:cNvPr id="107531" name="AutoShape 11"/>
          <p:cNvSpPr>
            <a:spLocks noChangeArrowheads="1"/>
          </p:cNvSpPr>
          <p:nvPr/>
        </p:nvSpPr>
        <p:spPr bwMode="auto">
          <a:xfrm>
            <a:off x="214313" y="3643313"/>
            <a:ext cx="1222375" cy="11747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 anchorCtr="1"/>
          <a:lstStyle/>
          <a:p>
            <a:pPr>
              <a:defRPr/>
            </a:pPr>
            <a:r>
              <a:rPr lang="ko-KR" altLang="en-US" sz="2400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HY견고딕" pitchFamily="18" charset="-127"/>
              </a:rPr>
              <a:t>이당류</a:t>
            </a:r>
          </a:p>
        </p:txBody>
      </p:sp>
      <p:sp>
        <p:nvSpPr>
          <p:cNvPr id="107532" name="AutoShape 12"/>
          <p:cNvSpPr>
            <a:spLocks noChangeArrowheads="1"/>
          </p:cNvSpPr>
          <p:nvPr/>
        </p:nvSpPr>
        <p:spPr bwMode="auto">
          <a:xfrm>
            <a:off x="214313" y="2286000"/>
            <a:ext cx="1222375" cy="11747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 anchorCtr="1"/>
          <a:lstStyle/>
          <a:p>
            <a:pPr>
              <a:defRPr/>
            </a:pPr>
            <a:r>
              <a:rPr lang="ko-KR" altLang="en-US" sz="2400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HY견고딕" pitchFamily="18" charset="-127"/>
              </a:rPr>
              <a:t>다당류</a:t>
            </a:r>
          </a:p>
        </p:txBody>
      </p:sp>
      <p:sp>
        <p:nvSpPr>
          <p:cNvPr id="107533" name="AutoShape 13"/>
          <p:cNvSpPr>
            <a:spLocks noChangeArrowheads="1"/>
          </p:cNvSpPr>
          <p:nvPr/>
        </p:nvSpPr>
        <p:spPr bwMode="auto">
          <a:xfrm>
            <a:off x="5143500" y="5000625"/>
            <a:ext cx="3257550" cy="1223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rgbClr val="808000"/>
            </a:solidFill>
            <a:round/>
            <a:headEnd/>
            <a:tailEnd/>
          </a:ln>
          <a:effectLst/>
        </p:spPr>
        <p:txBody>
          <a:bodyPr wrap="none" lIns="180000" anchor="ctr"/>
          <a:lstStyle/>
          <a:p>
            <a:pPr marL="180975" indent="-180975">
              <a:spcBef>
                <a:spcPct val="20000"/>
              </a:spcBef>
              <a:buFontTx/>
              <a:buChar char="•"/>
              <a:defRPr/>
            </a:pPr>
            <a:r>
              <a:rPr lang="ko-KR" altLang="en-US" sz="20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과일</a:t>
            </a:r>
            <a:r>
              <a:rPr lang="en-US" altLang="ko-KR" sz="20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꿀</a:t>
            </a:r>
          </a:p>
        </p:txBody>
      </p:sp>
      <p:sp>
        <p:nvSpPr>
          <p:cNvPr id="107534" name="AutoShape 14"/>
          <p:cNvSpPr>
            <a:spLocks noChangeArrowheads="1"/>
          </p:cNvSpPr>
          <p:nvPr/>
        </p:nvSpPr>
        <p:spPr bwMode="auto">
          <a:xfrm>
            <a:off x="5143500" y="3643313"/>
            <a:ext cx="3257550" cy="12239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rgbClr val="336600"/>
            </a:solidFill>
            <a:round/>
            <a:headEnd/>
            <a:tailEnd/>
          </a:ln>
          <a:effectLst/>
        </p:spPr>
        <p:txBody>
          <a:bodyPr wrap="none" lIns="180000" anchor="ctr"/>
          <a:lstStyle/>
          <a:p>
            <a:pPr marL="180975" indent="-180975">
              <a:buFontTx/>
              <a:buChar char="•"/>
              <a:defRPr/>
            </a:pPr>
            <a:r>
              <a:rPr lang="en-US" altLang="ko-KR" sz="2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발아한 곡물</a:t>
            </a: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엿기름</a:t>
            </a:r>
          </a:p>
          <a:p>
            <a:pPr marL="180975" indent="-180975">
              <a:buFontTx/>
              <a:buChar char="•"/>
              <a:defRPr/>
            </a:pPr>
            <a:r>
              <a:rPr lang="ko-KR" altLang="en-US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사탕수수</a:t>
            </a:r>
          </a:p>
          <a:p>
            <a:pPr marL="180975" indent="-180975">
              <a:buFontTx/>
              <a:buChar char="•"/>
              <a:defRPr/>
            </a:pPr>
            <a:r>
              <a:rPr lang="ko-KR" altLang="en-US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우유</a:t>
            </a:r>
            <a:r>
              <a:rPr lang="en-US" altLang="ko-KR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콩류 </a:t>
            </a:r>
          </a:p>
        </p:txBody>
      </p:sp>
      <p:sp>
        <p:nvSpPr>
          <p:cNvPr id="107535" name="AutoShape 15"/>
          <p:cNvSpPr>
            <a:spLocks noChangeArrowheads="1"/>
          </p:cNvSpPr>
          <p:nvPr/>
        </p:nvSpPr>
        <p:spPr bwMode="auto">
          <a:xfrm>
            <a:off x="5143500" y="2286000"/>
            <a:ext cx="3214688" cy="1223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rgbClr val="336699"/>
            </a:solidFill>
            <a:round/>
            <a:headEnd/>
            <a:tailEnd/>
          </a:ln>
          <a:effectLst/>
        </p:spPr>
        <p:txBody>
          <a:bodyPr wrap="none" lIns="180000" anchor="ctr"/>
          <a:lstStyle/>
          <a:p>
            <a:pPr marL="180975" indent="-180975">
              <a:buFontTx/>
              <a:buChar char="•"/>
              <a:defRPr/>
            </a:pPr>
            <a:r>
              <a:rPr lang="en-US" altLang="ko-KR" sz="2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곡  류</a:t>
            </a:r>
          </a:p>
          <a:p>
            <a:pPr marL="180975" indent="-180975">
              <a:buFontTx/>
              <a:buChar char="•"/>
              <a:defRPr/>
            </a:pPr>
            <a:r>
              <a:rPr lang="ko-KR" altLang="en-US" sz="20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어패류</a:t>
            </a:r>
            <a:r>
              <a:rPr lang="en-US" altLang="ko-KR" sz="20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간</a:t>
            </a:r>
          </a:p>
          <a:p>
            <a:pPr marL="180975" indent="-180975">
              <a:buFontTx/>
              <a:buChar char="•"/>
              <a:defRPr/>
            </a:pPr>
            <a:r>
              <a:rPr lang="ko-KR" altLang="en-US" sz="20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야  채</a:t>
            </a:r>
          </a:p>
        </p:txBody>
      </p:sp>
      <p:sp>
        <p:nvSpPr>
          <p:cNvPr id="107536" name="AutoShape 16"/>
          <p:cNvSpPr>
            <a:spLocks noChangeArrowheads="1"/>
          </p:cNvSpPr>
          <p:nvPr/>
        </p:nvSpPr>
        <p:spPr bwMode="auto">
          <a:xfrm>
            <a:off x="1500188" y="1285875"/>
            <a:ext cx="3529012" cy="7905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 anchorCtr="1"/>
          <a:lstStyle/>
          <a:p>
            <a:pPr>
              <a:defRPr/>
            </a:pPr>
            <a:r>
              <a:rPr lang="ko-KR" altLang="en-US" sz="2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HY견고딕" pitchFamily="18" charset="-127"/>
              </a:rPr>
              <a:t>탄수화물 종류</a:t>
            </a:r>
          </a:p>
        </p:txBody>
      </p:sp>
      <p:sp>
        <p:nvSpPr>
          <p:cNvPr id="107537" name="AutoShape 17"/>
          <p:cNvSpPr>
            <a:spLocks noChangeArrowheads="1"/>
          </p:cNvSpPr>
          <p:nvPr/>
        </p:nvSpPr>
        <p:spPr bwMode="auto">
          <a:xfrm>
            <a:off x="5000625" y="1285875"/>
            <a:ext cx="3249613" cy="7905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 anchorCtr="1"/>
          <a:lstStyle/>
          <a:p>
            <a:pPr>
              <a:defRPr/>
            </a:pPr>
            <a:r>
              <a:rPr lang="ko-KR" altLang="en-US" sz="2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HY견고딕" pitchFamily="18" charset="-127"/>
              </a:rPr>
              <a:t>함유식품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1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ko-KR" altLang="ko-KR"/>
          </a:p>
        </p:txBody>
      </p:sp>
      <p:sp>
        <p:nvSpPr>
          <p:cNvPr id="8602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ko-KR" altLang="ko-KR"/>
          </a:p>
        </p:txBody>
      </p:sp>
      <p:sp>
        <p:nvSpPr>
          <p:cNvPr id="8602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ko-KR" altLang="ko-KR"/>
          </a:p>
        </p:txBody>
      </p:sp>
      <p:sp>
        <p:nvSpPr>
          <p:cNvPr id="8602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ko-KR" altLang="ko-KR"/>
          </a:p>
        </p:txBody>
      </p:sp>
      <p:sp>
        <p:nvSpPr>
          <p:cNvPr id="10" name="직사각형 9"/>
          <p:cNvSpPr/>
          <p:nvPr/>
        </p:nvSpPr>
        <p:spPr>
          <a:xfrm>
            <a:off x="285750" y="1285875"/>
            <a:ext cx="8572500" cy="528637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sz="2400" b="1" dirty="0">
                <a:solidFill>
                  <a:srgbClr val="CC0000"/>
                </a:solidFill>
              </a:rPr>
              <a:t>액상과당 </a:t>
            </a:r>
            <a:endParaRPr lang="en-US" altLang="ko-KR" sz="2400" b="1" dirty="0">
              <a:solidFill>
                <a:srgbClr val="CC0000"/>
              </a:solidFill>
            </a:endParaRPr>
          </a:p>
          <a:p>
            <a:pPr>
              <a:defRPr/>
            </a:pPr>
            <a:endParaRPr lang="en-US" altLang="ko-KR" sz="2400" b="1" dirty="0">
              <a:solidFill>
                <a:srgbClr val="00B050"/>
              </a:solidFill>
            </a:endParaRPr>
          </a:p>
          <a:p>
            <a:pPr>
              <a:defRPr/>
            </a:pPr>
            <a:r>
              <a:rPr lang="ko-KR" altLang="en-US" sz="2000" b="1" dirty="0">
                <a:solidFill>
                  <a:srgbClr val="00B050"/>
                </a:solidFill>
              </a:rPr>
              <a:t>단맛을 내면서 방부제 역할을 하는 합성 화학 물질</a:t>
            </a:r>
            <a:r>
              <a:rPr lang="en-US" altLang="ko-KR" sz="2000" b="1" dirty="0">
                <a:solidFill>
                  <a:srgbClr val="00B050"/>
                </a:solidFill>
              </a:rPr>
              <a:t>.</a:t>
            </a:r>
          </a:p>
          <a:p>
            <a:pPr>
              <a:defRPr/>
            </a:pPr>
            <a:r>
              <a:rPr lang="en-US" altLang="ko-KR" sz="2000" dirty="0">
                <a:solidFill>
                  <a:schemeClr val="tx1"/>
                </a:solidFill>
              </a:rPr>
              <a:t>(</a:t>
            </a:r>
            <a:r>
              <a:rPr lang="ko-KR" altLang="en-US" sz="2000" dirty="0">
                <a:solidFill>
                  <a:schemeClr val="tx1"/>
                </a:solidFill>
              </a:rPr>
              <a:t>고과당 옥수수 시럽</a:t>
            </a:r>
            <a:r>
              <a:rPr lang="en-US" altLang="ko-KR" sz="2000" dirty="0">
                <a:solidFill>
                  <a:schemeClr val="tx1"/>
                </a:solidFill>
              </a:rPr>
              <a:t>, HFCS)</a:t>
            </a:r>
          </a:p>
          <a:p>
            <a:pPr>
              <a:defRPr/>
            </a:pPr>
            <a:endParaRPr lang="en-US" altLang="ko-KR" sz="20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altLang="ko-KR" sz="2000" dirty="0">
                <a:solidFill>
                  <a:schemeClr val="tx1"/>
                </a:solidFill>
              </a:rPr>
              <a:t>-</a:t>
            </a:r>
            <a:r>
              <a:rPr lang="ko-KR" altLang="en-US" sz="2000" dirty="0">
                <a:solidFill>
                  <a:schemeClr val="tx1"/>
                </a:solidFill>
              </a:rPr>
              <a:t>미국에서 </a:t>
            </a:r>
            <a:r>
              <a:rPr lang="en-US" altLang="ko-KR" sz="2000" dirty="0">
                <a:solidFill>
                  <a:schemeClr val="tx1"/>
                </a:solidFill>
              </a:rPr>
              <a:t>1980</a:t>
            </a:r>
            <a:r>
              <a:rPr lang="ko-KR" altLang="en-US" sz="2000" dirty="0">
                <a:solidFill>
                  <a:schemeClr val="tx1"/>
                </a:solidFill>
              </a:rPr>
              <a:t>년대부터 국가보조금을 통해 가장 많이 생산하는 유전자</a:t>
            </a:r>
            <a:endParaRPr lang="en-US" altLang="ko-KR" sz="20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altLang="ko-KR" sz="2000" dirty="0">
                <a:solidFill>
                  <a:schemeClr val="tx1"/>
                </a:solidFill>
              </a:rPr>
              <a:t> </a:t>
            </a:r>
            <a:r>
              <a:rPr lang="ko-KR" altLang="en-US" sz="2000" dirty="0">
                <a:solidFill>
                  <a:schemeClr val="tx1"/>
                </a:solidFill>
              </a:rPr>
              <a:t> 조작 옥수수를 화학 처리하여 만든 불량 식품</a:t>
            </a:r>
            <a:r>
              <a:rPr lang="en-US" altLang="ko-KR" sz="2000" dirty="0">
                <a:solidFill>
                  <a:schemeClr val="tx1"/>
                </a:solidFill>
              </a:rPr>
              <a:t>.</a:t>
            </a:r>
          </a:p>
          <a:p>
            <a:pPr>
              <a:defRPr/>
            </a:pPr>
            <a:endParaRPr lang="en-US" altLang="ko-KR" sz="20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altLang="ko-KR" sz="2000" dirty="0">
                <a:solidFill>
                  <a:schemeClr val="tx1"/>
                </a:solidFill>
              </a:rPr>
              <a:t>-</a:t>
            </a:r>
            <a:r>
              <a:rPr lang="ko-KR" altLang="en-US" sz="2000" dirty="0">
                <a:solidFill>
                  <a:schemeClr val="tx1"/>
                </a:solidFill>
              </a:rPr>
              <a:t>소화를 촉진시키고</a:t>
            </a:r>
            <a:r>
              <a:rPr lang="en-US" altLang="ko-KR" sz="2000" dirty="0">
                <a:solidFill>
                  <a:schemeClr val="tx1"/>
                </a:solidFill>
              </a:rPr>
              <a:t>, </a:t>
            </a:r>
            <a:r>
              <a:rPr lang="ko-KR" altLang="en-US" sz="2000" dirty="0">
                <a:solidFill>
                  <a:schemeClr val="tx1"/>
                </a:solidFill>
              </a:rPr>
              <a:t>반면 </a:t>
            </a:r>
            <a:r>
              <a:rPr lang="ko-KR" altLang="en-US" sz="2000" dirty="0" err="1">
                <a:solidFill>
                  <a:schemeClr val="tx1"/>
                </a:solidFill>
              </a:rPr>
              <a:t>렙틴</a:t>
            </a:r>
            <a:r>
              <a:rPr lang="ko-KR" altLang="en-US" sz="2000" dirty="0">
                <a:solidFill>
                  <a:schemeClr val="tx1"/>
                </a:solidFill>
              </a:rPr>
              <a:t> 분비를 억제하여 뇌가 배부르다는 신호를</a:t>
            </a:r>
            <a:endParaRPr lang="en-US" altLang="ko-KR" sz="20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altLang="ko-KR" sz="2000" dirty="0">
                <a:solidFill>
                  <a:schemeClr val="tx1"/>
                </a:solidFill>
              </a:rPr>
              <a:t> </a:t>
            </a:r>
            <a:r>
              <a:rPr lang="ko-KR" altLang="en-US" sz="2000" dirty="0">
                <a:solidFill>
                  <a:schemeClr val="tx1"/>
                </a:solidFill>
              </a:rPr>
              <a:t> 받지 못하게 하기 때문에 끊임없이 먹도록 유도</a:t>
            </a:r>
            <a:r>
              <a:rPr lang="en-US" altLang="ko-KR" sz="2000" dirty="0">
                <a:solidFill>
                  <a:schemeClr val="tx1"/>
                </a:solidFill>
              </a:rPr>
              <a:t>.</a:t>
            </a:r>
          </a:p>
          <a:p>
            <a:pPr>
              <a:defRPr/>
            </a:pPr>
            <a:endParaRPr lang="en-US" altLang="ko-KR" sz="20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altLang="ko-KR" sz="2000" dirty="0">
                <a:solidFill>
                  <a:schemeClr val="tx1"/>
                </a:solidFill>
              </a:rPr>
              <a:t>-</a:t>
            </a:r>
            <a:r>
              <a:rPr lang="ko-KR" altLang="en-US" sz="2000" dirty="0">
                <a:solidFill>
                  <a:schemeClr val="tx1"/>
                </a:solidFill>
              </a:rPr>
              <a:t>‘무설탕’이라는 문구는 설탕 대신 치명적인 합성 화학 물질로 만들어진</a:t>
            </a:r>
            <a:endParaRPr lang="en-US" altLang="ko-KR" sz="20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ko-KR" altLang="en-US" sz="2000" dirty="0">
                <a:solidFill>
                  <a:schemeClr val="tx1"/>
                </a:solidFill>
              </a:rPr>
              <a:t>  액상 과당이나 </a:t>
            </a:r>
            <a:r>
              <a:rPr lang="ko-KR" altLang="en-US" sz="2000" dirty="0" err="1">
                <a:solidFill>
                  <a:schemeClr val="tx1"/>
                </a:solidFill>
              </a:rPr>
              <a:t>아스파탐</a:t>
            </a:r>
            <a:r>
              <a:rPr lang="en-US" altLang="ko-KR" sz="2000" dirty="0">
                <a:solidFill>
                  <a:schemeClr val="tx1"/>
                </a:solidFill>
              </a:rPr>
              <a:t>, </a:t>
            </a:r>
            <a:r>
              <a:rPr lang="ko-KR" altLang="en-US" sz="2000" dirty="0">
                <a:solidFill>
                  <a:schemeClr val="tx1"/>
                </a:solidFill>
              </a:rPr>
              <a:t>사카린</a:t>
            </a:r>
            <a:r>
              <a:rPr lang="en-US" altLang="ko-KR" sz="2000" dirty="0">
                <a:solidFill>
                  <a:schemeClr val="tx1"/>
                </a:solidFill>
              </a:rPr>
              <a:t>, </a:t>
            </a:r>
            <a:r>
              <a:rPr lang="ko-KR" altLang="en-US" sz="2000" dirty="0" err="1">
                <a:solidFill>
                  <a:schemeClr val="tx1"/>
                </a:solidFill>
              </a:rPr>
              <a:t>스플렌다</a:t>
            </a:r>
            <a:r>
              <a:rPr lang="ko-KR" altLang="en-US" sz="2000" dirty="0">
                <a:solidFill>
                  <a:schemeClr val="tx1"/>
                </a:solidFill>
              </a:rPr>
              <a:t> 등을 첨가했다는 말</a:t>
            </a:r>
            <a:r>
              <a:rPr lang="en-US" altLang="ko-KR" sz="2000" dirty="0">
                <a:solidFill>
                  <a:schemeClr val="tx1"/>
                </a:solidFill>
              </a:rPr>
              <a:t>.</a:t>
            </a:r>
          </a:p>
          <a:p>
            <a:pPr>
              <a:defRPr/>
            </a:pPr>
            <a:r>
              <a:rPr lang="en-US" altLang="ko-KR" sz="2000" dirty="0">
                <a:solidFill>
                  <a:schemeClr val="tx1"/>
                </a:solidFill>
              </a:rPr>
              <a:t> </a:t>
            </a:r>
          </a:p>
          <a:p>
            <a:pPr>
              <a:defRPr/>
            </a:pPr>
            <a:r>
              <a:rPr lang="en-US" altLang="ko-KR" sz="2000" dirty="0">
                <a:solidFill>
                  <a:schemeClr val="tx1"/>
                </a:solidFill>
              </a:rPr>
              <a:t>-</a:t>
            </a:r>
            <a:r>
              <a:rPr lang="ko-KR" altLang="en-US" sz="2000" dirty="0" err="1">
                <a:solidFill>
                  <a:schemeClr val="tx1"/>
                </a:solidFill>
              </a:rPr>
              <a:t>아스파탐</a:t>
            </a:r>
            <a:r>
              <a:rPr lang="en-US" altLang="ko-KR" sz="2000" dirty="0">
                <a:solidFill>
                  <a:schemeClr val="tx1"/>
                </a:solidFill>
              </a:rPr>
              <a:t>, </a:t>
            </a:r>
            <a:r>
              <a:rPr lang="ko-KR" altLang="en-US" sz="2000" dirty="0">
                <a:solidFill>
                  <a:schemeClr val="tx1"/>
                </a:solidFill>
              </a:rPr>
              <a:t>사카린 등은 뇌와 신경 조직을 파괴하는 발암 물질</a:t>
            </a:r>
            <a:r>
              <a:rPr lang="en-US" altLang="ko-KR" sz="2000" dirty="0">
                <a:solidFill>
                  <a:schemeClr val="tx1"/>
                </a:solidFill>
              </a:rPr>
              <a:t>. </a:t>
            </a:r>
          </a:p>
          <a:p>
            <a:pPr>
              <a:defRPr/>
            </a:pPr>
            <a:r>
              <a:rPr lang="en-US" altLang="ko-KR" sz="2000" dirty="0">
                <a:solidFill>
                  <a:schemeClr val="tx1"/>
                </a:solidFill>
              </a:rPr>
              <a:t>  </a:t>
            </a:r>
            <a:r>
              <a:rPr lang="ko-KR" altLang="en-US" sz="2000" dirty="0" err="1">
                <a:solidFill>
                  <a:schemeClr val="tx1"/>
                </a:solidFill>
              </a:rPr>
              <a:t>스플렌다는</a:t>
            </a:r>
            <a:r>
              <a:rPr lang="ko-KR" altLang="en-US" sz="2000" dirty="0">
                <a:solidFill>
                  <a:schemeClr val="tx1"/>
                </a:solidFill>
              </a:rPr>
              <a:t> 위장과 </a:t>
            </a:r>
            <a:r>
              <a:rPr lang="en-US" altLang="ko-KR" sz="2000" dirty="0">
                <a:solidFill>
                  <a:schemeClr val="tx1"/>
                </a:solidFill>
              </a:rPr>
              <a:t>DNA</a:t>
            </a:r>
            <a:r>
              <a:rPr lang="ko-KR" altLang="en-US" sz="2000" dirty="0">
                <a:solidFill>
                  <a:schemeClr val="tx1"/>
                </a:solidFill>
              </a:rPr>
              <a:t>를 파괴하고 성 기능 장애 유발</a:t>
            </a:r>
            <a:r>
              <a:rPr lang="en-US" altLang="ko-KR" sz="2000" dirty="0">
                <a:solidFill>
                  <a:schemeClr val="tx1"/>
                </a:solidFill>
              </a:rPr>
              <a:t>.</a:t>
            </a:r>
          </a:p>
          <a:p>
            <a:pPr>
              <a:defRPr/>
            </a:pPr>
            <a:endParaRPr lang="en-US" altLang="ko-KR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3" name="Text Box 5"/>
          <p:cNvSpPr txBox="1">
            <a:spLocks noChangeArrowheads="1"/>
          </p:cNvSpPr>
          <p:nvPr/>
        </p:nvSpPr>
        <p:spPr bwMode="auto">
          <a:xfrm>
            <a:off x="5143500" y="285750"/>
            <a:ext cx="1649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1.</a:t>
            </a:r>
            <a:r>
              <a:rPr lang="ko-KR" altLang="en-US" sz="2400" b="1"/>
              <a:t>탄수화물</a:t>
            </a:r>
            <a:endParaRPr lang="ko-KR" altLang="en-US" b="1"/>
          </a:p>
        </p:txBody>
      </p:sp>
      <p:pic>
        <p:nvPicPr>
          <p:cNvPr id="87044" name="Picture 6" descr="빵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13" y="1214438"/>
            <a:ext cx="2643187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5" name="TextBox 10"/>
          <p:cNvSpPr txBox="1">
            <a:spLocks noChangeArrowheads="1"/>
          </p:cNvSpPr>
          <p:nvPr/>
        </p:nvSpPr>
        <p:spPr bwMode="auto">
          <a:xfrm>
            <a:off x="571500" y="1928813"/>
            <a:ext cx="2373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FF0000"/>
                </a:solidFill>
              </a:rPr>
              <a:t>탄수화물의 기능</a:t>
            </a:r>
          </a:p>
        </p:txBody>
      </p:sp>
      <p:sp>
        <p:nvSpPr>
          <p:cNvPr id="87046" name="TextBox 11"/>
          <p:cNvSpPr txBox="1">
            <a:spLocks noChangeArrowheads="1"/>
          </p:cNvSpPr>
          <p:nvPr/>
        </p:nvSpPr>
        <p:spPr bwMode="auto">
          <a:xfrm>
            <a:off x="214282" y="3286124"/>
            <a:ext cx="878681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dirty="0"/>
              <a:t>1. </a:t>
            </a:r>
            <a:r>
              <a:rPr lang="ko-KR" altLang="en-US" dirty="0"/>
              <a:t>에너지의 공급 </a:t>
            </a:r>
            <a:r>
              <a:rPr lang="en-US" altLang="ko-KR" dirty="0"/>
              <a:t>: </a:t>
            </a:r>
            <a:r>
              <a:rPr lang="ko-KR" altLang="en-US" dirty="0"/>
              <a:t>가장 경제적 에너지 →</a:t>
            </a:r>
            <a:r>
              <a:rPr lang="en-US" altLang="ko-KR" dirty="0"/>
              <a:t> 1g</a:t>
            </a:r>
            <a:r>
              <a:rPr lang="ko-KR" altLang="en-US" dirty="0"/>
              <a:t>당 </a:t>
            </a:r>
            <a:r>
              <a:rPr lang="en-US" altLang="ko-KR" dirty="0"/>
              <a:t>4kcal</a:t>
            </a:r>
            <a:r>
              <a:rPr lang="ko-KR" altLang="en-US" dirty="0"/>
              <a:t>의 열량</a:t>
            </a:r>
            <a:endParaRPr lang="en-US" altLang="ko-KR" dirty="0"/>
          </a:p>
          <a:p>
            <a:r>
              <a:rPr lang="en-US" altLang="ko-KR" dirty="0"/>
              <a:t>                          </a:t>
            </a:r>
            <a:r>
              <a:rPr lang="ko-KR" altLang="en-US" dirty="0"/>
              <a:t>소화</a:t>
            </a:r>
            <a:r>
              <a:rPr lang="en-US" altLang="ko-KR" dirty="0"/>
              <a:t>,</a:t>
            </a:r>
            <a:r>
              <a:rPr lang="ko-KR" altLang="en-US" dirty="0"/>
              <a:t>흡수될 때까지의 시간 짧음 → 피로회복에 효과적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2. </a:t>
            </a:r>
            <a:r>
              <a:rPr lang="ko-KR" altLang="en-US" dirty="0"/>
              <a:t>단백질의 절약작용 </a:t>
            </a:r>
            <a:r>
              <a:rPr lang="en-US" altLang="ko-KR" dirty="0"/>
              <a:t>: </a:t>
            </a:r>
            <a:r>
              <a:rPr lang="ko-KR" altLang="en-US" dirty="0"/>
              <a:t>탄수화물 섭취 부족 시 → 근육조직을 구성하고 </a:t>
            </a:r>
            <a:endParaRPr lang="en-US" altLang="ko-KR" dirty="0"/>
          </a:p>
          <a:p>
            <a:r>
              <a:rPr lang="en-US" altLang="ko-KR" dirty="0"/>
              <a:t>                          </a:t>
            </a:r>
            <a:r>
              <a:rPr lang="en-US" altLang="ko-KR" dirty="0" smtClean="0"/>
              <a:t>    </a:t>
            </a:r>
            <a:r>
              <a:rPr lang="ko-KR" altLang="en-US" dirty="0"/>
              <a:t>있는 단백질로부터 포도당을 합성 </a:t>
            </a:r>
            <a:r>
              <a:rPr lang="en-US" altLang="ko-KR" dirty="0"/>
              <a:t>(</a:t>
            </a:r>
            <a:r>
              <a:rPr lang="ko-KR" altLang="en-US" dirty="0">
                <a:solidFill>
                  <a:srgbClr val="CC0000"/>
                </a:solidFill>
              </a:rPr>
              <a:t>포도당 신생반응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3. </a:t>
            </a:r>
            <a:r>
              <a:rPr lang="ko-KR" altLang="en-US" dirty="0"/>
              <a:t>중추신경계의 연료 </a:t>
            </a:r>
            <a:r>
              <a:rPr lang="en-US" altLang="ko-KR" dirty="0"/>
              <a:t>: </a:t>
            </a:r>
            <a:r>
              <a:rPr lang="ko-KR" altLang="en-US" dirty="0"/>
              <a:t>뇌와 신경조직에 사용되는 유일한 에너지원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4. </a:t>
            </a:r>
            <a:r>
              <a:rPr lang="ko-KR" altLang="en-US" dirty="0"/>
              <a:t>혈당의 유지 </a:t>
            </a:r>
            <a:r>
              <a:rPr lang="en-US" altLang="ko-KR" dirty="0"/>
              <a:t>: </a:t>
            </a:r>
            <a:r>
              <a:rPr lang="ko-KR" altLang="en-US" dirty="0"/>
              <a:t>인체 에너지 생산의 주원료 </a:t>
            </a:r>
            <a:endParaRPr lang="en-US" altLang="ko-KR" dirty="0"/>
          </a:p>
          <a:p>
            <a:r>
              <a:rPr lang="en-US" altLang="ko-KR" dirty="0"/>
              <a:t>             </a:t>
            </a:r>
            <a:r>
              <a:rPr lang="en-US" altLang="ko-KR" dirty="0" smtClean="0"/>
              <a:t>        </a:t>
            </a:r>
            <a:r>
              <a:rPr lang="ko-KR" altLang="en-US" dirty="0" smtClean="0"/>
              <a:t>탄수화물 </a:t>
            </a:r>
            <a:r>
              <a:rPr lang="ko-KR" altLang="en-US" dirty="0"/>
              <a:t>소화→ 포도당 흡수 → 글리코겐 형태로 간</a:t>
            </a:r>
            <a:r>
              <a:rPr lang="en-US" altLang="ko-KR" dirty="0"/>
              <a:t>, </a:t>
            </a:r>
            <a:r>
              <a:rPr lang="ko-KR" altLang="en-US" dirty="0" smtClean="0"/>
              <a:t>근육에 </a:t>
            </a:r>
            <a:r>
              <a:rPr lang="ko-KR" altLang="en-US" dirty="0"/>
              <a:t>저</a:t>
            </a:r>
            <a:r>
              <a:rPr lang="ko-KR" altLang="en-US" dirty="0" smtClean="0"/>
              <a:t>장 </a:t>
            </a:r>
            <a:endParaRPr lang="en-US" altLang="ko-KR" dirty="0"/>
          </a:p>
        </p:txBody>
      </p:sp>
      <p:pic>
        <p:nvPicPr>
          <p:cNvPr id="87047" name="Picture 9" descr="쌀밥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75" y="1214438"/>
            <a:ext cx="257175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67" name="Text Box 5"/>
          <p:cNvSpPr txBox="1">
            <a:spLocks noChangeArrowheads="1"/>
          </p:cNvSpPr>
          <p:nvPr/>
        </p:nvSpPr>
        <p:spPr bwMode="auto">
          <a:xfrm>
            <a:off x="5105400" y="398463"/>
            <a:ext cx="1649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1.</a:t>
            </a:r>
            <a:r>
              <a:rPr lang="ko-KR" altLang="en-US" sz="2400" b="1"/>
              <a:t>탄수화물</a:t>
            </a:r>
            <a:endParaRPr lang="ko-KR" altLang="en-US" b="1"/>
          </a:p>
        </p:txBody>
      </p:sp>
      <p:sp>
        <p:nvSpPr>
          <p:cNvPr id="4" name="직사각형 3"/>
          <p:cNvSpPr/>
          <p:nvPr/>
        </p:nvSpPr>
        <p:spPr>
          <a:xfrm>
            <a:off x="357188" y="1285875"/>
            <a:ext cx="8501062" cy="107156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sz="2400" b="1" dirty="0">
                <a:solidFill>
                  <a:srgbClr val="00B050"/>
                </a:solidFill>
              </a:rPr>
              <a:t>식이섬유 </a:t>
            </a:r>
            <a:endParaRPr lang="en-US" altLang="ko-KR" sz="2400" b="1" dirty="0">
              <a:solidFill>
                <a:srgbClr val="00B050"/>
              </a:solidFill>
            </a:endParaRPr>
          </a:p>
          <a:p>
            <a:pPr>
              <a:defRPr/>
            </a:pPr>
            <a:r>
              <a:rPr lang="en-US" altLang="ko-KR" dirty="0">
                <a:solidFill>
                  <a:schemeClr val="tx1"/>
                </a:solidFill>
              </a:rPr>
              <a:t>     </a:t>
            </a:r>
            <a:r>
              <a:rPr lang="ko-KR" altLang="en-US" dirty="0">
                <a:solidFill>
                  <a:schemeClr val="tx1"/>
                </a:solidFill>
              </a:rPr>
              <a:t>유익한 생리기능을 가지며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소장에서 소화되지 못하고 대장으로 갈 때</a:t>
            </a:r>
            <a:endParaRPr lang="en-US" altLang="ko-KR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altLang="ko-KR" dirty="0">
                <a:solidFill>
                  <a:schemeClr val="tx1"/>
                </a:solidFill>
              </a:rPr>
              <a:t>    </a:t>
            </a:r>
            <a:r>
              <a:rPr lang="ko-KR" altLang="en-US" dirty="0">
                <a:solidFill>
                  <a:schemeClr val="tx1"/>
                </a:solidFill>
              </a:rPr>
              <a:t> 비소화성 물질로 남는 다당류</a:t>
            </a:r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88069" name="TextBox 23"/>
          <p:cNvSpPr txBox="1">
            <a:spLocks noChangeArrowheads="1"/>
          </p:cNvSpPr>
          <p:nvPr/>
        </p:nvSpPr>
        <p:spPr bwMode="auto">
          <a:xfrm>
            <a:off x="163513" y="5643563"/>
            <a:ext cx="89804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>
                <a:solidFill>
                  <a:srgbClr val="C00000"/>
                </a:solidFill>
              </a:rPr>
              <a:t> </a:t>
            </a:r>
            <a:r>
              <a:rPr lang="ko-KR" altLang="en-US" sz="2000" b="1">
                <a:solidFill>
                  <a:srgbClr val="C00000"/>
                </a:solidFill>
              </a:rPr>
              <a:t>섬유질이 장 청소를</a:t>
            </a:r>
            <a:r>
              <a:rPr lang="en-US" altLang="ko-KR" sz="2000" b="1">
                <a:solidFill>
                  <a:srgbClr val="C00000"/>
                </a:solidFill>
              </a:rPr>
              <a:t>? </a:t>
            </a:r>
            <a:r>
              <a:rPr lang="ko-KR" altLang="en-US" sz="2000" b="1">
                <a:solidFill>
                  <a:srgbClr val="C00000"/>
                </a:solidFill>
              </a:rPr>
              <a:t> </a:t>
            </a:r>
            <a:endParaRPr lang="en-US" altLang="ko-KR" sz="2000" b="1">
              <a:solidFill>
                <a:srgbClr val="C00000"/>
              </a:solidFill>
            </a:endParaRPr>
          </a:p>
          <a:p>
            <a:r>
              <a:rPr lang="en-US" altLang="ko-KR" sz="2000"/>
              <a:t>    </a:t>
            </a:r>
            <a:r>
              <a:rPr lang="ko-KR" altLang="en-US" sz="2000"/>
              <a:t>섬유질 </a:t>
            </a:r>
            <a:r>
              <a:rPr lang="en-US" altLang="ko-KR" sz="2000"/>
              <a:t>: </a:t>
            </a:r>
            <a:r>
              <a:rPr lang="ko-KR" altLang="en-US" sz="2000"/>
              <a:t>수분함유 능력 큼</a:t>
            </a:r>
            <a:r>
              <a:rPr lang="en-US" altLang="ko-KR" sz="2000"/>
              <a:t>, </a:t>
            </a:r>
            <a:r>
              <a:rPr lang="ko-KR" altLang="en-US" sz="2000"/>
              <a:t>점성도 높음</a:t>
            </a:r>
            <a:r>
              <a:rPr lang="en-US" altLang="ko-KR" sz="2000"/>
              <a:t>, </a:t>
            </a:r>
            <a:r>
              <a:rPr lang="ko-KR" altLang="en-US" sz="2000"/>
              <a:t>결합력 및 흡착력 커서 팽륜 성질</a:t>
            </a:r>
          </a:p>
        </p:txBody>
      </p:sp>
      <p:sp>
        <p:nvSpPr>
          <p:cNvPr id="88070" name="TextBox 23"/>
          <p:cNvSpPr txBox="1">
            <a:spLocks noChangeArrowheads="1"/>
          </p:cNvSpPr>
          <p:nvPr/>
        </p:nvSpPr>
        <p:spPr bwMode="auto">
          <a:xfrm>
            <a:off x="0" y="2786063"/>
            <a:ext cx="9144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>
                <a:solidFill>
                  <a:srgbClr val="C00000"/>
                </a:solidFill>
              </a:rPr>
              <a:t>    </a:t>
            </a:r>
            <a:r>
              <a:rPr lang="ko-KR" altLang="en-US" sz="2000" b="1">
                <a:solidFill>
                  <a:srgbClr val="C00000"/>
                </a:solidFill>
              </a:rPr>
              <a:t>식이섬유의 기능</a:t>
            </a:r>
            <a:endParaRPr lang="en-US" altLang="ko-KR" sz="2000" b="1">
              <a:solidFill>
                <a:srgbClr val="C00000"/>
              </a:solidFill>
            </a:endParaRPr>
          </a:p>
          <a:p>
            <a:r>
              <a:rPr lang="en-US" altLang="ko-KR" sz="2000">
                <a:solidFill>
                  <a:srgbClr val="C00000"/>
                </a:solidFill>
              </a:rPr>
              <a:t>   </a:t>
            </a:r>
            <a:r>
              <a:rPr lang="en-US" altLang="ko-KR" sz="2000"/>
              <a:t>- </a:t>
            </a:r>
            <a:r>
              <a:rPr lang="ko-KR" altLang="en-US" sz="2000"/>
              <a:t>수분함유 능력이 크다 </a:t>
            </a:r>
            <a:r>
              <a:rPr lang="en-US" altLang="ko-KR" sz="2000"/>
              <a:t>(</a:t>
            </a:r>
            <a:r>
              <a:rPr lang="ko-KR" altLang="en-US" sz="2000"/>
              <a:t>배변량 증가</a:t>
            </a:r>
            <a:r>
              <a:rPr lang="en-US" altLang="ko-KR" sz="2000"/>
              <a:t>)</a:t>
            </a:r>
          </a:p>
          <a:p>
            <a:r>
              <a:rPr lang="en-US" altLang="ko-KR" sz="2000"/>
              <a:t>   - </a:t>
            </a:r>
            <a:r>
              <a:rPr lang="ko-KR" altLang="en-US" sz="2000"/>
              <a:t>점성도</a:t>
            </a:r>
            <a:r>
              <a:rPr lang="en-US" altLang="ko-KR" sz="2000"/>
              <a:t>, </a:t>
            </a:r>
            <a:r>
              <a:rPr lang="ko-KR" altLang="en-US" sz="2000"/>
              <a:t>결합력</a:t>
            </a:r>
            <a:r>
              <a:rPr lang="en-US" altLang="ko-KR" sz="2000"/>
              <a:t>, </a:t>
            </a:r>
            <a:r>
              <a:rPr lang="ko-KR" altLang="en-US" sz="2000"/>
              <a:t>흡착력 상승 → 식사 후 혈당 급증 방지 </a:t>
            </a:r>
            <a:r>
              <a:rPr lang="en-US" altLang="ko-KR" sz="2000"/>
              <a:t>(</a:t>
            </a:r>
            <a:r>
              <a:rPr lang="ko-KR" altLang="en-US" sz="2000" b="1">
                <a:hlinkClick r:id="rId3" tooltip="당뇨"/>
              </a:rPr>
              <a:t>당뇨</a:t>
            </a:r>
            <a:r>
              <a:rPr lang="ko-KR" altLang="en-US" sz="2000"/>
              <a:t>환자에 권장</a:t>
            </a:r>
            <a:r>
              <a:rPr lang="en-US" altLang="ko-KR" sz="2000"/>
              <a:t>)</a:t>
            </a:r>
            <a:r>
              <a:rPr lang="ko-KR" altLang="en-US" sz="2000"/>
              <a:t> </a:t>
            </a:r>
            <a:endParaRPr lang="en-US" altLang="ko-KR" sz="2000"/>
          </a:p>
          <a:p>
            <a:r>
              <a:rPr lang="ko-KR" altLang="en-US" sz="2000"/>
              <a:t>   </a:t>
            </a:r>
            <a:r>
              <a:rPr lang="en-US" altLang="ko-KR" sz="2000"/>
              <a:t>- </a:t>
            </a:r>
            <a:r>
              <a:rPr lang="ko-KR" altLang="en-US" sz="2000"/>
              <a:t>혈중 콜레스테롤을 감소</a:t>
            </a:r>
            <a:r>
              <a:rPr lang="en-US" altLang="ko-KR" sz="2000"/>
              <a:t>, </a:t>
            </a:r>
            <a:r>
              <a:rPr lang="ko-KR" altLang="en-US" sz="2000"/>
              <a:t>지질을 흡착 배출 → 비만과 과식억제 효과</a:t>
            </a:r>
          </a:p>
        </p:txBody>
      </p:sp>
      <p:sp>
        <p:nvSpPr>
          <p:cNvPr id="88071" name="TextBox 23"/>
          <p:cNvSpPr txBox="1">
            <a:spLocks noChangeArrowheads="1"/>
          </p:cNvSpPr>
          <p:nvPr/>
        </p:nvSpPr>
        <p:spPr bwMode="auto">
          <a:xfrm>
            <a:off x="214313" y="4572000"/>
            <a:ext cx="84629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>
                <a:solidFill>
                  <a:srgbClr val="C00000"/>
                </a:solidFill>
              </a:rPr>
              <a:t> </a:t>
            </a:r>
            <a:r>
              <a:rPr lang="ko-KR" altLang="en-US" sz="2000" b="1">
                <a:solidFill>
                  <a:srgbClr val="C00000"/>
                </a:solidFill>
              </a:rPr>
              <a:t>식이섬유가 풍부한 식품</a:t>
            </a:r>
            <a:endParaRPr lang="en-US" altLang="ko-KR" sz="2000" b="1">
              <a:solidFill>
                <a:srgbClr val="C00000"/>
              </a:solidFill>
            </a:endParaRPr>
          </a:p>
          <a:p>
            <a:r>
              <a:rPr lang="en-US" altLang="ko-KR" sz="2000"/>
              <a:t>    </a:t>
            </a:r>
            <a:r>
              <a:rPr lang="ko-KR" altLang="en-US" sz="2000"/>
              <a:t>콩과식물</a:t>
            </a:r>
            <a:r>
              <a:rPr lang="en-US" altLang="ko-KR" sz="2000"/>
              <a:t>, </a:t>
            </a:r>
            <a:r>
              <a:rPr lang="ko-KR" altLang="en-US" sz="2000"/>
              <a:t>과일류</a:t>
            </a:r>
            <a:r>
              <a:rPr lang="en-US" altLang="ko-KR" sz="2000"/>
              <a:t>, </a:t>
            </a:r>
            <a:r>
              <a:rPr lang="ko-KR" altLang="en-US" sz="2000"/>
              <a:t>채소류</a:t>
            </a:r>
            <a:r>
              <a:rPr lang="en-US" altLang="ko-KR" sz="2000"/>
              <a:t>, </a:t>
            </a:r>
            <a:r>
              <a:rPr lang="ko-KR" altLang="en-US" sz="2000"/>
              <a:t>뿌리채소</a:t>
            </a:r>
            <a:r>
              <a:rPr lang="en-US" altLang="ko-KR" sz="2000"/>
              <a:t>, </a:t>
            </a:r>
            <a:r>
              <a:rPr lang="ko-KR" altLang="en-US" sz="2000"/>
              <a:t>해조류</a:t>
            </a:r>
            <a:r>
              <a:rPr lang="en-US" altLang="ko-KR" sz="2000"/>
              <a:t>, </a:t>
            </a:r>
            <a:r>
              <a:rPr lang="ko-KR" altLang="en-US" sz="2000"/>
              <a:t>버섯류</a:t>
            </a:r>
            <a:r>
              <a:rPr lang="en-US" altLang="ko-KR" sz="2000"/>
              <a:t>, </a:t>
            </a:r>
            <a:r>
              <a:rPr lang="ko-KR" altLang="en-US" sz="2000"/>
              <a:t>견과류</a:t>
            </a:r>
            <a:r>
              <a:rPr lang="en-US" altLang="ko-KR" sz="2000"/>
              <a:t>, </a:t>
            </a:r>
            <a:r>
              <a:rPr lang="ko-KR" altLang="en-US" sz="2000"/>
              <a:t>전곡류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684</Words>
  <Application>Microsoft Office PowerPoint</Application>
  <PresentationFormat>화면 슬라이드 쇼(4:3)</PresentationFormat>
  <Paragraphs>121</Paragraphs>
  <Slides>10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1" baseType="lpstr">
      <vt:lpstr>Office 테마</vt:lpstr>
      <vt:lpstr>슬라이드 1</vt:lpstr>
      <vt:lpstr>슬라이드 2</vt:lpstr>
      <vt:lpstr>건강관리를 위한 영양학적 기초</vt:lpstr>
      <vt:lpstr>건강관리를 위한 영양학적 기초 </vt:lpstr>
      <vt:lpstr>건강관리를 위한 영양학적 기초</vt:lpstr>
      <vt:lpstr>슬라이드 6</vt:lpstr>
      <vt:lpstr>슬라이드 7</vt:lpstr>
      <vt:lpstr>슬라이드 8</vt:lpstr>
      <vt:lpstr>슬라이드 9</vt:lpstr>
      <vt:lpstr>슬라이드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</cp:revision>
  <dcterms:created xsi:type="dcterms:W3CDTF">2014-04-17T14:40:24Z</dcterms:created>
  <dcterms:modified xsi:type="dcterms:W3CDTF">2014-04-17T14:46:26Z</dcterms:modified>
</cp:coreProperties>
</file>