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8" r:id="rId3"/>
    <p:sldId id="259" r:id="rId4"/>
    <p:sldId id="260" r:id="rId5"/>
    <p:sldId id="261" r:id="rId6"/>
    <p:sldId id="263" r:id="rId7"/>
    <p:sldId id="306" r:id="rId8"/>
    <p:sldId id="266" r:id="rId9"/>
    <p:sldId id="264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5" r:id="rId18"/>
    <p:sldId id="274" r:id="rId19"/>
    <p:sldId id="277" r:id="rId20"/>
    <p:sldId id="280" r:id="rId21"/>
    <p:sldId id="281" r:id="rId22"/>
    <p:sldId id="283" r:id="rId23"/>
    <p:sldId id="284" r:id="rId24"/>
    <p:sldId id="285" r:id="rId25"/>
    <p:sldId id="292" r:id="rId26"/>
    <p:sldId id="307" r:id="rId2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5" autoAdjust="0"/>
    <p:restoredTop sz="94660"/>
  </p:normalViewPr>
  <p:slideViewPr>
    <p:cSldViewPr>
      <p:cViewPr varScale="1">
        <p:scale>
          <a:sx n="68" d="100"/>
          <a:sy n="68" d="100"/>
        </p:scale>
        <p:origin x="-144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F7717-2882-4AF8-8D21-90DAA007F630}" type="datetimeFigureOut">
              <a:rPr lang="ko-KR" altLang="en-US" smtClean="0"/>
              <a:t>2017-11-22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9A89-EC8E-4CD1-80E9-E9D7ED13B2A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F7717-2882-4AF8-8D21-90DAA007F630}" type="datetimeFigureOut">
              <a:rPr lang="ko-KR" altLang="en-US" smtClean="0"/>
              <a:t>2017-11-22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9A89-EC8E-4CD1-80E9-E9D7ED13B2A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F7717-2882-4AF8-8D21-90DAA007F630}" type="datetimeFigureOut">
              <a:rPr lang="ko-KR" altLang="en-US" smtClean="0"/>
              <a:t>2017-11-22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9A89-EC8E-4CD1-80E9-E9D7ED13B2A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F7717-2882-4AF8-8D21-90DAA007F630}" type="datetimeFigureOut">
              <a:rPr lang="ko-KR" altLang="en-US" smtClean="0"/>
              <a:t>2017-11-22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9A89-EC8E-4CD1-80E9-E9D7ED13B2A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F7717-2882-4AF8-8D21-90DAA007F630}" type="datetimeFigureOut">
              <a:rPr lang="ko-KR" altLang="en-US" smtClean="0"/>
              <a:t>2017-11-22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9A89-EC8E-4CD1-80E9-E9D7ED13B2A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F7717-2882-4AF8-8D21-90DAA007F630}" type="datetimeFigureOut">
              <a:rPr lang="ko-KR" altLang="en-US" smtClean="0"/>
              <a:t>2017-11-22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9A89-EC8E-4CD1-80E9-E9D7ED13B2A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F7717-2882-4AF8-8D21-90DAA007F630}" type="datetimeFigureOut">
              <a:rPr lang="ko-KR" altLang="en-US" smtClean="0"/>
              <a:t>2017-11-22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9A89-EC8E-4CD1-80E9-E9D7ED13B2A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F7717-2882-4AF8-8D21-90DAA007F630}" type="datetimeFigureOut">
              <a:rPr lang="ko-KR" altLang="en-US" smtClean="0"/>
              <a:t>2017-11-22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9A89-EC8E-4CD1-80E9-E9D7ED13B2AB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F7717-2882-4AF8-8D21-90DAA007F630}" type="datetimeFigureOut">
              <a:rPr lang="ko-KR" altLang="en-US" smtClean="0"/>
              <a:t>2017-11-22</a:t>
            </a:fld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1849A89-EC8E-4CD1-80E9-E9D7ED13B2AB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F7717-2882-4AF8-8D21-90DAA007F630}" type="datetimeFigureOut">
              <a:rPr lang="ko-KR" altLang="en-US" smtClean="0"/>
              <a:t>2017-11-22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9A89-EC8E-4CD1-80E9-E9D7ED13B2A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F7717-2882-4AF8-8D21-90DAA007F630}" type="datetimeFigureOut">
              <a:rPr lang="ko-KR" altLang="en-US" smtClean="0"/>
              <a:t>2017-11-22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9A89-EC8E-4CD1-80E9-E9D7ED13B2A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51849A89-EC8E-4CD1-80E9-E9D7ED13B2AB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A8FF7717-2882-4AF8-8D21-90DAA007F630}" type="datetimeFigureOut">
              <a:rPr lang="ko-KR" altLang="en-US" smtClean="0"/>
              <a:t>2017-11-22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1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1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1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1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1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1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1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1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1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1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7.png"/><Relationship Id="rId5" Type="http://schemas.openxmlformats.org/officeDocument/2006/relationships/oleObject" Target="../embeddings/oleObject4.bin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sz="4000" dirty="0" smtClean="0">
                <a:latin typeface="+mn-ea"/>
                <a:ea typeface="+mn-ea"/>
              </a:rPr>
              <a:t>제</a:t>
            </a:r>
            <a:r>
              <a:rPr lang="en-US" altLang="ko-KR" sz="4000" dirty="0" smtClean="0">
                <a:latin typeface="+mn-ea"/>
                <a:ea typeface="+mn-ea"/>
              </a:rPr>
              <a:t>10</a:t>
            </a:r>
            <a:r>
              <a:rPr lang="ko-KR" altLang="en-US" sz="4000" dirty="0" smtClean="0">
                <a:latin typeface="+mn-ea"/>
                <a:ea typeface="+mn-ea"/>
              </a:rPr>
              <a:t>장 물가와 인플레이션</a:t>
            </a:r>
            <a:r>
              <a:rPr lang="en-US" altLang="ko-KR" sz="4000" dirty="0" smtClean="0">
                <a:latin typeface="+mn-ea"/>
                <a:ea typeface="+mn-ea"/>
              </a:rPr>
              <a:t/>
            </a:r>
            <a:br>
              <a:rPr lang="en-US" altLang="ko-KR" sz="4000" dirty="0" smtClean="0">
                <a:latin typeface="+mn-ea"/>
                <a:ea typeface="+mn-ea"/>
              </a:rPr>
            </a:br>
            <a:r>
              <a:rPr lang="ko-KR" altLang="en-US" sz="4000" dirty="0" smtClean="0">
                <a:latin typeface="+mn-ea"/>
                <a:ea typeface="+mn-ea"/>
              </a:rPr>
              <a:t>제</a:t>
            </a:r>
            <a:r>
              <a:rPr lang="en-US" altLang="ko-KR" sz="4000" dirty="0" smtClean="0">
                <a:latin typeface="+mn-ea"/>
                <a:ea typeface="+mn-ea"/>
              </a:rPr>
              <a:t>12</a:t>
            </a:r>
            <a:r>
              <a:rPr lang="ko-KR" altLang="en-US" sz="4000" dirty="0" smtClean="0">
                <a:latin typeface="+mn-ea"/>
                <a:ea typeface="+mn-ea"/>
              </a:rPr>
              <a:t>장 화폐와 금융</a:t>
            </a:r>
            <a:endParaRPr lang="ko-KR" altLang="en-US" sz="4000" dirty="0">
              <a:latin typeface="+mn-ea"/>
              <a:ea typeface="+mn-ea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75643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4000" dirty="0" smtClean="0"/>
              <a:t>화폐의 의미와 기능</a:t>
            </a:r>
            <a:endParaRPr lang="ko-KR" altLang="en-US" sz="40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화폐</a:t>
            </a:r>
            <a:r>
              <a:rPr lang="en-US" altLang="ko-KR" dirty="0" smtClean="0"/>
              <a:t>(money) : </a:t>
            </a:r>
            <a:r>
              <a:rPr lang="ko-KR" altLang="en-US" dirty="0" smtClean="0"/>
              <a:t>사람들이</a:t>
            </a:r>
            <a:r>
              <a:rPr lang="en-US" altLang="ko-KR" dirty="0"/>
              <a:t> </a:t>
            </a:r>
            <a:r>
              <a:rPr lang="ko-KR" altLang="en-US" dirty="0" smtClean="0"/>
              <a:t>다른 사람들에게서 재화와 서비스를 구입하기 위해 일반적으로 사용하는 몇 가지 자산</a:t>
            </a:r>
            <a:endParaRPr lang="en-US" altLang="ko-KR" dirty="0" smtClean="0"/>
          </a:p>
          <a:p>
            <a:r>
              <a:rPr lang="ko-KR" altLang="en-US" dirty="0" smtClean="0"/>
              <a:t>화폐의 기능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교환의 매개수단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재화나 서비스를 사는 사람이 파는 사람에게 주는 지불수단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회계의 단위 </a:t>
            </a:r>
            <a:r>
              <a:rPr lang="en-US" altLang="ko-KR" dirty="0" smtClean="0"/>
              <a:t>: </a:t>
            </a:r>
            <a:r>
              <a:rPr lang="ko-KR" altLang="en-US" dirty="0" smtClean="0"/>
              <a:t>물건 가격을 정하고 채무를 기록할 때 사용되는 측정기준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가치의 저장수단 </a:t>
            </a:r>
            <a:r>
              <a:rPr lang="en-US" altLang="ko-KR" dirty="0" smtClean="0"/>
              <a:t>: </a:t>
            </a:r>
            <a:r>
              <a:rPr lang="ko-KR" altLang="en-US" dirty="0" smtClean="0"/>
              <a:t>현재의 구매력을 미래로 이전하는데 이용되는 수단</a:t>
            </a:r>
            <a:endParaRPr lang="en-US" altLang="ko-KR" dirty="0" smtClean="0"/>
          </a:p>
          <a:p>
            <a:r>
              <a:rPr lang="ko-KR" altLang="en-US" dirty="0" smtClean="0"/>
              <a:t>유동성</a:t>
            </a:r>
            <a:r>
              <a:rPr lang="en-US" altLang="ko-KR" dirty="0" smtClean="0"/>
              <a:t>(liquidity) : </a:t>
            </a:r>
            <a:r>
              <a:rPr lang="ko-KR" altLang="en-US" dirty="0" smtClean="0"/>
              <a:t>어떤 자산을 교환의 매개수단으로 얼마나 쉽게 바꿀 수 있는지의 정도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화폐는 유동성이 가장 높은 자산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11958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4000" dirty="0" smtClean="0"/>
              <a:t>화폐의 종</a:t>
            </a:r>
            <a:r>
              <a:rPr lang="ko-KR" altLang="en-US" sz="4000" dirty="0"/>
              <a:t>류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물품화폐 </a:t>
            </a:r>
            <a:r>
              <a:rPr lang="en-US" altLang="ko-KR" dirty="0" smtClean="0"/>
              <a:t>: </a:t>
            </a:r>
            <a:r>
              <a:rPr lang="ko-KR" altLang="en-US" dirty="0" smtClean="0"/>
              <a:t>물건 자체로도 상품 가치가 있는 화폐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예</a:t>
            </a:r>
            <a:r>
              <a:rPr lang="en-US" altLang="ko-KR" dirty="0" smtClean="0"/>
              <a:t>)  </a:t>
            </a:r>
            <a:r>
              <a:rPr lang="ko-KR" altLang="en-US" dirty="0" smtClean="0"/>
              <a:t>금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은</a:t>
            </a:r>
            <a:r>
              <a:rPr lang="en-US" altLang="ko-KR" dirty="0" smtClean="0"/>
              <a:t>, </a:t>
            </a:r>
            <a:r>
              <a:rPr lang="ko-KR" altLang="en-US" dirty="0" smtClean="0"/>
              <a:t>담배</a:t>
            </a:r>
            <a:r>
              <a:rPr lang="en-US" altLang="ko-KR" dirty="0"/>
              <a:t> </a:t>
            </a:r>
            <a:r>
              <a:rPr lang="ko-KR" altLang="en-US" dirty="0" smtClean="0"/>
              <a:t>등</a:t>
            </a:r>
            <a:r>
              <a:rPr lang="en-US" altLang="ko-KR" dirty="0" smtClean="0"/>
              <a:t> </a:t>
            </a:r>
          </a:p>
          <a:p>
            <a:r>
              <a:rPr lang="ko-KR" altLang="en-US" dirty="0" smtClean="0"/>
              <a:t>법화</a:t>
            </a:r>
            <a:r>
              <a:rPr lang="en-US" altLang="ko-KR" dirty="0" smtClean="0"/>
              <a:t>(fiat money) : </a:t>
            </a:r>
            <a:r>
              <a:rPr lang="ko-KR" altLang="en-US" dirty="0" smtClean="0"/>
              <a:t>자체로는</a:t>
            </a:r>
            <a:r>
              <a:rPr lang="en-US" altLang="ko-KR" dirty="0" smtClean="0"/>
              <a:t> </a:t>
            </a:r>
            <a:r>
              <a:rPr lang="ko-KR" altLang="en-US" dirty="0" smtClean="0"/>
              <a:t>가치가 없고 정부의 명령에 따라 통용되는 화폐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예</a:t>
            </a:r>
            <a:r>
              <a:rPr lang="en-US" altLang="ko-KR" dirty="0" smtClean="0"/>
              <a:t>) </a:t>
            </a:r>
            <a:r>
              <a:rPr lang="ko-KR" altLang="en-US" dirty="0" smtClean="0"/>
              <a:t>동전</a:t>
            </a:r>
            <a:r>
              <a:rPr lang="en-US" altLang="ko-KR" dirty="0" smtClean="0"/>
              <a:t>, </a:t>
            </a:r>
            <a:r>
              <a:rPr lang="ko-KR" altLang="en-US" dirty="0" smtClean="0"/>
              <a:t>지폐</a:t>
            </a:r>
            <a:r>
              <a:rPr lang="en-US" altLang="ko-KR" dirty="0" smtClean="0"/>
              <a:t>, </a:t>
            </a:r>
            <a:r>
              <a:rPr lang="ko-KR" altLang="en-US" dirty="0" smtClean="0"/>
              <a:t>수표 등</a:t>
            </a:r>
            <a:endParaRPr lang="en-US" altLang="ko-KR" dirty="0" smtClean="0"/>
          </a:p>
          <a:p>
            <a:r>
              <a:rPr lang="ko-KR" altLang="en-US" dirty="0" smtClean="0"/>
              <a:t>유통되는 화폐의 량 </a:t>
            </a:r>
            <a:r>
              <a:rPr lang="en-US" altLang="ko-KR" dirty="0" smtClean="0"/>
              <a:t>= </a:t>
            </a:r>
            <a:r>
              <a:rPr lang="ko-KR" altLang="en-US" dirty="0" smtClean="0"/>
              <a:t>통화량</a:t>
            </a:r>
            <a:r>
              <a:rPr lang="en-US" altLang="ko-KR" dirty="0" smtClean="0"/>
              <a:t>(money stock)</a:t>
            </a:r>
            <a:endParaRPr lang="en-US" altLang="ko-KR" dirty="0"/>
          </a:p>
          <a:p>
            <a:pPr lvl="1"/>
            <a:r>
              <a:rPr lang="ko-KR" altLang="en-US" dirty="0" smtClean="0"/>
              <a:t>여러 경제변수에 강력한 영향을 미친다</a:t>
            </a:r>
            <a:r>
              <a:rPr lang="en-US" altLang="ko-KR" dirty="0" smtClean="0"/>
              <a:t>.</a:t>
            </a:r>
          </a:p>
          <a:p>
            <a:pPr lvl="1"/>
            <a:r>
              <a:rPr lang="ko-KR" altLang="en-US" dirty="0" smtClean="0"/>
              <a:t>통화량을 측정해야 한다면</a:t>
            </a:r>
            <a:r>
              <a:rPr lang="en-US" altLang="ko-KR" dirty="0" smtClean="0"/>
              <a:t>, </a:t>
            </a:r>
            <a:r>
              <a:rPr lang="ko-KR" altLang="en-US" dirty="0" smtClean="0"/>
              <a:t>어떤 것들이 화폐에 포함되는가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44741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4000" dirty="0" smtClean="0"/>
              <a:t>협의의 통화 </a:t>
            </a:r>
            <a:r>
              <a:rPr lang="en-US" altLang="ko-KR" sz="4000" dirty="0" smtClean="0"/>
              <a:t>: M1</a:t>
            </a:r>
            <a:endParaRPr lang="ko-KR" altLang="en-US" sz="40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가장</a:t>
            </a:r>
            <a:r>
              <a:rPr lang="en-US" altLang="ko-KR" dirty="0"/>
              <a:t> </a:t>
            </a:r>
            <a:r>
              <a:rPr lang="ko-KR" altLang="en-US" dirty="0" smtClean="0"/>
              <a:t>좁은 의미의 통화량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현금</a:t>
            </a:r>
            <a:r>
              <a:rPr lang="en-US" altLang="ko-KR" dirty="0" smtClean="0"/>
              <a:t>(currency) : </a:t>
            </a:r>
            <a:r>
              <a:rPr lang="ko-KR" altLang="en-US" dirty="0" smtClean="0"/>
              <a:t>일만 국민들의 수중에 있는 수표와 동전</a:t>
            </a:r>
            <a:endParaRPr lang="en-US" altLang="ko-KR" dirty="0" smtClean="0"/>
          </a:p>
          <a:p>
            <a:r>
              <a:rPr lang="ko-KR" altLang="en-US" dirty="0" err="1" smtClean="0"/>
              <a:t>결제성</a:t>
            </a:r>
            <a:r>
              <a:rPr lang="ko-KR" altLang="en-US" dirty="0" smtClean="0"/>
              <a:t> 예금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요구불예금</a:t>
            </a:r>
            <a:r>
              <a:rPr lang="en-US" altLang="ko-KR" dirty="0" smtClean="0"/>
              <a:t>(demand deposits) : </a:t>
            </a:r>
            <a:r>
              <a:rPr lang="ko-KR" altLang="en-US" dirty="0" smtClean="0"/>
              <a:t>개인수표를  발행하여 인출할 수 있는 은행 예금 계좌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수시 </a:t>
            </a:r>
            <a:r>
              <a:rPr lang="ko-KR" altLang="en-US" dirty="0" err="1" smtClean="0"/>
              <a:t>입출식</a:t>
            </a:r>
            <a:r>
              <a:rPr lang="ko-KR" altLang="en-US" dirty="0" smtClean="0"/>
              <a:t> </a:t>
            </a:r>
            <a:r>
              <a:rPr lang="ko-KR" altLang="en-US" dirty="0" smtClean="0"/>
              <a:t>저축예금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통화의 지급결제 기능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쉽게 현금화할 수 있는 예금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08379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4000" dirty="0" smtClean="0"/>
              <a:t>광의의 통화 </a:t>
            </a:r>
            <a:r>
              <a:rPr lang="en-US" altLang="ko-KR" sz="4000" dirty="0" smtClean="0"/>
              <a:t>: M2</a:t>
            </a:r>
            <a:endParaRPr lang="ko-KR" altLang="en-US" sz="40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M1 </a:t>
            </a:r>
            <a:r>
              <a:rPr lang="ko-KR" altLang="en-US" dirty="0" smtClean="0"/>
              <a:t>보다 넓은 의미의 통화량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en-US" altLang="ko-KR" dirty="0" smtClean="0"/>
              <a:t>M1</a:t>
            </a:r>
          </a:p>
          <a:p>
            <a:r>
              <a:rPr lang="ko-KR" altLang="en-US" dirty="0" err="1" smtClean="0"/>
              <a:t>준결제성</a:t>
            </a:r>
            <a:r>
              <a:rPr lang="ko-KR" altLang="en-US" dirty="0" smtClean="0"/>
              <a:t> 예금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정기예금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적금과 부금 </a:t>
            </a:r>
            <a:endParaRPr lang="en-US" altLang="ko-KR" dirty="0"/>
          </a:p>
          <a:p>
            <a:pPr lvl="1"/>
            <a:r>
              <a:rPr lang="ko-KR" altLang="en-US" dirty="0" smtClean="0"/>
              <a:t>실적 </a:t>
            </a:r>
            <a:r>
              <a:rPr lang="ko-KR" altLang="en-US" dirty="0" err="1" smtClean="0"/>
              <a:t>배당형</a:t>
            </a:r>
            <a:r>
              <a:rPr lang="ko-KR" altLang="en-US" dirty="0" smtClean="0"/>
              <a:t> 금융상품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시장형</a:t>
            </a:r>
            <a:r>
              <a:rPr lang="ko-KR" altLang="en-US" dirty="0" smtClean="0"/>
              <a:t> 금융상품</a:t>
            </a:r>
            <a:r>
              <a:rPr lang="en-US" altLang="ko-KR" dirty="0" smtClean="0"/>
              <a:t>, </a:t>
            </a:r>
            <a:r>
              <a:rPr lang="ko-KR" altLang="en-US" dirty="0" smtClean="0"/>
              <a:t>기타예금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금융채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지급결제기능 </a:t>
            </a:r>
            <a:r>
              <a:rPr lang="en-US" altLang="ko-KR" dirty="0" smtClean="0"/>
              <a:t>+ </a:t>
            </a:r>
            <a:r>
              <a:rPr lang="ko-KR" altLang="en-US" dirty="0" smtClean="0"/>
              <a:t>가치저장수단으로서의 기능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약간의 이자만 포기하면 언제라도 인출 가능한 예금 포함</a:t>
            </a:r>
            <a:endParaRPr lang="en-US" altLang="ko-KR" dirty="0" smtClean="0"/>
          </a:p>
          <a:p>
            <a:endParaRPr lang="en-US" altLang="ko-KR" dirty="0" smtClean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44454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4000" dirty="0" smtClean="0"/>
              <a:t>통화지표 </a:t>
            </a:r>
            <a:r>
              <a:rPr lang="en-US" altLang="ko-KR" sz="4000" dirty="0" smtClean="0"/>
              <a:t>: </a:t>
            </a:r>
            <a:r>
              <a:rPr lang="ko-KR" altLang="en-US" sz="4000" dirty="0" smtClean="0"/>
              <a:t>한국</a:t>
            </a:r>
            <a:endParaRPr lang="ko-KR" altLang="en-US" sz="4000" dirty="0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44824"/>
            <a:ext cx="7452828" cy="388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6675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4000" dirty="0" smtClean="0"/>
              <a:t>중앙은행</a:t>
            </a:r>
            <a:r>
              <a:rPr lang="en-US" altLang="ko-KR" sz="4000" dirty="0" smtClean="0"/>
              <a:t>(central bank)</a:t>
            </a:r>
            <a:endParaRPr lang="ko-KR" altLang="en-US" sz="40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1">
              <a:buClr>
                <a:schemeClr val="accent1"/>
              </a:buClr>
            </a:pPr>
            <a:r>
              <a:rPr lang="ko-KR" altLang="en-US" sz="2200" dirty="0" smtClean="0"/>
              <a:t>한</a:t>
            </a:r>
            <a:r>
              <a:rPr lang="en-US" altLang="ko-KR" sz="2200" dirty="0" smtClean="0"/>
              <a:t> </a:t>
            </a:r>
            <a:r>
              <a:rPr lang="ko-KR" altLang="en-US" sz="2200" dirty="0"/>
              <a:t>나라의 은행제도를 감독하고 통화량을 통제하는 </a:t>
            </a:r>
            <a:r>
              <a:rPr lang="ko-KR" altLang="en-US" sz="2200" dirty="0" smtClean="0"/>
              <a:t>기구</a:t>
            </a:r>
            <a:endParaRPr lang="en-US" altLang="ko-KR" sz="2200" dirty="0" smtClean="0"/>
          </a:p>
          <a:p>
            <a:pPr marL="342900" lvl="1">
              <a:buClr>
                <a:schemeClr val="accent1"/>
              </a:buClr>
            </a:pPr>
            <a:endParaRPr lang="en-US" altLang="ko-KR" sz="2200" dirty="0"/>
          </a:p>
          <a:p>
            <a:r>
              <a:rPr lang="ko-KR" altLang="en-US" dirty="0"/>
              <a:t>은행을 규제하고 은행제도의 건전성을 보장</a:t>
            </a:r>
            <a:endParaRPr lang="en-US" altLang="ko-KR" dirty="0"/>
          </a:p>
          <a:p>
            <a:pPr lvl="1"/>
            <a:r>
              <a:rPr lang="ko-KR" altLang="en-US" dirty="0"/>
              <a:t>은행의 재무상태 감시</a:t>
            </a:r>
            <a:r>
              <a:rPr lang="en-US" altLang="ko-KR" dirty="0"/>
              <a:t>, </a:t>
            </a:r>
            <a:r>
              <a:rPr lang="ko-KR" altLang="en-US" dirty="0"/>
              <a:t>은행의 은행 역할</a:t>
            </a:r>
            <a:endParaRPr lang="en-US" altLang="ko-KR" dirty="0"/>
          </a:p>
          <a:p>
            <a:r>
              <a:rPr lang="ko-KR" altLang="en-US" dirty="0"/>
              <a:t>통화량</a:t>
            </a:r>
            <a:r>
              <a:rPr lang="en-US" altLang="ko-KR" dirty="0"/>
              <a:t>(money supply)</a:t>
            </a:r>
            <a:r>
              <a:rPr lang="ko-KR" altLang="en-US" dirty="0"/>
              <a:t>의</a:t>
            </a:r>
            <a:r>
              <a:rPr lang="en-US" altLang="ko-KR" dirty="0"/>
              <a:t> </a:t>
            </a:r>
            <a:r>
              <a:rPr lang="ko-KR" altLang="en-US" dirty="0"/>
              <a:t>조절 </a:t>
            </a:r>
            <a:endParaRPr lang="en-US" altLang="ko-KR" dirty="0"/>
          </a:p>
          <a:p>
            <a:pPr lvl="1"/>
            <a:r>
              <a:rPr lang="ko-KR" altLang="en-US" dirty="0"/>
              <a:t>통화량 </a:t>
            </a:r>
            <a:r>
              <a:rPr lang="en-US" altLang="ko-KR" dirty="0"/>
              <a:t>= </a:t>
            </a:r>
            <a:r>
              <a:rPr lang="ko-KR" altLang="en-US" dirty="0"/>
              <a:t>화폐 공급량</a:t>
            </a:r>
            <a:endParaRPr lang="en-US" altLang="ko-KR" dirty="0"/>
          </a:p>
          <a:p>
            <a:pPr lvl="1"/>
            <a:r>
              <a:rPr lang="ko-KR" altLang="en-US" dirty="0"/>
              <a:t>금융정책</a:t>
            </a:r>
            <a:r>
              <a:rPr lang="en-US" altLang="ko-KR" dirty="0"/>
              <a:t>(monetary policy : </a:t>
            </a:r>
            <a:r>
              <a:rPr lang="ko-KR" altLang="en-US" dirty="0"/>
              <a:t>통화정책</a:t>
            </a:r>
            <a:r>
              <a:rPr lang="en-US" altLang="ko-KR" dirty="0"/>
              <a:t>, </a:t>
            </a:r>
            <a:r>
              <a:rPr lang="ko-KR" altLang="en-US" dirty="0"/>
              <a:t>통화신용정책</a:t>
            </a:r>
            <a:r>
              <a:rPr lang="en-US" altLang="ko-KR" dirty="0"/>
              <a:t>)</a:t>
            </a:r>
            <a:endParaRPr lang="en-US" altLang="ko-KR" sz="2200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중앙은행은 </a:t>
            </a:r>
            <a:r>
              <a:rPr lang="ko-KR" altLang="en-US" dirty="0"/>
              <a:t>경제에 중대한 영향을 미치는 통화량의 관리를 책임지는 기구다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장기 </a:t>
            </a:r>
            <a:r>
              <a:rPr lang="ko-KR" altLang="en-US" dirty="0" err="1"/>
              <a:t>인플레이션율</a:t>
            </a:r>
            <a:r>
              <a:rPr lang="en-US" altLang="ko-KR" dirty="0"/>
              <a:t>, </a:t>
            </a:r>
            <a:r>
              <a:rPr lang="ko-KR" altLang="en-US" dirty="0"/>
              <a:t>단기 고용</a:t>
            </a:r>
            <a:r>
              <a:rPr lang="en-US" altLang="ko-KR" dirty="0"/>
              <a:t>, </a:t>
            </a:r>
            <a:r>
              <a:rPr lang="ko-KR" altLang="en-US" dirty="0"/>
              <a:t>생산 수준에 중요한 영향을 미친다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342900" lvl="1">
              <a:buClr>
                <a:schemeClr val="accent1"/>
              </a:buClr>
            </a:pPr>
            <a:endParaRPr lang="en-US" altLang="ko-KR" sz="2200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95481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4000" dirty="0" smtClean="0"/>
              <a:t>한국은행</a:t>
            </a:r>
            <a:endParaRPr lang="ko-KR" altLang="en-US" sz="40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화폐의 발행</a:t>
            </a:r>
            <a:endParaRPr lang="en-US" altLang="ko-KR" dirty="0" smtClean="0"/>
          </a:p>
          <a:p>
            <a:r>
              <a:rPr lang="ko-KR" altLang="en-US" dirty="0" smtClean="0"/>
              <a:t>통화신용정책의 수립 및 집행</a:t>
            </a:r>
            <a:endParaRPr lang="en-US" altLang="ko-KR" dirty="0" smtClean="0"/>
          </a:p>
          <a:p>
            <a:r>
              <a:rPr lang="ko-KR" altLang="en-US" dirty="0" smtClean="0"/>
              <a:t>금융시스템의 안정</a:t>
            </a:r>
            <a:endParaRPr lang="en-US" altLang="ko-KR" dirty="0" smtClean="0"/>
          </a:p>
          <a:p>
            <a:r>
              <a:rPr lang="ko-KR" altLang="en-US" dirty="0" smtClean="0"/>
              <a:t>은행의 은행</a:t>
            </a:r>
            <a:endParaRPr lang="en-US" altLang="ko-KR" dirty="0" smtClean="0"/>
          </a:p>
          <a:p>
            <a:r>
              <a:rPr lang="ko-KR" altLang="en-US" dirty="0" smtClean="0"/>
              <a:t>정부의 은행</a:t>
            </a:r>
            <a:endParaRPr lang="en-US" altLang="ko-KR" dirty="0" smtClean="0"/>
          </a:p>
          <a:p>
            <a:r>
              <a:rPr lang="ko-KR" altLang="en-US" dirty="0" smtClean="0"/>
              <a:t>지급결제제도의 운영관리</a:t>
            </a:r>
            <a:endParaRPr lang="en-US" altLang="ko-KR" dirty="0" smtClean="0"/>
          </a:p>
          <a:p>
            <a:r>
              <a:rPr lang="ko-KR" altLang="en-US" dirty="0" smtClean="0"/>
              <a:t>외국환 업무 및 외환보유액 관리</a:t>
            </a:r>
            <a:endParaRPr lang="en-US" altLang="ko-KR" dirty="0" smtClean="0"/>
          </a:p>
          <a:p>
            <a:r>
              <a:rPr lang="ko-KR" altLang="en-US" dirty="0" smtClean="0"/>
              <a:t>경제조사 및 통계작성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>
                <a:solidFill>
                  <a:schemeClr val="accent2"/>
                </a:solidFill>
              </a:rPr>
              <a:t>금융통화위원회</a:t>
            </a:r>
            <a:r>
              <a:rPr lang="ko-KR" altLang="en-US" dirty="0" smtClean="0"/>
              <a:t> </a:t>
            </a:r>
            <a:r>
              <a:rPr lang="en-US" altLang="ko-KR" dirty="0" smtClean="0"/>
              <a:t>: </a:t>
            </a:r>
            <a:r>
              <a:rPr lang="ko-KR" altLang="en-US" dirty="0" smtClean="0"/>
              <a:t>한국은행의 통화신용정책에 관한 주요 사항을 심의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의결하는 정책결정기구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7</a:t>
            </a:r>
            <a:r>
              <a:rPr lang="ko-KR" altLang="en-US" dirty="0" smtClean="0"/>
              <a:t>명의 위원으로 구성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86383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4000" dirty="0" smtClean="0"/>
              <a:t>연방준비제도</a:t>
            </a:r>
            <a:r>
              <a:rPr lang="en-US" altLang="ko-KR" sz="4000" dirty="0" smtClean="0"/>
              <a:t>(Federal Reserve)</a:t>
            </a:r>
            <a:endParaRPr lang="ko-KR" altLang="en-US" sz="40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미국의 중앙은행</a:t>
            </a:r>
            <a:endParaRPr lang="en-US" altLang="ko-KR" dirty="0" smtClean="0"/>
          </a:p>
          <a:p>
            <a:r>
              <a:rPr lang="ko-KR" altLang="en-US" dirty="0" smtClean="0"/>
              <a:t>연방준비제도이사회 </a:t>
            </a:r>
            <a:r>
              <a:rPr lang="en-US" altLang="ko-KR" dirty="0" smtClean="0"/>
              <a:t>: 7</a:t>
            </a:r>
            <a:r>
              <a:rPr lang="ko-KR" altLang="en-US" dirty="0" smtClean="0"/>
              <a:t>명의 </a:t>
            </a:r>
            <a:r>
              <a:rPr lang="ko-KR" altLang="en-US" dirty="0" smtClean="0"/>
              <a:t>이사</a:t>
            </a:r>
            <a:endParaRPr lang="en-US" altLang="ko-KR" dirty="0" smtClean="0"/>
          </a:p>
          <a:p>
            <a:r>
              <a:rPr lang="ko-KR" altLang="en-US" dirty="0" smtClean="0"/>
              <a:t>연방공개시장위원회</a:t>
            </a:r>
            <a:endParaRPr lang="en-US" altLang="ko-KR" dirty="0"/>
          </a:p>
          <a:p>
            <a:pPr lvl="1"/>
            <a:r>
              <a:rPr lang="ko-KR" altLang="en-US" dirty="0"/>
              <a:t>연방준비제도이사회의 이사 </a:t>
            </a:r>
            <a:r>
              <a:rPr lang="en-US" altLang="ko-KR" dirty="0"/>
              <a:t>7</a:t>
            </a:r>
            <a:r>
              <a:rPr lang="ko-KR" altLang="en-US" dirty="0"/>
              <a:t>명</a:t>
            </a:r>
            <a:endParaRPr lang="en-US" altLang="ko-KR" dirty="0"/>
          </a:p>
          <a:p>
            <a:pPr lvl="1"/>
            <a:r>
              <a:rPr lang="en-US" altLang="ko-KR" dirty="0"/>
              <a:t>12</a:t>
            </a:r>
            <a:r>
              <a:rPr lang="ko-KR" altLang="en-US" dirty="0"/>
              <a:t>개 지역역방준비은행 총재 중 </a:t>
            </a:r>
            <a:r>
              <a:rPr lang="en-US" altLang="ko-KR" dirty="0"/>
              <a:t>5</a:t>
            </a:r>
            <a:r>
              <a:rPr lang="ko-KR" altLang="en-US" dirty="0" smtClean="0"/>
              <a:t>명</a:t>
            </a:r>
            <a:endParaRPr lang="en-US" altLang="ko-KR" dirty="0"/>
          </a:p>
          <a:p>
            <a:pPr lvl="1"/>
            <a:r>
              <a:rPr lang="ko-KR" altLang="en-US" dirty="0"/>
              <a:t>연방준비제도는 </a:t>
            </a:r>
            <a:r>
              <a:rPr lang="ko-KR" altLang="en-US" dirty="0" smtClean="0"/>
              <a:t>연방공개시장위원회의 </a:t>
            </a:r>
            <a:r>
              <a:rPr lang="ko-KR" altLang="en-US" dirty="0"/>
              <a:t>의사결정에 따라 통화량을 늘리거나 줄이는 권한이 있다</a:t>
            </a:r>
            <a:r>
              <a:rPr lang="en-US" altLang="ko-KR" dirty="0" smtClean="0"/>
              <a:t>. </a:t>
            </a:r>
            <a:r>
              <a:rPr lang="en-US" altLang="ko-KR" dirty="0" smtClean="0">
                <a:latin typeface="+mn-ea"/>
              </a:rPr>
              <a:t>→ </a:t>
            </a:r>
            <a:r>
              <a:rPr lang="ko-KR" altLang="en-US" dirty="0" smtClean="0">
                <a:latin typeface="+mn-ea"/>
              </a:rPr>
              <a:t>금융정책</a:t>
            </a:r>
            <a:endParaRPr lang="en-US" altLang="ko-KR" dirty="0">
              <a:latin typeface="+mn-ea"/>
            </a:endParaRPr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15054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4000" dirty="0" smtClean="0"/>
              <a:t>은행과 화폐의 공급</a:t>
            </a:r>
            <a:endParaRPr lang="ko-KR" altLang="en-US" sz="40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지</a:t>
            </a:r>
            <a:r>
              <a:rPr lang="ko-KR" altLang="en-US" dirty="0"/>
              <a:t>급</a:t>
            </a:r>
            <a:r>
              <a:rPr lang="ko-KR" altLang="en-US" dirty="0" smtClean="0"/>
              <a:t>준비금</a:t>
            </a:r>
            <a:r>
              <a:rPr lang="en-US" altLang="ko-KR" dirty="0" smtClean="0"/>
              <a:t>(reserves) : </a:t>
            </a:r>
            <a:r>
              <a:rPr lang="ko-KR" altLang="en-US" dirty="0" smtClean="0"/>
              <a:t>은행 예금 중에서 대출되지 않은 금액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만약 </a:t>
            </a:r>
            <a:r>
              <a:rPr lang="en-US" altLang="ko-KR" dirty="0" smtClean="0"/>
              <a:t>100% </a:t>
            </a:r>
            <a:r>
              <a:rPr lang="ko-KR" altLang="en-US" dirty="0" smtClean="0"/>
              <a:t>지급준비제도를 운영한다면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은행에 예금된 금액만큼 현금 감소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요구불예금 증가</a:t>
            </a:r>
            <a:r>
              <a:rPr lang="en-US" altLang="ko-KR" dirty="0" smtClean="0"/>
              <a:t> </a:t>
            </a:r>
          </a:p>
          <a:p>
            <a:pPr lvl="1"/>
            <a:r>
              <a:rPr lang="ko-KR" altLang="en-US" dirty="0" smtClean="0"/>
              <a:t>통화량은 변하지 않는다</a:t>
            </a:r>
            <a:r>
              <a:rPr lang="en-US" altLang="ko-KR" dirty="0" smtClean="0"/>
              <a:t>.</a:t>
            </a:r>
          </a:p>
          <a:p>
            <a:pPr lvl="1"/>
            <a:r>
              <a:rPr lang="ko-KR" altLang="en-US" dirty="0" smtClean="0"/>
              <a:t>즉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은행이 모든 예금을 지급준비금으로 보유하면 은행은 화폐 공급에 아무런 영향을 미치지 않는다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84768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4000" dirty="0" smtClean="0"/>
              <a:t>부분지급준비제도와 통화 창출</a:t>
            </a:r>
            <a:endParaRPr lang="ko-KR" altLang="en-US" sz="40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부분지급준비제도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예금액의 일부만 지급준비금으로 남겨두고 나머지는 대출하는 은행제도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지급준비율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예금 중에서 은행이 지급준비금으로 보유하는 금액의 비율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법정지급준비금</a:t>
            </a:r>
            <a:endParaRPr lang="en-US" altLang="ko-KR" dirty="0" smtClean="0"/>
          </a:p>
          <a:p>
            <a:r>
              <a:rPr lang="ko-KR" altLang="en-US" dirty="0" smtClean="0"/>
              <a:t>초과지급준비금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87316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0001" name="Rectangle 1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4000" dirty="0"/>
              <a:t>부분지급준비제도와 통화 창출</a:t>
            </a:r>
            <a:endParaRPr lang="en-US" altLang="ko-KR" sz="4000" dirty="0" smtClean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1570039" y="1507688"/>
            <a:ext cx="4953000" cy="4924425"/>
            <a:chOff x="2408" y="906"/>
            <a:chExt cx="3120" cy="3086"/>
          </a:xfrm>
        </p:grpSpPr>
        <p:sp>
          <p:nvSpPr>
            <p:cNvPr id="47110" name="Rectangle 2"/>
            <p:cNvSpPr>
              <a:spLocks noChangeArrowheads="1"/>
            </p:cNvSpPr>
            <p:nvPr/>
          </p:nvSpPr>
          <p:spPr bwMode="auto">
            <a:xfrm>
              <a:off x="2408" y="906"/>
              <a:ext cx="3120" cy="308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 anchor="ctr"/>
            <a:lstStyle/>
            <a:p>
              <a:endParaRPr lang="ko-KR" altLang="en-US" sz="2400">
                <a:ea typeface="굴림" pitchFamily="50" charset="-127"/>
              </a:endParaRPr>
            </a:p>
          </p:txBody>
        </p:sp>
        <p:grpSp>
          <p:nvGrpSpPr>
            <p:cNvPr id="47111" name="Group 5"/>
            <p:cNvGrpSpPr>
              <a:grpSpLocks/>
            </p:cNvGrpSpPr>
            <p:nvPr/>
          </p:nvGrpSpPr>
          <p:grpSpPr bwMode="auto">
            <a:xfrm>
              <a:off x="2477" y="923"/>
              <a:ext cx="2986" cy="2803"/>
              <a:chOff x="2582" y="1229"/>
              <a:chExt cx="2986" cy="2803"/>
            </a:xfrm>
          </p:grpSpPr>
          <p:sp>
            <p:nvSpPr>
              <p:cNvPr id="47112" name="Line 6"/>
              <p:cNvSpPr>
                <a:spLocks noChangeShapeType="1"/>
              </p:cNvSpPr>
              <p:nvPr/>
            </p:nvSpPr>
            <p:spPr bwMode="auto">
              <a:xfrm>
                <a:off x="2593" y="2016"/>
                <a:ext cx="2975" cy="0"/>
              </a:xfrm>
              <a:prstGeom prst="line">
                <a:avLst/>
              </a:prstGeom>
              <a:noFill/>
              <a:ln w="76200">
                <a:solidFill>
                  <a:schemeClr val="tx2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47113" name="Line 7"/>
              <p:cNvSpPr>
                <a:spLocks noChangeShapeType="1"/>
              </p:cNvSpPr>
              <p:nvPr/>
            </p:nvSpPr>
            <p:spPr bwMode="auto">
              <a:xfrm>
                <a:off x="4032" y="2065"/>
                <a:ext cx="0" cy="1967"/>
              </a:xfrm>
              <a:prstGeom prst="line">
                <a:avLst/>
              </a:prstGeom>
              <a:noFill/>
              <a:ln w="50800">
                <a:solidFill>
                  <a:schemeClr val="tx2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47114" name="Rectangle 8"/>
              <p:cNvSpPr>
                <a:spLocks noChangeArrowheads="1"/>
              </p:cNvSpPr>
              <p:nvPr/>
            </p:nvSpPr>
            <p:spPr bwMode="auto">
              <a:xfrm>
                <a:off x="2918" y="1641"/>
                <a:ext cx="556" cy="3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/>
              <a:p>
                <a:pPr eaLnBrk="0" hangingPunct="0"/>
                <a:r>
                  <a:rPr lang="ko-KR" altLang="en-US" sz="2800" b="1" dirty="0">
                    <a:solidFill>
                      <a:srgbClr val="423A6C"/>
                    </a:solidFill>
                    <a:ea typeface="굴림" pitchFamily="50" charset="-127"/>
                  </a:rPr>
                  <a:t>자산</a:t>
                </a:r>
                <a:endParaRPr lang="en-US" altLang="ko-KR" sz="2800" b="1" dirty="0">
                  <a:solidFill>
                    <a:srgbClr val="423A6C"/>
                  </a:solidFill>
                  <a:ea typeface="굴림" pitchFamily="50" charset="-127"/>
                </a:endParaRPr>
              </a:p>
            </p:txBody>
          </p:sp>
          <p:sp>
            <p:nvSpPr>
              <p:cNvPr id="47115" name="Rectangle 9"/>
              <p:cNvSpPr>
                <a:spLocks noChangeArrowheads="1"/>
              </p:cNvSpPr>
              <p:nvPr/>
            </p:nvSpPr>
            <p:spPr bwMode="auto">
              <a:xfrm>
                <a:off x="4214" y="1641"/>
                <a:ext cx="556" cy="3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/>
              <a:p>
                <a:pPr eaLnBrk="0" hangingPunct="0"/>
                <a:r>
                  <a:rPr lang="ko-KR" altLang="en-US" sz="2800" b="1">
                    <a:solidFill>
                      <a:srgbClr val="423A6C"/>
                    </a:solidFill>
                    <a:ea typeface="굴림" pitchFamily="50" charset="-127"/>
                  </a:rPr>
                  <a:t>부채</a:t>
                </a:r>
                <a:endParaRPr lang="en-US" altLang="ko-KR" sz="2800" b="1">
                  <a:solidFill>
                    <a:srgbClr val="423A6C"/>
                  </a:solidFill>
                  <a:ea typeface="굴림" pitchFamily="50" charset="-127"/>
                </a:endParaRPr>
              </a:p>
            </p:txBody>
          </p:sp>
          <p:sp>
            <p:nvSpPr>
              <p:cNvPr id="47116" name="Rectangle 10"/>
              <p:cNvSpPr>
                <a:spLocks noChangeArrowheads="1"/>
              </p:cNvSpPr>
              <p:nvPr/>
            </p:nvSpPr>
            <p:spPr bwMode="auto">
              <a:xfrm>
                <a:off x="2918" y="1229"/>
                <a:ext cx="1809" cy="3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/>
              <a:p>
                <a:pPr eaLnBrk="0" hangingPunct="0"/>
                <a:r>
                  <a:rPr lang="ko-KR" altLang="en-US" sz="3200" b="1" dirty="0">
                    <a:solidFill>
                      <a:srgbClr val="423A6C"/>
                    </a:solidFill>
                    <a:ea typeface="굴림" pitchFamily="50" charset="-127"/>
                  </a:rPr>
                  <a:t>            </a:t>
                </a:r>
                <a:r>
                  <a:rPr lang="ko-KR" altLang="en-US" sz="3000" b="1" dirty="0">
                    <a:solidFill>
                      <a:srgbClr val="423A6C"/>
                    </a:solidFill>
                    <a:ea typeface="굴림" pitchFamily="50" charset="-127"/>
                  </a:rPr>
                  <a:t>제</a:t>
                </a:r>
                <a:r>
                  <a:rPr lang="en-US" altLang="ko-KR" sz="3000" b="1" dirty="0">
                    <a:solidFill>
                      <a:srgbClr val="423A6C"/>
                    </a:solidFill>
                    <a:ea typeface="굴림" pitchFamily="50" charset="-127"/>
                  </a:rPr>
                  <a:t>1</a:t>
                </a:r>
                <a:r>
                  <a:rPr lang="ko-KR" altLang="en-US" sz="3000" b="1" dirty="0">
                    <a:solidFill>
                      <a:srgbClr val="423A6C"/>
                    </a:solidFill>
                    <a:ea typeface="굴림" pitchFamily="50" charset="-127"/>
                  </a:rPr>
                  <a:t>은행</a:t>
                </a:r>
                <a:endParaRPr lang="en-US" altLang="ko-KR" sz="3000" b="1" dirty="0">
                  <a:solidFill>
                    <a:srgbClr val="423A6C"/>
                  </a:solidFill>
                  <a:ea typeface="굴림" pitchFamily="50" charset="-127"/>
                </a:endParaRPr>
              </a:p>
            </p:txBody>
          </p:sp>
          <p:sp>
            <p:nvSpPr>
              <p:cNvPr id="47117" name="Rectangle 11"/>
              <p:cNvSpPr>
                <a:spLocks noChangeArrowheads="1"/>
              </p:cNvSpPr>
              <p:nvPr/>
            </p:nvSpPr>
            <p:spPr bwMode="auto">
              <a:xfrm>
                <a:off x="2582" y="2198"/>
                <a:ext cx="1323" cy="12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/>
              <a:p>
                <a:pPr eaLnBrk="0" hangingPunct="0"/>
                <a:r>
                  <a:rPr lang="en-US" altLang="ko-KR" sz="2400" b="1" dirty="0">
                    <a:solidFill>
                      <a:srgbClr val="423A6C"/>
                    </a:solidFill>
                    <a:ea typeface="굴림" pitchFamily="50" charset="-127"/>
                  </a:rPr>
                  <a:t>R(</a:t>
                </a:r>
                <a:r>
                  <a:rPr lang="ko-KR" altLang="en-US" sz="2400" b="1" dirty="0">
                    <a:solidFill>
                      <a:srgbClr val="423A6C"/>
                    </a:solidFill>
                    <a:ea typeface="굴림" pitchFamily="50" charset="-127"/>
                  </a:rPr>
                  <a:t>지급준비금</a:t>
                </a:r>
                <a:r>
                  <a:rPr lang="en-US" altLang="ko-KR" sz="2400" b="1" dirty="0">
                    <a:solidFill>
                      <a:srgbClr val="423A6C"/>
                    </a:solidFill>
                    <a:ea typeface="굴림" pitchFamily="50" charset="-127"/>
                  </a:rPr>
                  <a:t>)</a:t>
                </a:r>
              </a:p>
              <a:p>
                <a:pPr eaLnBrk="0" hangingPunct="0"/>
                <a:r>
                  <a:rPr lang="en-US" altLang="ko-KR" sz="2400" b="1" dirty="0">
                    <a:solidFill>
                      <a:srgbClr val="423A6C"/>
                    </a:solidFill>
                    <a:ea typeface="굴림" pitchFamily="50" charset="-127"/>
                  </a:rPr>
                  <a:t>	$10.00</a:t>
                </a:r>
              </a:p>
              <a:p>
                <a:pPr eaLnBrk="0" hangingPunct="0"/>
                <a:endParaRPr lang="en-US" altLang="ko-KR" sz="2400" b="1" dirty="0">
                  <a:solidFill>
                    <a:srgbClr val="423A6C"/>
                  </a:solidFill>
                  <a:ea typeface="굴림" pitchFamily="50" charset="-127"/>
                </a:endParaRPr>
              </a:p>
              <a:p>
                <a:pPr eaLnBrk="0" hangingPunct="0"/>
                <a:r>
                  <a:rPr lang="en-US" altLang="ko-KR" sz="2400" b="1" dirty="0">
                    <a:solidFill>
                      <a:srgbClr val="423A6C"/>
                    </a:solidFill>
                    <a:ea typeface="굴림" pitchFamily="50" charset="-127"/>
                  </a:rPr>
                  <a:t>L(</a:t>
                </a:r>
                <a:r>
                  <a:rPr lang="ko-KR" altLang="en-US" sz="2400" b="1" dirty="0">
                    <a:solidFill>
                      <a:srgbClr val="423A6C"/>
                    </a:solidFill>
                    <a:ea typeface="굴림" pitchFamily="50" charset="-127"/>
                  </a:rPr>
                  <a:t>대출</a:t>
                </a:r>
                <a:r>
                  <a:rPr lang="en-US" altLang="ko-KR" sz="2400" b="1" dirty="0">
                    <a:solidFill>
                      <a:srgbClr val="423A6C"/>
                    </a:solidFill>
                    <a:ea typeface="굴림" pitchFamily="50" charset="-127"/>
                  </a:rPr>
                  <a:t>)</a:t>
                </a:r>
              </a:p>
              <a:p>
                <a:pPr eaLnBrk="0" hangingPunct="0"/>
                <a:r>
                  <a:rPr lang="en-US" altLang="ko-KR" sz="2400" b="1" dirty="0">
                    <a:solidFill>
                      <a:srgbClr val="423A6C"/>
                    </a:solidFill>
                    <a:ea typeface="굴림" pitchFamily="50" charset="-127"/>
                  </a:rPr>
                  <a:t>	$90.00</a:t>
                </a:r>
              </a:p>
            </p:txBody>
          </p:sp>
          <p:sp>
            <p:nvSpPr>
              <p:cNvPr id="47118" name="Rectangle 12"/>
              <p:cNvSpPr>
                <a:spLocks noChangeArrowheads="1"/>
              </p:cNvSpPr>
              <p:nvPr/>
            </p:nvSpPr>
            <p:spPr bwMode="auto">
              <a:xfrm>
                <a:off x="4070" y="2198"/>
                <a:ext cx="1387" cy="51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/>
              <a:p>
                <a:pPr eaLnBrk="0" hangingPunct="0"/>
                <a:r>
                  <a:rPr lang="en-US" altLang="ko-KR" sz="2400" b="1" dirty="0">
                    <a:solidFill>
                      <a:srgbClr val="423A6C"/>
                    </a:solidFill>
                    <a:ea typeface="굴림" pitchFamily="50" charset="-127"/>
                  </a:rPr>
                  <a:t>D (</a:t>
                </a:r>
                <a:r>
                  <a:rPr lang="ko-KR" altLang="en-US" sz="2400" b="1" dirty="0">
                    <a:solidFill>
                      <a:srgbClr val="423A6C"/>
                    </a:solidFill>
                    <a:ea typeface="굴림" pitchFamily="50" charset="-127"/>
                  </a:rPr>
                  <a:t>예금</a:t>
                </a:r>
                <a:r>
                  <a:rPr lang="en-US" altLang="ko-KR" sz="2400" b="1" dirty="0">
                    <a:solidFill>
                      <a:srgbClr val="423A6C"/>
                    </a:solidFill>
                    <a:ea typeface="굴림" pitchFamily="50" charset="-127"/>
                  </a:rPr>
                  <a:t>)</a:t>
                </a:r>
              </a:p>
              <a:p>
                <a:pPr eaLnBrk="0" hangingPunct="0"/>
                <a:r>
                  <a:rPr lang="en-US" altLang="ko-KR" sz="2400" b="1" dirty="0">
                    <a:solidFill>
                      <a:srgbClr val="423A6C"/>
                    </a:solidFill>
                    <a:ea typeface="굴림" pitchFamily="50" charset="-127"/>
                  </a:rPr>
                  <a:t>	$100.00</a:t>
                </a:r>
              </a:p>
            </p:txBody>
          </p:sp>
          <p:sp>
            <p:nvSpPr>
              <p:cNvPr id="47119" name="Line 13"/>
              <p:cNvSpPr>
                <a:spLocks noChangeShapeType="1"/>
              </p:cNvSpPr>
              <p:nvPr/>
            </p:nvSpPr>
            <p:spPr bwMode="auto">
              <a:xfrm>
                <a:off x="2977" y="3456"/>
                <a:ext cx="1007" cy="0"/>
              </a:xfrm>
              <a:prstGeom prst="line">
                <a:avLst/>
              </a:prstGeom>
              <a:noFill/>
              <a:ln w="508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47120" name="Rectangle 14"/>
              <p:cNvSpPr>
                <a:spLocks noChangeArrowheads="1"/>
              </p:cNvSpPr>
              <p:nvPr/>
            </p:nvSpPr>
            <p:spPr bwMode="auto">
              <a:xfrm>
                <a:off x="2582" y="3494"/>
                <a:ext cx="1387" cy="51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/>
              <a:p>
                <a:pPr eaLnBrk="0" hangingPunct="0"/>
                <a:r>
                  <a:rPr lang="ko-KR" altLang="en-US" sz="2400" b="1" dirty="0">
                    <a:solidFill>
                      <a:srgbClr val="423A6C"/>
                    </a:solidFill>
                    <a:ea typeface="굴림" pitchFamily="50" charset="-127"/>
                  </a:rPr>
                  <a:t>자산총액</a:t>
                </a:r>
                <a:endParaRPr lang="en-US" altLang="ko-KR" sz="2400" b="1" dirty="0">
                  <a:solidFill>
                    <a:srgbClr val="423A6C"/>
                  </a:solidFill>
                  <a:ea typeface="굴림" pitchFamily="50" charset="-127"/>
                </a:endParaRPr>
              </a:p>
              <a:p>
                <a:pPr eaLnBrk="0" hangingPunct="0"/>
                <a:r>
                  <a:rPr lang="en-US" altLang="ko-KR" sz="2400" b="1" dirty="0">
                    <a:solidFill>
                      <a:srgbClr val="423A6C"/>
                    </a:solidFill>
                    <a:ea typeface="굴림" pitchFamily="50" charset="-127"/>
                  </a:rPr>
                  <a:t>	$100.00</a:t>
                </a:r>
              </a:p>
            </p:txBody>
          </p:sp>
          <p:sp>
            <p:nvSpPr>
              <p:cNvPr id="47121" name="Rectangle 15"/>
              <p:cNvSpPr>
                <a:spLocks noChangeArrowheads="1"/>
              </p:cNvSpPr>
              <p:nvPr/>
            </p:nvSpPr>
            <p:spPr bwMode="auto">
              <a:xfrm>
                <a:off x="4118" y="3494"/>
                <a:ext cx="1387" cy="51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/>
              <a:p>
                <a:pPr eaLnBrk="0" hangingPunct="0"/>
                <a:r>
                  <a:rPr lang="ko-KR" altLang="en-US" sz="2400" b="1">
                    <a:solidFill>
                      <a:srgbClr val="423A6C"/>
                    </a:solidFill>
                    <a:ea typeface="굴림" pitchFamily="50" charset="-127"/>
                  </a:rPr>
                  <a:t>부채총액</a:t>
                </a:r>
                <a:endParaRPr lang="en-US" altLang="ko-KR" sz="2400" b="1">
                  <a:solidFill>
                    <a:srgbClr val="423A6C"/>
                  </a:solidFill>
                  <a:ea typeface="굴림" pitchFamily="50" charset="-127"/>
                </a:endParaRPr>
              </a:p>
              <a:p>
                <a:pPr eaLnBrk="0" hangingPunct="0"/>
                <a:r>
                  <a:rPr lang="en-US" altLang="ko-KR" sz="2400" b="1">
                    <a:solidFill>
                      <a:srgbClr val="423A6C"/>
                    </a:solidFill>
                    <a:ea typeface="굴림" pitchFamily="50" charset="-127"/>
                  </a:rPr>
                  <a:t>	$100.00</a:t>
                </a:r>
              </a:p>
            </p:txBody>
          </p:sp>
          <p:sp>
            <p:nvSpPr>
              <p:cNvPr id="47122" name="Line 16"/>
              <p:cNvSpPr>
                <a:spLocks noChangeShapeType="1"/>
              </p:cNvSpPr>
              <p:nvPr/>
            </p:nvSpPr>
            <p:spPr bwMode="auto">
              <a:xfrm>
                <a:off x="4465" y="3456"/>
                <a:ext cx="1007" cy="0"/>
              </a:xfrm>
              <a:prstGeom prst="line">
                <a:avLst/>
              </a:prstGeom>
              <a:noFill/>
              <a:ln w="508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ko-KR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75312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5134" name="Rectangle 3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4000" dirty="0"/>
              <a:t>부분지급준비제도와 통화 창출</a:t>
            </a:r>
            <a:r>
              <a:rPr lang="en-US" altLang="ko-KR" sz="4000" b="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sp>
        <p:nvSpPr>
          <p:cNvPr id="815135" name="Rectangle 31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>
              <a:spcBef>
                <a:spcPct val="0"/>
              </a:spcBef>
              <a:buFontTx/>
              <a:buNone/>
            </a:pPr>
            <a:endParaRPr lang="en-US" altLang="ko-KR" dirty="0" smtClean="0">
              <a:solidFill>
                <a:srgbClr val="494076"/>
              </a:solidFill>
              <a:ea typeface="굴림" pitchFamily="50" charset="-127"/>
            </a:endParaRPr>
          </a:p>
          <a:p>
            <a:endParaRPr lang="ko-KR" altLang="en-US" dirty="0" smtClean="0">
              <a:ea typeface="굴림" pitchFamily="50" charset="-127"/>
            </a:endParaRPr>
          </a:p>
        </p:txBody>
      </p:sp>
      <p:grpSp>
        <p:nvGrpSpPr>
          <p:cNvPr id="2" name="Group 32"/>
          <p:cNvGrpSpPr>
            <a:grpSpLocks/>
          </p:cNvGrpSpPr>
          <p:nvPr/>
        </p:nvGrpSpPr>
        <p:grpSpPr bwMode="auto">
          <a:xfrm>
            <a:off x="533400" y="2152651"/>
            <a:ext cx="7855024" cy="4124326"/>
            <a:chOff x="336" y="1307"/>
            <a:chExt cx="5408" cy="2640"/>
          </a:xfrm>
        </p:grpSpPr>
        <p:sp>
          <p:nvSpPr>
            <p:cNvPr id="48134" name="Rectangle 2"/>
            <p:cNvSpPr>
              <a:spLocks noChangeArrowheads="1"/>
            </p:cNvSpPr>
            <p:nvPr/>
          </p:nvSpPr>
          <p:spPr bwMode="auto">
            <a:xfrm>
              <a:off x="2976" y="1307"/>
              <a:ext cx="2544" cy="264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ko-KR" altLang="en-US">
                <a:ea typeface="굴림" pitchFamily="50" charset="-127"/>
              </a:endParaRPr>
            </a:p>
          </p:txBody>
        </p:sp>
        <p:sp>
          <p:nvSpPr>
            <p:cNvPr id="48135" name="Rectangle 3"/>
            <p:cNvSpPr>
              <a:spLocks noChangeArrowheads="1"/>
            </p:cNvSpPr>
            <p:nvPr/>
          </p:nvSpPr>
          <p:spPr bwMode="auto">
            <a:xfrm>
              <a:off x="336" y="1307"/>
              <a:ext cx="2544" cy="264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ko-KR" altLang="en-US">
                <a:ea typeface="굴림" pitchFamily="50" charset="-127"/>
              </a:endParaRPr>
            </a:p>
          </p:txBody>
        </p:sp>
        <p:grpSp>
          <p:nvGrpSpPr>
            <p:cNvPr id="48136" name="Group 5"/>
            <p:cNvGrpSpPr>
              <a:grpSpLocks/>
            </p:cNvGrpSpPr>
            <p:nvPr/>
          </p:nvGrpSpPr>
          <p:grpSpPr bwMode="auto">
            <a:xfrm>
              <a:off x="358" y="1314"/>
              <a:ext cx="2562" cy="2633"/>
              <a:chOff x="122" y="1111"/>
              <a:chExt cx="2562" cy="2633"/>
            </a:xfrm>
          </p:grpSpPr>
          <p:sp>
            <p:nvSpPr>
              <p:cNvPr id="48148" name="Line 6"/>
              <p:cNvSpPr>
                <a:spLocks noChangeShapeType="1"/>
              </p:cNvSpPr>
              <p:nvPr/>
            </p:nvSpPr>
            <p:spPr bwMode="auto">
              <a:xfrm>
                <a:off x="141" y="1833"/>
                <a:ext cx="2501" cy="0"/>
              </a:xfrm>
              <a:prstGeom prst="line">
                <a:avLst/>
              </a:prstGeom>
              <a:noFill/>
              <a:ln w="25400">
                <a:solidFill>
                  <a:schemeClr val="tx2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48149" name="Line 7"/>
              <p:cNvSpPr>
                <a:spLocks noChangeShapeType="1"/>
              </p:cNvSpPr>
              <p:nvPr/>
            </p:nvSpPr>
            <p:spPr bwMode="auto">
              <a:xfrm>
                <a:off x="1350" y="1879"/>
                <a:ext cx="0" cy="1865"/>
              </a:xfrm>
              <a:prstGeom prst="line">
                <a:avLst/>
              </a:prstGeom>
              <a:noFill/>
              <a:ln w="25400">
                <a:solidFill>
                  <a:schemeClr val="tx2"/>
                </a:solidFill>
                <a:prstDash val="lgDash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48150" name="Rectangle 8"/>
              <p:cNvSpPr>
                <a:spLocks noChangeArrowheads="1"/>
              </p:cNvSpPr>
              <p:nvPr/>
            </p:nvSpPr>
            <p:spPr bwMode="auto">
              <a:xfrm>
                <a:off x="405" y="1503"/>
                <a:ext cx="49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/>
              <a:p>
                <a:pPr eaLnBrk="0" hangingPunct="0"/>
                <a:r>
                  <a:rPr lang="ko-KR" altLang="en-US" sz="2400" b="1" dirty="0">
                    <a:solidFill>
                      <a:srgbClr val="423A6C"/>
                    </a:solidFill>
                    <a:ea typeface="굴림" pitchFamily="50" charset="-127"/>
                  </a:rPr>
                  <a:t>자산</a:t>
                </a:r>
              </a:p>
            </p:txBody>
          </p:sp>
          <p:sp>
            <p:nvSpPr>
              <p:cNvPr id="48151" name="Rectangle 9"/>
              <p:cNvSpPr>
                <a:spLocks noChangeArrowheads="1"/>
              </p:cNvSpPr>
              <p:nvPr/>
            </p:nvSpPr>
            <p:spPr bwMode="auto">
              <a:xfrm>
                <a:off x="1495" y="1503"/>
                <a:ext cx="49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/>
              <a:p>
                <a:pPr eaLnBrk="0" hangingPunct="0"/>
                <a:r>
                  <a:rPr lang="ko-KR" altLang="en-US" sz="2400" b="1">
                    <a:solidFill>
                      <a:srgbClr val="423A6C"/>
                    </a:solidFill>
                    <a:ea typeface="굴림" pitchFamily="50" charset="-127"/>
                  </a:rPr>
                  <a:t>부채</a:t>
                </a:r>
                <a:endParaRPr lang="en-US" altLang="ko-KR" sz="2400" b="1">
                  <a:solidFill>
                    <a:srgbClr val="423A6C"/>
                  </a:solidFill>
                  <a:ea typeface="굴림" pitchFamily="50" charset="-127"/>
                </a:endParaRPr>
              </a:p>
            </p:txBody>
          </p:sp>
          <p:sp>
            <p:nvSpPr>
              <p:cNvPr id="48152" name="Rectangle 10"/>
              <p:cNvSpPr>
                <a:spLocks noChangeArrowheads="1"/>
              </p:cNvSpPr>
              <p:nvPr/>
            </p:nvSpPr>
            <p:spPr bwMode="auto">
              <a:xfrm>
                <a:off x="405" y="1111"/>
                <a:ext cx="901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/>
              <a:p>
                <a:pPr eaLnBrk="0" hangingPunct="0"/>
                <a:r>
                  <a:rPr lang="ko-KR" altLang="en-US" sz="2800" b="1">
                    <a:solidFill>
                      <a:srgbClr val="423A6C"/>
                    </a:solidFill>
                    <a:ea typeface="굴림" pitchFamily="50" charset="-127"/>
                  </a:rPr>
                  <a:t>제</a:t>
                </a:r>
                <a:r>
                  <a:rPr lang="en-US" altLang="ko-KR" sz="2800" b="1">
                    <a:solidFill>
                      <a:srgbClr val="423A6C"/>
                    </a:solidFill>
                    <a:ea typeface="굴림" pitchFamily="50" charset="-127"/>
                  </a:rPr>
                  <a:t>1</a:t>
                </a:r>
                <a:r>
                  <a:rPr lang="ko-KR" altLang="en-US" sz="2800" b="1">
                    <a:solidFill>
                      <a:srgbClr val="423A6C"/>
                    </a:solidFill>
                    <a:ea typeface="굴림" pitchFamily="50" charset="-127"/>
                  </a:rPr>
                  <a:t>은행</a:t>
                </a:r>
                <a:endParaRPr lang="en-US" altLang="ko-KR" sz="2800" b="1">
                  <a:solidFill>
                    <a:srgbClr val="423A6C"/>
                  </a:solidFill>
                  <a:ea typeface="굴림" pitchFamily="50" charset="-127"/>
                </a:endParaRPr>
              </a:p>
            </p:txBody>
          </p:sp>
          <p:sp>
            <p:nvSpPr>
              <p:cNvPr id="48153" name="Rectangle 11"/>
              <p:cNvSpPr>
                <a:spLocks noChangeArrowheads="1"/>
              </p:cNvSpPr>
              <p:nvPr/>
            </p:nvSpPr>
            <p:spPr bwMode="auto">
              <a:xfrm>
                <a:off x="122" y="2031"/>
                <a:ext cx="1181" cy="10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/>
              <a:p>
                <a:pPr eaLnBrk="0" hangingPunct="0"/>
                <a:r>
                  <a:rPr lang="en-US" altLang="ko-KR" sz="2000" b="1">
                    <a:solidFill>
                      <a:srgbClr val="423A6C"/>
                    </a:solidFill>
                    <a:ea typeface="굴림" pitchFamily="50" charset="-127"/>
                  </a:rPr>
                  <a:t>R</a:t>
                </a:r>
              </a:p>
              <a:p>
                <a:pPr eaLnBrk="0" hangingPunct="0"/>
                <a:r>
                  <a:rPr lang="en-US" altLang="ko-KR" sz="2000" b="1">
                    <a:solidFill>
                      <a:srgbClr val="423A6C"/>
                    </a:solidFill>
                    <a:ea typeface="굴림" pitchFamily="50" charset="-127"/>
                  </a:rPr>
                  <a:t>	$10.00</a:t>
                </a:r>
              </a:p>
              <a:p>
                <a:pPr eaLnBrk="0" hangingPunct="0"/>
                <a:endParaRPr lang="en-US" altLang="ko-KR" sz="2000" b="1">
                  <a:solidFill>
                    <a:srgbClr val="423A6C"/>
                  </a:solidFill>
                  <a:ea typeface="굴림" pitchFamily="50" charset="-127"/>
                </a:endParaRPr>
              </a:p>
              <a:p>
                <a:pPr eaLnBrk="0" hangingPunct="0"/>
                <a:r>
                  <a:rPr lang="en-US" altLang="ko-KR" sz="2000" b="1">
                    <a:solidFill>
                      <a:srgbClr val="423A6C"/>
                    </a:solidFill>
                    <a:ea typeface="굴림" pitchFamily="50" charset="-127"/>
                  </a:rPr>
                  <a:t>L</a:t>
                </a:r>
              </a:p>
              <a:p>
                <a:pPr eaLnBrk="0" hangingPunct="0"/>
                <a:r>
                  <a:rPr lang="en-US" altLang="ko-KR" sz="2000" b="1">
                    <a:solidFill>
                      <a:srgbClr val="423A6C"/>
                    </a:solidFill>
                    <a:ea typeface="굴림" pitchFamily="50" charset="-127"/>
                  </a:rPr>
                  <a:t>	$90.00</a:t>
                </a:r>
              </a:p>
            </p:txBody>
          </p:sp>
          <p:sp>
            <p:nvSpPr>
              <p:cNvPr id="48154" name="Rectangle 12"/>
              <p:cNvSpPr>
                <a:spLocks noChangeArrowheads="1"/>
              </p:cNvSpPr>
              <p:nvPr/>
            </p:nvSpPr>
            <p:spPr bwMode="auto">
              <a:xfrm>
                <a:off x="1374" y="2031"/>
                <a:ext cx="1270" cy="4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/>
              <a:p>
                <a:pPr eaLnBrk="0" hangingPunct="0"/>
                <a:r>
                  <a:rPr lang="en-US" altLang="ko-KR" sz="2000" b="1">
                    <a:solidFill>
                      <a:srgbClr val="423A6C"/>
                    </a:solidFill>
                    <a:ea typeface="굴림" pitchFamily="50" charset="-127"/>
                  </a:rPr>
                  <a:t>D</a:t>
                </a:r>
              </a:p>
              <a:p>
                <a:pPr eaLnBrk="0" hangingPunct="0"/>
                <a:r>
                  <a:rPr lang="en-US" altLang="ko-KR" sz="2000" b="1">
                    <a:solidFill>
                      <a:srgbClr val="423A6C"/>
                    </a:solidFill>
                    <a:ea typeface="굴림" pitchFamily="50" charset="-127"/>
                  </a:rPr>
                  <a:t>	$100.00</a:t>
                </a:r>
              </a:p>
            </p:txBody>
          </p:sp>
          <p:sp>
            <p:nvSpPr>
              <p:cNvPr id="48155" name="Line 13"/>
              <p:cNvSpPr>
                <a:spLocks noChangeShapeType="1"/>
              </p:cNvSpPr>
              <p:nvPr/>
            </p:nvSpPr>
            <p:spPr bwMode="auto">
              <a:xfrm>
                <a:off x="464" y="3198"/>
                <a:ext cx="847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48156" name="Rectangle 14"/>
              <p:cNvSpPr>
                <a:spLocks noChangeArrowheads="1"/>
              </p:cNvSpPr>
              <p:nvPr/>
            </p:nvSpPr>
            <p:spPr bwMode="auto">
              <a:xfrm>
                <a:off x="122" y="3260"/>
                <a:ext cx="1270" cy="4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/>
              <a:p>
                <a:pPr eaLnBrk="0" hangingPunct="0"/>
                <a:r>
                  <a:rPr lang="ko-KR" altLang="en-US" sz="2000" b="1" dirty="0">
                    <a:solidFill>
                      <a:srgbClr val="423A6C"/>
                    </a:solidFill>
                    <a:ea typeface="굴림" pitchFamily="50" charset="-127"/>
                  </a:rPr>
                  <a:t>자산총액</a:t>
                </a:r>
                <a:endParaRPr lang="en-US" altLang="ko-KR" sz="2000" b="1" dirty="0">
                  <a:solidFill>
                    <a:srgbClr val="423A6C"/>
                  </a:solidFill>
                  <a:ea typeface="굴림" pitchFamily="50" charset="-127"/>
                </a:endParaRPr>
              </a:p>
              <a:p>
                <a:pPr eaLnBrk="0" hangingPunct="0"/>
                <a:r>
                  <a:rPr lang="en-US" altLang="ko-KR" sz="2000" b="1" dirty="0">
                    <a:solidFill>
                      <a:srgbClr val="423A6C"/>
                    </a:solidFill>
                    <a:ea typeface="굴림" pitchFamily="50" charset="-127"/>
                  </a:rPr>
                  <a:t>	$100.00</a:t>
                </a:r>
              </a:p>
            </p:txBody>
          </p:sp>
          <p:sp>
            <p:nvSpPr>
              <p:cNvPr id="48157" name="Rectangle 15"/>
              <p:cNvSpPr>
                <a:spLocks noChangeArrowheads="1"/>
              </p:cNvSpPr>
              <p:nvPr/>
            </p:nvSpPr>
            <p:spPr bwMode="auto">
              <a:xfrm>
                <a:off x="1414" y="3260"/>
                <a:ext cx="1270" cy="4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/>
              <a:p>
                <a:pPr eaLnBrk="0" hangingPunct="0"/>
                <a:r>
                  <a:rPr lang="ko-KR" altLang="en-US" sz="2000" b="1">
                    <a:solidFill>
                      <a:srgbClr val="423A6C"/>
                    </a:solidFill>
                    <a:ea typeface="굴림" pitchFamily="50" charset="-127"/>
                  </a:rPr>
                  <a:t>부채총액</a:t>
                </a:r>
                <a:endParaRPr lang="en-US" altLang="ko-KR" sz="2000" b="1">
                  <a:solidFill>
                    <a:srgbClr val="423A6C"/>
                  </a:solidFill>
                  <a:ea typeface="굴림" pitchFamily="50" charset="-127"/>
                </a:endParaRPr>
              </a:p>
              <a:p>
                <a:pPr eaLnBrk="0" hangingPunct="0"/>
                <a:r>
                  <a:rPr lang="en-US" altLang="ko-KR" sz="2000" b="1">
                    <a:solidFill>
                      <a:srgbClr val="423A6C"/>
                    </a:solidFill>
                    <a:ea typeface="굴림" pitchFamily="50" charset="-127"/>
                  </a:rPr>
                  <a:t>	$100.00</a:t>
                </a:r>
              </a:p>
            </p:txBody>
          </p:sp>
          <p:sp>
            <p:nvSpPr>
              <p:cNvPr id="48158" name="Line 16"/>
              <p:cNvSpPr>
                <a:spLocks noChangeShapeType="1"/>
              </p:cNvSpPr>
              <p:nvPr/>
            </p:nvSpPr>
            <p:spPr bwMode="auto">
              <a:xfrm>
                <a:off x="1714" y="3198"/>
                <a:ext cx="848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ko-KR" altLang="en-US"/>
              </a:p>
            </p:txBody>
          </p:sp>
        </p:grpSp>
        <p:sp>
          <p:nvSpPr>
            <p:cNvPr id="48137" name="Line 17"/>
            <p:cNvSpPr>
              <a:spLocks noChangeShapeType="1"/>
            </p:cNvSpPr>
            <p:nvPr/>
          </p:nvSpPr>
          <p:spPr bwMode="auto">
            <a:xfrm>
              <a:off x="2989" y="2049"/>
              <a:ext cx="2538" cy="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48138" name="Line 18"/>
            <p:cNvSpPr>
              <a:spLocks noChangeShapeType="1"/>
            </p:cNvSpPr>
            <p:nvPr/>
          </p:nvSpPr>
          <p:spPr bwMode="auto">
            <a:xfrm flipH="1">
              <a:off x="4214" y="2096"/>
              <a:ext cx="3" cy="1851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prstDash val="lg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48139" name="Rectangle 19"/>
            <p:cNvSpPr>
              <a:spLocks noChangeArrowheads="1"/>
            </p:cNvSpPr>
            <p:nvPr/>
          </p:nvSpPr>
          <p:spPr bwMode="auto">
            <a:xfrm>
              <a:off x="3260" y="1714"/>
              <a:ext cx="49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ko-KR" altLang="en-US" sz="2400" b="1">
                  <a:solidFill>
                    <a:srgbClr val="423A6C"/>
                  </a:solidFill>
                  <a:ea typeface="굴림" pitchFamily="50" charset="-127"/>
                </a:rPr>
                <a:t>자산</a:t>
              </a:r>
              <a:endParaRPr lang="en-US" altLang="ko-KR" sz="2400" b="1">
                <a:solidFill>
                  <a:srgbClr val="423A6C"/>
                </a:solidFill>
                <a:ea typeface="굴림" pitchFamily="50" charset="-127"/>
              </a:endParaRPr>
            </a:p>
          </p:txBody>
        </p:sp>
        <p:sp>
          <p:nvSpPr>
            <p:cNvPr id="48140" name="Rectangle 20"/>
            <p:cNvSpPr>
              <a:spLocks noChangeArrowheads="1"/>
            </p:cNvSpPr>
            <p:nvPr/>
          </p:nvSpPr>
          <p:spPr bwMode="auto">
            <a:xfrm>
              <a:off x="4367" y="1714"/>
              <a:ext cx="49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ko-KR" altLang="en-US" sz="2400" b="1">
                  <a:solidFill>
                    <a:srgbClr val="423A6C"/>
                  </a:solidFill>
                  <a:ea typeface="굴림" pitchFamily="50" charset="-127"/>
                </a:rPr>
                <a:t>부채</a:t>
              </a:r>
              <a:endParaRPr lang="en-US" altLang="ko-KR" sz="2400" b="1">
                <a:solidFill>
                  <a:srgbClr val="423A6C"/>
                </a:solidFill>
                <a:ea typeface="굴림" pitchFamily="50" charset="-127"/>
              </a:endParaRPr>
            </a:p>
          </p:txBody>
        </p:sp>
        <p:sp>
          <p:nvSpPr>
            <p:cNvPr id="48141" name="Rectangle 21"/>
            <p:cNvSpPr>
              <a:spLocks noChangeArrowheads="1"/>
            </p:cNvSpPr>
            <p:nvPr/>
          </p:nvSpPr>
          <p:spPr bwMode="auto">
            <a:xfrm>
              <a:off x="2976" y="1315"/>
              <a:ext cx="2768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/>
            <a:p>
              <a:pPr eaLnBrk="0" hangingPunct="0"/>
              <a:r>
                <a:rPr lang="ko-KR" altLang="en-US" sz="2800" b="1">
                  <a:solidFill>
                    <a:srgbClr val="423A6C"/>
                  </a:solidFill>
                  <a:ea typeface="굴림" pitchFamily="50" charset="-127"/>
                </a:rPr>
                <a:t>제</a:t>
              </a:r>
              <a:r>
                <a:rPr lang="en-US" altLang="ko-KR" sz="2800" b="1">
                  <a:solidFill>
                    <a:srgbClr val="423A6C"/>
                  </a:solidFill>
                  <a:ea typeface="굴림" pitchFamily="50" charset="-127"/>
                </a:rPr>
                <a:t>2</a:t>
              </a:r>
              <a:r>
                <a:rPr lang="ko-KR" altLang="en-US" sz="2800" b="1">
                  <a:solidFill>
                    <a:srgbClr val="423A6C"/>
                  </a:solidFill>
                  <a:ea typeface="굴림" pitchFamily="50" charset="-127"/>
                </a:rPr>
                <a:t>은행</a:t>
              </a:r>
              <a:endParaRPr lang="en-US" altLang="ko-KR" sz="2800" b="1">
                <a:solidFill>
                  <a:srgbClr val="423A6C"/>
                </a:solidFill>
                <a:ea typeface="굴림" pitchFamily="50" charset="-127"/>
              </a:endParaRPr>
            </a:p>
          </p:txBody>
        </p:sp>
        <p:sp>
          <p:nvSpPr>
            <p:cNvPr id="48142" name="Rectangle 22"/>
            <p:cNvSpPr>
              <a:spLocks noChangeArrowheads="1"/>
            </p:cNvSpPr>
            <p:nvPr/>
          </p:nvSpPr>
          <p:spPr bwMode="auto">
            <a:xfrm>
              <a:off x="2974" y="2251"/>
              <a:ext cx="1181" cy="10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US" altLang="ko-KR" sz="2000" b="1">
                  <a:solidFill>
                    <a:srgbClr val="423A6C"/>
                  </a:solidFill>
                  <a:ea typeface="굴림" pitchFamily="50" charset="-127"/>
                </a:rPr>
                <a:t>R</a:t>
              </a:r>
            </a:p>
            <a:p>
              <a:pPr eaLnBrk="0" hangingPunct="0"/>
              <a:r>
                <a:rPr lang="en-US" altLang="ko-KR" sz="2000" b="1">
                  <a:solidFill>
                    <a:srgbClr val="423A6C"/>
                  </a:solidFill>
                  <a:ea typeface="굴림" pitchFamily="50" charset="-127"/>
                </a:rPr>
                <a:t>	$9.00</a:t>
              </a:r>
            </a:p>
            <a:p>
              <a:pPr eaLnBrk="0" hangingPunct="0"/>
              <a:endParaRPr lang="en-US" altLang="ko-KR" sz="2000" b="1">
                <a:solidFill>
                  <a:srgbClr val="423A6C"/>
                </a:solidFill>
                <a:ea typeface="굴림" pitchFamily="50" charset="-127"/>
              </a:endParaRPr>
            </a:p>
            <a:p>
              <a:pPr eaLnBrk="0" hangingPunct="0"/>
              <a:r>
                <a:rPr lang="en-US" altLang="ko-KR" sz="2000" b="1">
                  <a:solidFill>
                    <a:srgbClr val="423A6C"/>
                  </a:solidFill>
                  <a:ea typeface="굴림" pitchFamily="50" charset="-127"/>
                </a:rPr>
                <a:t>L</a:t>
              </a:r>
            </a:p>
            <a:p>
              <a:pPr eaLnBrk="0" hangingPunct="0"/>
              <a:r>
                <a:rPr lang="en-US" altLang="ko-KR" sz="2000" b="1">
                  <a:solidFill>
                    <a:srgbClr val="423A6C"/>
                  </a:solidFill>
                  <a:ea typeface="굴림" pitchFamily="50" charset="-127"/>
                </a:rPr>
                <a:t>	$81.00</a:t>
              </a:r>
            </a:p>
          </p:txBody>
        </p:sp>
        <p:sp>
          <p:nvSpPr>
            <p:cNvPr id="48143" name="Rectangle 23"/>
            <p:cNvSpPr>
              <a:spLocks noChangeArrowheads="1"/>
            </p:cNvSpPr>
            <p:nvPr/>
          </p:nvSpPr>
          <p:spPr bwMode="auto">
            <a:xfrm>
              <a:off x="4243" y="2251"/>
              <a:ext cx="1181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US" altLang="ko-KR" sz="2000" b="1">
                  <a:solidFill>
                    <a:srgbClr val="423A6C"/>
                  </a:solidFill>
                  <a:ea typeface="굴림" pitchFamily="50" charset="-127"/>
                </a:rPr>
                <a:t>D</a:t>
              </a:r>
            </a:p>
            <a:p>
              <a:pPr eaLnBrk="0" hangingPunct="0"/>
              <a:r>
                <a:rPr lang="en-US" altLang="ko-KR" sz="2000" b="1">
                  <a:solidFill>
                    <a:srgbClr val="423A6C"/>
                  </a:solidFill>
                  <a:ea typeface="굴림" pitchFamily="50" charset="-127"/>
                </a:rPr>
                <a:t>	$90.00</a:t>
              </a:r>
            </a:p>
          </p:txBody>
        </p:sp>
        <p:sp>
          <p:nvSpPr>
            <p:cNvPr id="48144" name="Line 24"/>
            <p:cNvSpPr>
              <a:spLocks noChangeShapeType="1"/>
            </p:cNvSpPr>
            <p:nvPr/>
          </p:nvSpPr>
          <p:spPr bwMode="auto">
            <a:xfrm>
              <a:off x="3316" y="3439"/>
              <a:ext cx="86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48145" name="Rectangle 25"/>
            <p:cNvSpPr>
              <a:spLocks noChangeArrowheads="1"/>
            </p:cNvSpPr>
            <p:nvPr/>
          </p:nvSpPr>
          <p:spPr bwMode="auto">
            <a:xfrm>
              <a:off x="2974" y="3503"/>
              <a:ext cx="1181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ko-KR" altLang="en-US" sz="2000" b="1">
                  <a:solidFill>
                    <a:srgbClr val="423A6C"/>
                  </a:solidFill>
                  <a:ea typeface="굴림" pitchFamily="50" charset="-127"/>
                </a:rPr>
                <a:t>자산총액</a:t>
              </a:r>
              <a:endParaRPr lang="en-US" altLang="ko-KR" sz="2000" b="1">
                <a:solidFill>
                  <a:srgbClr val="423A6C"/>
                </a:solidFill>
                <a:ea typeface="굴림" pitchFamily="50" charset="-127"/>
              </a:endParaRPr>
            </a:p>
            <a:p>
              <a:pPr eaLnBrk="0" hangingPunct="0"/>
              <a:r>
                <a:rPr lang="en-US" altLang="ko-KR" sz="2000" b="1">
                  <a:solidFill>
                    <a:srgbClr val="423A6C"/>
                  </a:solidFill>
                  <a:ea typeface="굴림" pitchFamily="50" charset="-127"/>
                </a:rPr>
                <a:t>	$90.00</a:t>
              </a:r>
            </a:p>
          </p:txBody>
        </p:sp>
        <p:sp>
          <p:nvSpPr>
            <p:cNvPr id="48146" name="Rectangle 26"/>
            <p:cNvSpPr>
              <a:spLocks noChangeArrowheads="1"/>
            </p:cNvSpPr>
            <p:nvPr/>
          </p:nvSpPr>
          <p:spPr bwMode="auto">
            <a:xfrm>
              <a:off x="4285" y="3503"/>
              <a:ext cx="1181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ko-KR" altLang="en-US" sz="2000" b="1">
                  <a:solidFill>
                    <a:srgbClr val="423A6C"/>
                  </a:solidFill>
                  <a:ea typeface="굴림" pitchFamily="50" charset="-127"/>
                </a:rPr>
                <a:t>부채총액</a:t>
              </a:r>
              <a:endParaRPr lang="en-US" altLang="ko-KR" sz="2000" b="1">
                <a:solidFill>
                  <a:srgbClr val="423A6C"/>
                </a:solidFill>
                <a:ea typeface="굴림" pitchFamily="50" charset="-127"/>
              </a:endParaRPr>
            </a:p>
            <a:p>
              <a:pPr eaLnBrk="0" hangingPunct="0"/>
              <a:r>
                <a:rPr lang="en-US" altLang="ko-KR" sz="2000" b="1">
                  <a:solidFill>
                    <a:srgbClr val="423A6C"/>
                  </a:solidFill>
                  <a:ea typeface="굴림" pitchFamily="50" charset="-127"/>
                </a:rPr>
                <a:t>	$90.00</a:t>
              </a:r>
            </a:p>
          </p:txBody>
        </p:sp>
        <p:sp>
          <p:nvSpPr>
            <p:cNvPr id="48147" name="Line 27"/>
            <p:cNvSpPr>
              <a:spLocks noChangeShapeType="1"/>
            </p:cNvSpPr>
            <p:nvPr/>
          </p:nvSpPr>
          <p:spPr bwMode="auto">
            <a:xfrm>
              <a:off x="4587" y="3439"/>
              <a:ext cx="85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</p:grpSp>
      <p:sp>
        <p:nvSpPr>
          <p:cNvPr id="815133" name="Line 29"/>
          <p:cNvSpPr>
            <a:spLocks noChangeShapeType="1"/>
          </p:cNvSpPr>
          <p:nvPr/>
        </p:nvSpPr>
        <p:spPr bwMode="auto">
          <a:xfrm flipV="1">
            <a:off x="2409281" y="4252920"/>
            <a:ext cx="4835501" cy="704849"/>
          </a:xfrm>
          <a:prstGeom prst="line">
            <a:avLst/>
          </a:prstGeom>
          <a:noFill/>
          <a:ln w="50800">
            <a:solidFill>
              <a:srgbClr val="B0001D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4371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4000" dirty="0" smtClean="0"/>
              <a:t>예금통화승수</a:t>
            </a:r>
            <a:endParaRPr lang="ko-KR" altLang="en-US" sz="4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내용 개체 틀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ko-KR" altLang="en-US" dirty="0" smtClean="0"/>
                  <a:t>최초예금 </a:t>
                </a:r>
                <a:r>
                  <a:rPr lang="en-US" altLang="ko-KR" dirty="0" smtClean="0"/>
                  <a:t>= $100</a:t>
                </a:r>
              </a:p>
              <a:p>
                <a:r>
                  <a:rPr lang="ko-KR" altLang="en-US" dirty="0" smtClean="0"/>
                  <a:t>제</a:t>
                </a:r>
                <a:r>
                  <a:rPr lang="en-US" altLang="ko-KR" dirty="0" smtClean="0"/>
                  <a:t>1</a:t>
                </a:r>
                <a:r>
                  <a:rPr lang="ko-KR" altLang="en-US" dirty="0" smtClean="0"/>
                  <a:t>은행 대출 </a:t>
                </a:r>
                <a:r>
                  <a:rPr lang="en-US" altLang="ko-KR" dirty="0" smtClean="0"/>
                  <a:t>= $90 = 0.9 x $100</a:t>
                </a:r>
              </a:p>
              <a:p>
                <a:r>
                  <a:rPr lang="ko-KR" altLang="en-US" dirty="0" smtClean="0"/>
                  <a:t>제</a:t>
                </a:r>
                <a:r>
                  <a:rPr lang="en-US" altLang="ko-KR" dirty="0" smtClean="0"/>
                  <a:t>2</a:t>
                </a:r>
                <a:r>
                  <a:rPr lang="ko-KR" altLang="en-US" dirty="0" smtClean="0"/>
                  <a:t>은행 대출 </a:t>
                </a:r>
                <a:r>
                  <a:rPr lang="en-US" altLang="ko-KR" dirty="0" smtClean="0"/>
                  <a:t>= $81 = 0.9 x $90 = 0.9 x 0.9 x $100</a:t>
                </a:r>
              </a:p>
              <a:p>
                <a:r>
                  <a:rPr lang="ko-KR" altLang="en-US" dirty="0" smtClean="0"/>
                  <a:t>제</a:t>
                </a:r>
                <a:r>
                  <a:rPr lang="en-US" altLang="ko-KR" dirty="0" smtClean="0"/>
                  <a:t>3</a:t>
                </a:r>
                <a:r>
                  <a:rPr lang="ko-KR" altLang="en-US" dirty="0" smtClean="0"/>
                  <a:t>은행 대출 </a:t>
                </a:r>
                <a:r>
                  <a:rPr lang="en-US" altLang="ko-KR" dirty="0" smtClean="0"/>
                  <a:t>= $72.9 = </a:t>
                </a:r>
                <a:r>
                  <a:rPr lang="en-US" altLang="ko-KR" dirty="0"/>
                  <a:t>0.9 </a:t>
                </a:r>
                <a:r>
                  <a:rPr lang="en-US" altLang="ko-KR" dirty="0" smtClean="0"/>
                  <a:t>x $81 = </a:t>
                </a:r>
                <a:r>
                  <a:rPr lang="en-US" altLang="ko-KR" dirty="0"/>
                  <a:t>0.9 x 0.9 x 0.9 </a:t>
                </a:r>
                <a:r>
                  <a:rPr lang="en-US" altLang="ko-KR" dirty="0" smtClean="0"/>
                  <a:t>x $100</a:t>
                </a:r>
              </a:p>
              <a:p>
                <a:endParaRPr lang="en-US" altLang="ko-KR" dirty="0"/>
              </a:p>
              <a:p>
                <a:r>
                  <a:rPr lang="ko-KR" altLang="en-US" dirty="0" smtClean="0"/>
                  <a:t>통화량</a:t>
                </a:r>
                <a:r>
                  <a:rPr lang="en-US" altLang="ko-KR" dirty="0"/>
                  <a:t> </a:t>
                </a:r>
                <a:r>
                  <a:rPr lang="ko-KR" altLang="en-US" dirty="0" smtClean="0"/>
                  <a:t> 증가액 합계 </a:t>
                </a:r>
                <a:r>
                  <a:rPr lang="en-US" altLang="ko-KR" dirty="0" smtClean="0"/>
                  <a:t>= $100 </a:t>
                </a:r>
                <a14:m>
                  <m:oMath xmlns:m="http://schemas.openxmlformats.org/officeDocument/2006/math">
                    <m:r>
                      <a:rPr lang="en-US" altLang="ko-KR" i="1" smtClean="0">
                        <a:latin typeface="Cambria Math"/>
                        <a:ea typeface="Cambria Math"/>
                      </a:rPr>
                      <m:t>×</m:t>
                    </m:r>
                  </m:oMath>
                </a14:m>
                <a:r>
                  <a:rPr lang="en-US" altLang="ko-KR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ko-KR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/>
                          </a:rPr>
                          <m:t>(1−0.9)</m:t>
                        </m:r>
                      </m:den>
                    </m:f>
                    <m:r>
                      <a:rPr lang="en-US" altLang="ko-KR" i="1" smtClean="0">
                        <a:latin typeface="Cambria Math"/>
                      </a:rPr>
                      <m:t>  </m:t>
                    </m:r>
                  </m:oMath>
                </a14:m>
                <a:r>
                  <a:rPr lang="en-US" altLang="ko-KR" dirty="0" smtClean="0"/>
                  <a:t>= $1000</a:t>
                </a:r>
              </a:p>
              <a:p>
                <a:pPr marL="114300" indent="0">
                  <a:buNone/>
                </a:pPr>
                <a:r>
                  <a:rPr lang="en-US" altLang="ko-KR" dirty="0" smtClean="0"/>
                  <a:t>                                           = </a:t>
                </a:r>
                <a:r>
                  <a:rPr lang="ko-KR" altLang="en-US" dirty="0" smtClean="0"/>
                  <a:t>최초예금 </a:t>
                </a:r>
                <a:r>
                  <a:rPr lang="en-US" altLang="ko-KR" dirty="0" smtClean="0"/>
                  <a:t>x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ko-KR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ko-KR" altLang="en-US" b="0" i="1" smtClean="0">
                            <a:latin typeface="Cambria Math"/>
                          </a:rPr>
                          <m:t>지급준비율</m:t>
                        </m:r>
                        <m:r>
                          <a:rPr lang="en-US" altLang="ko-KR" b="0" i="1" smtClean="0">
                            <a:latin typeface="Cambria Math"/>
                          </a:rPr>
                          <m:t> (</m:t>
                        </m:r>
                        <m:r>
                          <a:rPr lang="en-US" altLang="ko-KR" b="0" i="1" smtClean="0">
                            <a:latin typeface="Cambria Math"/>
                          </a:rPr>
                          <m:t>𝑅</m:t>
                        </m:r>
                        <m:r>
                          <a:rPr lang="en-US" altLang="ko-KR" b="0" i="1" smtClean="0">
                            <a:latin typeface="Cambria Math"/>
                          </a:rPr>
                          <m:t>)</m:t>
                        </m:r>
                      </m:den>
                    </m:f>
                    <m:r>
                      <a:rPr lang="en-US" altLang="ko-KR" i="1">
                        <a:latin typeface="Cambria Math"/>
                      </a:rPr>
                      <m:t>  </m:t>
                    </m:r>
                  </m:oMath>
                </a14:m>
                <a:endParaRPr lang="en-US" altLang="ko-KR" dirty="0" smtClean="0"/>
              </a:p>
              <a:p>
                <a:pPr marL="114300" indent="0">
                  <a:buNone/>
                </a:pPr>
                <a:r>
                  <a:rPr lang="en-US" altLang="ko-KR" dirty="0" smtClean="0"/>
                  <a:t>                                           = </a:t>
                </a:r>
                <a:r>
                  <a:rPr lang="ko-KR" altLang="en-US" dirty="0" smtClean="0"/>
                  <a:t>최초예금 </a:t>
                </a:r>
                <a:r>
                  <a:rPr lang="en-US" altLang="ko-KR" dirty="0" smtClean="0"/>
                  <a:t>x </a:t>
                </a:r>
                <a:r>
                  <a:rPr lang="ko-KR" altLang="en-US" dirty="0" smtClean="0"/>
                  <a:t>예금통화승수</a:t>
                </a:r>
                <a:r>
                  <a:rPr lang="en-US" altLang="ko-KR" dirty="0" smtClean="0"/>
                  <a:t>(m)</a:t>
                </a:r>
                <a:r>
                  <a:rPr lang="ko-KR" altLang="en-US" dirty="0" smtClean="0"/>
                  <a:t> </a:t>
                </a:r>
                <a:endParaRPr lang="en-US" altLang="ko-KR" dirty="0"/>
              </a:p>
              <a:p>
                <a:r>
                  <a:rPr lang="ko-KR" altLang="en-US" dirty="0" smtClean="0"/>
                  <a:t>지급준비율이 높을수록</a:t>
                </a:r>
                <a:r>
                  <a:rPr lang="en-US" altLang="ko-KR" dirty="0" smtClean="0"/>
                  <a:t>,  </a:t>
                </a:r>
                <a:r>
                  <a:rPr lang="ko-KR" altLang="en-US" dirty="0" smtClean="0"/>
                  <a:t>대출되는 금액이 줄어들어</a:t>
                </a:r>
                <a:r>
                  <a:rPr lang="en-US" altLang="ko-KR" dirty="0" smtClean="0"/>
                  <a:t>, </a:t>
                </a:r>
                <a:r>
                  <a:rPr lang="ko-KR" altLang="en-US" dirty="0" smtClean="0"/>
                  <a:t>예금 통화승수가 작아진다</a:t>
                </a:r>
                <a:r>
                  <a:rPr lang="en-US" altLang="ko-KR" dirty="0" smtClean="0"/>
                  <a:t>.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3" name="내용 개체 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101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0838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4000" dirty="0" smtClean="0"/>
              <a:t>중앙은행의 </a:t>
            </a:r>
            <a:r>
              <a:rPr lang="ko-KR" altLang="en-US" sz="4000" dirty="0" smtClean="0"/>
              <a:t>금융정책 수단</a:t>
            </a:r>
            <a:endParaRPr lang="ko-KR" altLang="en-US" sz="40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공개시장조작</a:t>
            </a:r>
            <a:r>
              <a:rPr lang="en-US" altLang="ko-KR" dirty="0" smtClean="0"/>
              <a:t>(open-market operation)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재할인율</a:t>
            </a:r>
            <a:r>
              <a:rPr lang="en-US" altLang="ko-KR" dirty="0" smtClean="0"/>
              <a:t>(rediscount </a:t>
            </a:r>
            <a:r>
              <a:rPr lang="en-US" altLang="ko-KR" dirty="0"/>
              <a:t>rate) </a:t>
            </a:r>
            <a:r>
              <a:rPr lang="ko-KR" altLang="en-US" dirty="0"/>
              <a:t>정책</a:t>
            </a:r>
            <a:endParaRPr lang="en-US" altLang="ko-KR" dirty="0"/>
          </a:p>
          <a:p>
            <a:endParaRPr lang="en-US" altLang="ko-KR" dirty="0" smtClean="0"/>
          </a:p>
          <a:p>
            <a:r>
              <a:rPr lang="ko-KR" altLang="en-US" dirty="0" smtClean="0"/>
              <a:t>법정지</a:t>
            </a:r>
            <a:r>
              <a:rPr lang="ko-KR" altLang="en-US" dirty="0"/>
              <a:t>급</a:t>
            </a:r>
            <a:r>
              <a:rPr lang="ko-KR" altLang="en-US" dirty="0" smtClean="0"/>
              <a:t>준비율</a:t>
            </a:r>
            <a:r>
              <a:rPr lang="en-US" altLang="ko-KR" dirty="0" smtClean="0"/>
              <a:t>(reserve requirement) </a:t>
            </a:r>
            <a:r>
              <a:rPr lang="ko-KR" altLang="en-US" dirty="0" smtClean="0"/>
              <a:t>정책</a:t>
            </a:r>
            <a:endParaRPr lang="en-US" altLang="ko-KR" dirty="0" smtClean="0"/>
          </a:p>
          <a:p>
            <a:endParaRPr lang="en-US" altLang="ko-KR" dirty="0" smtClean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06846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4000" dirty="0" smtClean="0"/>
              <a:t>공개시장조작</a:t>
            </a:r>
            <a:endParaRPr lang="ko-KR" altLang="en-US" sz="40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>
                <a:latin typeface="+mn-ea"/>
              </a:rPr>
              <a:t>중앙은행이 민간에게서 국채를 사거나 파는 행위</a:t>
            </a:r>
            <a:endParaRPr lang="en-US" altLang="ko-KR" dirty="0" smtClean="0">
              <a:latin typeface="+mn-ea"/>
            </a:endParaRPr>
          </a:p>
          <a:p>
            <a:endParaRPr lang="en-US" altLang="ko-KR" dirty="0" smtClean="0">
              <a:latin typeface="+mn-ea"/>
            </a:endParaRPr>
          </a:p>
          <a:p>
            <a:r>
              <a:rPr lang="ko-KR" altLang="en-US" dirty="0" smtClean="0">
                <a:latin typeface="+mn-ea"/>
              </a:rPr>
              <a:t>국채매입 </a:t>
            </a:r>
            <a:r>
              <a:rPr lang="ko-KR" altLang="en-US" dirty="0">
                <a:latin typeface="+mn-ea"/>
              </a:rPr>
              <a:t>→</a:t>
            </a:r>
            <a:r>
              <a:rPr lang="ko-KR" altLang="en-US" dirty="0" smtClean="0">
                <a:latin typeface="+mn-ea"/>
              </a:rPr>
              <a:t> 매입대금으로 시중에 화폐의 양 </a:t>
            </a:r>
            <a:r>
              <a:rPr lang="ko-KR" altLang="en-US" dirty="0" smtClean="0">
                <a:latin typeface="+mn-ea"/>
              </a:rPr>
              <a:t>증가</a:t>
            </a:r>
            <a:r>
              <a:rPr lang="en-US" altLang="ko-KR" dirty="0" smtClean="0">
                <a:latin typeface="+mn-ea"/>
              </a:rPr>
              <a:t>(</a:t>
            </a:r>
            <a:r>
              <a:rPr lang="ko-KR" altLang="en-US" dirty="0" smtClean="0">
                <a:latin typeface="+mn-ea"/>
              </a:rPr>
              <a:t>일부 현금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일부 예금</a:t>
            </a:r>
            <a:r>
              <a:rPr lang="en-US" altLang="ko-KR" dirty="0" smtClean="0">
                <a:latin typeface="+mn-ea"/>
              </a:rPr>
              <a:t>)</a:t>
            </a:r>
            <a:r>
              <a:rPr lang="ko-KR" altLang="en-US" dirty="0" smtClean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→ 대출금액 </a:t>
            </a:r>
            <a:r>
              <a:rPr lang="ko-KR" altLang="en-US" dirty="0" smtClean="0">
                <a:latin typeface="+mn-ea"/>
              </a:rPr>
              <a:t>증</a:t>
            </a:r>
            <a:r>
              <a:rPr lang="ko-KR" altLang="en-US" dirty="0">
                <a:latin typeface="+mn-ea"/>
              </a:rPr>
              <a:t>가</a:t>
            </a:r>
            <a:r>
              <a:rPr lang="ko-KR" altLang="en-US" dirty="0" smtClean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→ </a:t>
            </a:r>
            <a:r>
              <a:rPr lang="ko-KR" altLang="en-US" dirty="0" smtClean="0">
                <a:latin typeface="+mn-ea"/>
              </a:rPr>
              <a:t>통화량 </a:t>
            </a:r>
            <a:r>
              <a:rPr lang="ko-KR" altLang="en-US" dirty="0" smtClean="0">
                <a:latin typeface="+mn-ea"/>
              </a:rPr>
              <a:t>증가</a:t>
            </a:r>
            <a:endParaRPr lang="en-US" altLang="ko-KR" dirty="0" smtClean="0">
              <a:latin typeface="+mn-ea"/>
            </a:endParaRPr>
          </a:p>
          <a:p>
            <a:endParaRPr lang="en-US" altLang="ko-KR" dirty="0" smtClean="0">
              <a:latin typeface="+mn-ea"/>
            </a:endParaRPr>
          </a:p>
          <a:p>
            <a:r>
              <a:rPr lang="ko-KR" altLang="en-US" dirty="0" smtClean="0">
                <a:latin typeface="+mn-ea"/>
              </a:rPr>
              <a:t>국채매각 </a:t>
            </a:r>
            <a:r>
              <a:rPr lang="ko-KR" altLang="en-US" dirty="0">
                <a:latin typeface="+mn-ea"/>
              </a:rPr>
              <a:t>→ </a:t>
            </a:r>
            <a:r>
              <a:rPr lang="ko-KR" altLang="en-US" dirty="0" smtClean="0">
                <a:latin typeface="+mn-ea"/>
              </a:rPr>
              <a:t>시중에 </a:t>
            </a:r>
            <a:r>
              <a:rPr lang="ko-KR" altLang="en-US" dirty="0">
                <a:latin typeface="+mn-ea"/>
              </a:rPr>
              <a:t>화폐의 양 </a:t>
            </a:r>
            <a:r>
              <a:rPr lang="ko-KR" altLang="en-US" dirty="0" smtClean="0">
                <a:latin typeface="+mn-ea"/>
              </a:rPr>
              <a:t>감</a:t>
            </a:r>
            <a:r>
              <a:rPr lang="ko-KR" altLang="en-US" dirty="0">
                <a:latin typeface="+mn-ea"/>
              </a:rPr>
              <a:t>소</a:t>
            </a:r>
            <a:r>
              <a:rPr lang="ko-KR" altLang="en-US" dirty="0" smtClean="0">
                <a:latin typeface="+mn-ea"/>
              </a:rPr>
              <a:t> → </a:t>
            </a:r>
            <a:r>
              <a:rPr lang="ko-KR" altLang="en-US" dirty="0">
                <a:latin typeface="+mn-ea"/>
              </a:rPr>
              <a:t>대출금액 </a:t>
            </a:r>
            <a:r>
              <a:rPr lang="ko-KR" altLang="en-US" dirty="0" smtClean="0">
                <a:latin typeface="+mn-ea"/>
              </a:rPr>
              <a:t>감</a:t>
            </a:r>
            <a:r>
              <a:rPr lang="ko-KR" altLang="en-US" dirty="0">
                <a:latin typeface="+mn-ea"/>
              </a:rPr>
              <a:t>소</a:t>
            </a:r>
            <a:r>
              <a:rPr lang="ko-KR" altLang="en-US" dirty="0" smtClean="0">
                <a:latin typeface="+mn-ea"/>
              </a:rPr>
              <a:t> → </a:t>
            </a:r>
            <a:r>
              <a:rPr lang="ko-KR" altLang="en-US" dirty="0" smtClean="0">
                <a:latin typeface="+mn-ea"/>
              </a:rPr>
              <a:t>통화량 감소</a:t>
            </a:r>
            <a:endParaRPr lang="en-US" altLang="ko-KR" dirty="0">
              <a:latin typeface="+mn-ea"/>
            </a:endParaRP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58973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4000" dirty="0" smtClean="0"/>
              <a:t>재할인율 </a:t>
            </a:r>
            <a:r>
              <a:rPr lang="ko-KR" altLang="en-US" sz="4000" dirty="0" smtClean="0"/>
              <a:t>정</a:t>
            </a:r>
            <a:r>
              <a:rPr lang="ko-KR" altLang="en-US" sz="4000" dirty="0"/>
              <a:t>책</a:t>
            </a:r>
            <a:endParaRPr lang="ko-KR" altLang="en-US" sz="40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>
                <a:latin typeface="+mn-ea"/>
              </a:rPr>
              <a:t>재할인율 </a:t>
            </a:r>
            <a:r>
              <a:rPr lang="en-US" altLang="ko-KR" dirty="0" smtClean="0">
                <a:latin typeface="+mn-ea"/>
              </a:rPr>
              <a:t>: </a:t>
            </a:r>
            <a:r>
              <a:rPr lang="ko-KR" altLang="en-US" dirty="0" smtClean="0">
                <a:latin typeface="+mn-ea"/>
              </a:rPr>
              <a:t>중앙은행이 </a:t>
            </a:r>
            <a:r>
              <a:rPr lang="ko-KR" altLang="en-US" dirty="0" smtClean="0">
                <a:latin typeface="+mn-ea"/>
              </a:rPr>
              <a:t>시중은행에 제공하는 대출금에 부과하는 이자율</a:t>
            </a:r>
            <a:endParaRPr lang="en-US" altLang="ko-KR" dirty="0" smtClean="0">
              <a:latin typeface="+mn-ea"/>
            </a:endParaRPr>
          </a:p>
          <a:p>
            <a:endParaRPr lang="en-US" altLang="ko-KR" dirty="0">
              <a:latin typeface="+mn-ea"/>
            </a:endParaRPr>
          </a:p>
          <a:p>
            <a:r>
              <a:rPr lang="ko-KR" altLang="en-US" dirty="0" smtClean="0">
                <a:latin typeface="+mn-ea"/>
              </a:rPr>
              <a:t>재할인율 인상 </a:t>
            </a:r>
            <a:r>
              <a:rPr lang="ko-KR" altLang="en-US" dirty="0">
                <a:latin typeface="+mn-ea"/>
              </a:rPr>
              <a:t>→</a:t>
            </a:r>
            <a:r>
              <a:rPr lang="ko-KR" altLang="en-US" dirty="0" smtClean="0">
                <a:latin typeface="+mn-ea"/>
              </a:rPr>
              <a:t> 시중은행의 지급준비금 차입 감소</a:t>
            </a:r>
            <a:r>
              <a:rPr lang="ko-KR" altLang="en-US" dirty="0">
                <a:latin typeface="+mn-ea"/>
              </a:rPr>
              <a:t> →</a:t>
            </a:r>
            <a:r>
              <a:rPr lang="ko-KR" altLang="en-US" dirty="0" smtClean="0">
                <a:latin typeface="+mn-ea"/>
              </a:rPr>
              <a:t> 지급준비금 </a:t>
            </a:r>
            <a:r>
              <a:rPr lang="ko-KR" altLang="en-US" dirty="0" smtClean="0">
                <a:latin typeface="+mn-ea"/>
              </a:rPr>
              <a:t>감소</a:t>
            </a:r>
            <a:r>
              <a:rPr lang="en-US" altLang="ko-KR" dirty="0" smtClean="0">
                <a:latin typeface="+mn-ea"/>
              </a:rPr>
              <a:t>(</a:t>
            </a:r>
            <a:r>
              <a:rPr lang="ko-KR" altLang="en-US" dirty="0" smtClean="0">
                <a:latin typeface="+mn-ea"/>
              </a:rPr>
              <a:t>대출 감소</a:t>
            </a:r>
            <a:r>
              <a:rPr lang="en-US" altLang="ko-KR" dirty="0" smtClean="0">
                <a:latin typeface="+mn-ea"/>
              </a:rPr>
              <a:t>) </a:t>
            </a:r>
            <a:r>
              <a:rPr lang="ko-KR" altLang="en-US" dirty="0">
                <a:latin typeface="+mn-ea"/>
              </a:rPr>
              <a:t>→ </a:t>
            </a:r>
            <a:r>
              <a:rPr lang="ko-KR" altLang="en-US" dirty="0" smtClean="0">
                <a:latin typeface="+mn-ea"/>
              </a:rPr>
              <a:t>통화량 감소</a:t>
            </a:r>
            <a:endParaRPr lang="en-US" altLang="ko-KR" dirty="0" smtClean="0">
              <a:latin typeface="+mn-ea"/>
            </a:endParaRPr>
          </a:p>
          <a:p>
            <a:endParaRPr lang="en-US" altLang="ko-KR" dirty="0" smtClean="0">
              <a:latin typeface="+mn-ea"/>
            </a:endParaRPr>
          </a:p>
          <a:p>
            <a:r>
              <a:rPr lang="ko-KR" altLang="en-US" dirty="0" smtClean="0">
                <a:latin typeface="+mn-ea"/>
              </a:rPr>
              <a:t>재할인율 인하 </a:t>
            </a:r>
            <a:r>
              <a:rPr lang="ko-KR" altLang="en-US" dirty="0">
                <a:latin typeface="+mn-ea"/>
              </a:rPr>
              <a:t>→ </a:t>
            </a:r>
            <a:r>
              <a:rPr lang="ko-KR" altLang="en-US" dirty="0">
                <a:latin typeface="+mn-ea"/>
              </a:rPr>
              <a:t>시중은행의 지급준비금 차입 </a:t>
            </a:r>
            <a:r>
              <a:rPr lang="ko-KR" altLang="en-US" dirty="0" smtClean="0">
                <a:latin typeface="+mn-ea"/>
              </a:rPr>
              <a:t>증</a:t>
            </a:r>
            <a:r>
              <a:rPr lang="ko-KR" altLang="en-US" dirty="0">
                <a:latin typeface="+mn-ea"/>
              </a:rPr>
              <a:t>가</a:t>
            </a:r>
            <a:r>
              <a:rPr lang="ko-KR" altLang="en-US" dirty="0" smtClean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→ 지급준비금 </a:t>
            </a:r>
            <a:r>
              <a:rPr lang="ko-KR" altLang="en-US" dirty="0" smtClean="0">
                <a:latin typeface="+mn-ea"/>
              </a:rPr>
              <a:t>증가</a:t>
            </a:r>
            <a:r>
              <a:rPr lang="en-US" altLang="ko-KR" dirty="0" smtClean="0">
                <a:latin typeface="+mn-ea"/>
              </a:rPr>
              <a:t>(</a:t>
            </a:r>
            <a:r>
              <a:rPr lang="ko-KR" altLang="en-US" dirty="0">
                <a:latin typeface="+mn-ea"/>
              </a:rPr>
              <a:t>대출 </a:t>
            </a:r>
            <a:r>
              <a:rPr lang="ko-KR" altLang="en-US" dirty="0" smtClean="0">
                <a:latin typeface="+mn-ea"/>
              </a:rPr>
              <a:t>증</a:t>
            </a:r>
            <a:r>
              <a:rPr lang="ko-KR" altLang="en-US" dirty="0">
                <a:latin typeface="+mn-ea"/>
              </a:rPr>
              <a:t>가</a:t>
            </a:r>
            <a:r>
              <a:rPr lang="en-US" altLang="ko-KR" dirty="0" smtClean="0">
                <a:latin typeface="+mn-ea"/>
              </a:rPr>
              <a:t>) </a:t>
            </a:r>
            <a:r>
              <a:rPr lang="ko-KR" altLang="en-US" dirty="0">
                <a:latin typeface="+mn-ea"/>
              </a:rPr>
              <a:t>→ </a:t>
            </a:r>
            <a:r>
              <a:rPr lang="ko-KR" altLang="en-US" dirty="0" smtClean="0">
                <a:latin typeface="+mn-ea"/>
              </a:rPr>
              <a:t>통화량 </a:t>
            </a:r>
            <a:r>
              <a:rPr lang="ko-KR" altLang="en-US" dirty="0" smtClean="0">
                <a:latin typeface="+mn-ea"/>
              </a:rPr>
              <a:t>증가</a:t>
            </a:r>
            <a:endParaRPr lang="en-US" altLang="ko-KR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63908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4000" dirty="0" smtClean="0"/>
              <a:t>법정지급준비율 정책</a:t>
            </a:r>
            <a:endParaRPr lang="ko-KR" altLang="en-US" sz="40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>
                <a:latin typeface="+mn-ea"/>
              </a:rPr>
              <a:t>법정지급준비율 </a:t>
            </a:r>
            <a:r>
              <a:rPr lang="en-US" altLang="ko-KR" dirty="0" smtClean="0">
                <a:latin typeface="+mn-ea"/>
              </a:rPr>
              <a:t>: </a:t>
            </a:r>
            <a:r>
              <a:rPr lang="ko-KR" altLang="en-US" dirty="0" smtClean="0">
                <a:latin typeface="+mn-ea"/>
              </a:rPr>
              <a:t>은행들이 </a:t>
            </a:r>
            <a:r>
              <a:rPr lang="ko-KR" altLang="en-US" dirty="0" smtClean="0">
                <a:latin typeface="+mn-ea"/>
              </a:rPr>
              <a:t>예금액 중에서 의무적으로 보유해야 하는 지급준비금의 최저 비율</a:t>
            </a:r>
            <a:endParaRPr lang="en-US" altLang="ko-KR" dirty="0" smtClean="0">
              <a:latin typeface="+mn-ea"/>
            </a:endParaRPr>
          </a:p>
          <a:p>
            <a:endParaRPr lang="en-US" altLang="ko-KR" dirty="0">
              <a:latin typeface="+mn-ea"/>
            </a:endParaRPr>
          </a:p>
          <a:p>
            <a:r>
              <a:rPr lang="ko-KR" altLang="en-US" dirty="0" smtClean="0">
                <a:latin typeface="+mn-ea"/>
              </a:rPr>
              <a:t>법정지급준비율 인상</a:t>
            </a:r>
            <a:r>
              <a:rPr lang="ko-KR" altLang="en-US" dirty="0">
                <a:latin typeface="+mn-ea"/>
              </a:rPr>
              <a:t> →</a:t>
            </a:r>
            <a:r>
              <a:rPr lang="ko-KR" altLang="en-US" dirty="0" smtClean="0">
                <a:latin typeface="+mn-ea"/>
              </a:rPr>
              <a:t> 대출금액 감소</a:t>
            </a:r>
            <a:r>
              <a:rPr lang="ko-KR" altLang="en-US" dirty="0">
                <a:latin typeface="+mn-ea"/>
              </a:rPr>
              <a:t> →</a:t>
            </a:r>
            <a:r>
              <a:rPr lang="ko-KR" altLang="en-US" dirty="0" smtClean="0">
                <a:latin typeface="+mn-ea"/>
              </a:rPr>
              <a:t> 통화량 감소</a:t>
            </a:r>
            <a:endParaRPr lang="en-US" altLang="ko-KR" dirty="0" smtClean="0">
              <a:latin typeface="+mn-ea"/>
            </a:endParaRPr>
          </a:p>
          <a:p>
            <a:endParaRPr lang="en-US" altLang="ko-KR" dirty="0" smtClean="0">
              <a:latin typeface="+mn-ea"/>
            </a:endParaRPr>
          </a:p>
          <a:p>
            <a:r>
              <a:rPr lang="ko-KR" altLang="en-US" dirty="0" smtClean="0">
                <a:latin typeface="+mn-ea"/>
              </a:rPr>
              <a:t>법정지급준비율 인하 </a:t>
            </a:r>
            <a:r>
              <a:rPr lang="ko-KR" altLang="en-US" dirty="0">
                <a:latin typeface="+mn-ea"/>
              </a:rPr>
              <a:t>→ 대출금액 </a:t>
            </a:r>
            <a:r>
              <a:rPr lang="ko-KR" altLang="en-US" dirty="0" smtClean="0">
                <a:latin typeface="+mn-ea"/>
              </a:rPr>
              <a:t>증</a:t>
            </a:r>
            <a:r>
              <a:rPr lang="ko-KR" altLang="en-US" dirty="0">
                <a:latin typeface="+mn-ea"/>
              </a:rPr>
              <a:t>가</a:t>
            </a:r>
            <a:r>
              <a:rPr lang="ko-KR" altLang="en-US" dirty="0" smtClean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→ </a:t>
            </a:r>
            <a:r>
              <a:rPr lang="ko-KR" altLang="en-US" dirty="0" smtClean="0">
                <a:latin typeface="+mn-ea"/>
              </a:rPr>
              <a:t>통화량 증가</a:t>
            </a:r>
            <a:endParaRPr lang="ko-KR" altLang="en-US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010955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4000" dirty="0" smtClean="0"/>
              <a:t>통화량 조절상의 문제점</a:t>
            </a:r>
            <a:endParaRPr lang="ko-KR" altLang="en-US" sz="40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가계들이 예금 형태로 보유하려는 화폐의 양을 중앙은행이 통제할 수 없다</a:t>
            </a:r>
            <a:r>
              <a:rPr lang="en-US" altLang="ko-KR" dirty="0" smtClean="0"/>
              <a:t>.</a:t>
            </a:r>
          </a:p>
          <a:p>
            <a:pPr lvl="1"/>
            <a:r>
              <a:rPr lang="ko-KR" altLang="en-US" dirty="0" smtClean="0"/>
              <a:t>예금을 줄이면 </a:t>
            </a:r>
            <a:r>
              <a:rPr lang="ko-KR" altLang="en-US" dirty="0" smtClean="0">
                <a:latin typeface="바탕"/>
                <a:ea typeface="바탕"/>
              </a:rPr>
              <a:t>→ </a:t>
            </a:r>
            <a:r>
              <a:rPr lang="ko-KR" altLang="en-US" dirty="0" smtClean="0"/>
              <a:t>통화량 감소</a:t>
            </a:r>
            <a:endParaRPr lang="en-US" altLang="ko-KR" dirty="0" smtClean="0"/>
          </a:p>
          <a:p>
            <a:r>
              <a:rPr lang="ko-KR" altLang="en-US" dirty="0" smtClean="0"/>
              <a:t>은행들이 대출하려는 금액을 중앙은행이 통제할 수 없다</a:t>
            </a:r>
            <a:r>
              <a:rPr lang="en-US" altLang="ko-KR" dirty="0" smtClean="0"/>
              <a:t>.</a:t>
            </a:r>
          </a:p>
          <a:p>
            <a:pPr lvl="1"/>
            <a:r>
              <a:rPr lang="ko-KR" altLang="en-US" dirty="0" smtClean="0"/>
              <a:t>초과지급준비금 증가 </a:t>
            </a:r>
            <a:r>
              <a:rPr lang="ko-KR" altLang="en-US" dirty="0">
                <a:latin typeface="바탕"/>
                <a:ea typeface="바탕"/>
              </a:rPr>
              <a:t>→ </a:t>
            </a:r>
            <a:r>
              <a:rPr lang="ko-KR" altLang="en-US" dirty="0" smtClean="0"/>
              <a:t>대출감소 </a:t>
            </a:r>
            <a:r>
              <a:rPr lang="ko-KR" altLang="en-US" dirty="0">
                <a:latin typeface="바탕"/>
                <a:ea typeface="바탕"/>
              </a:rPr>
              <a:t>→ </a:t>
            </a:r>
            <a:r>
              <a:rPr lang="ko-KR" altLang="en-US" dirty="0" smtClean="0"/>
              <a:t>통화량 감소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중앙은행이 예금자들과 은행들의 행동을 완벽하게 통제하는 것은 불가능하지만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이들의 변화에 대한 자료를 수집하고 적절히 대처하여 통화량을 조절할 수 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56633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4000" dirty="0" smtClean="0"/>
              <a:t>인플레이션</a:t>
            </a:r>
            <a:endParaRPr lang="ko-KR" altLang="en-US" sz="4000" dirty="0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인플레이션은 화폐 가치에 관련된 현상</a:t>
            </a:r>
            <a:endParaRPr lang="en-US" altLang="ko-KR" dirty="0" smtClean="0"/>
          </a:p>
          <a:p>
            <a:r>
              <a:rPr lang="ko-KR" altLang="en-US" dirty="0" smtClean="0"/>
              <a:t>인플레이션은 경제 전체에 관한 현상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물가 </a:t>
            </a:r>
            <a:r>
              <a:rPr lang="ko-KR" altLang="en-US" dirty="0" smtClean="0"/>
              <a:t>상승하면 화폐가치 하락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027521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4000" dirty="0" smtClean="0"/>
              <a:t>화폐의 공급과 수요</a:t>
            </a:r>
            <a:endParaRPr lang="ko-KR" altLang="en-US" sz="4000" dirty="0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화폐공급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중앙은행이 통화량을 통제</a:t>
            </a:r>
            <a:endParaRPr lang="en-US" altLang="ko-KR" dirty="0" smtClean="0"/>
          </a:p>
          <a:p>
            <a:r>
              <a:rPr lang="ko-KR" altLang="en-US" dirty="0" smtClean="0"/>
              <a:t>화폐수요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사람들이 재산을 얼마만큼 유동성 형태로 보유하고 싶어하는지를 반영</a:t>
            </a:r>
            <a:endParaRPr lang="en-US" altLang="ko-KR" dirty="0" smtClean="0"/>
          </a:p>
          <a:p>
            <a:pPr lvl="1"/>
            <a:r>
              <a:rPr lang="ko-KR" altLang="en-US" dirty="0" smtClean="0">
                <a:latin typeface="+mn-ea"/>
              </a:rPr>
              <a:t>화폐수요를 </a:t>
            </a:r>
            <a:r>
              <a:rPr lang="ko-KR" altLang="en-US" dirty="0" smtClean="0">
                <a:latin typeface="+mn-ea"/>
              </a:rPr>
              <a:t>결정하는 가장 중요한 </a:t>
            </a:r>
            <a:r>
              <a:rPr lang="ko-KR" altLang="en-US" dirty="0" smtClean="0">
                <a:latin typeface="+mn-ea"/>
              </a:rPr>
              <a:t>변수 </a:t>
            </a:r>
            <a:r>
              <a:rPr lang="en-US" altLang="ko-KR" dirty="0" smtClean="0">
                <a:latin typeface="+mn-ea"/>
              </a:rPr>
              <a:t>:</a:t>
            </a:r>
            <a:r>
              <a:rPr lang="ko-KR" altLang="en-US" dirty="0" smtClean="0">
                <a:latin typeface="+mn-ea"/>
              </a:rPr>
              <a:t> </a:t>
            </a:r>
            <a:r>
              <a:rPr lang="ko-KR" altLang="en-US" dirty="0" smtClean="0">
                <a:solidFill>
                  <a:schemeClr val="accent2"/>
                </a:solidFill>
                <a:latin typeface="+mn-ea"/>
              </a:rPr>
              <a:t>물가</a:t>
            </a:r>
            <a:r>
              <a:rPr lang="en-US" altLang="ko-KR" dirty="0" smtClean="0">
                <a:latin typeface="+mn-ea"/>
              </a:rPr>
              <a:t>(</a:t>
            </a:r>
            <a:r>
              <a:rPr lang="ko-KR" altLang="en-US" dirty="0" smtClean="0">
                <a:latin typeface="+mn-ea"/>
              </a:rPr>
              <a:t>장기</a:t>
            </a:r>
            <a:r>
              <a:rPr lang="en-US" altLang="ko-KR" dirty="0" smtClean="0">
                <a:latin typeface="+mn-ea"/>
              </a:rPr>
              <a:t>)</a:t>
            </a:r>
            <a:endParaRPr lang="en-US" altLang="ko-KR" dirty="0" smtClean="0">
              <a:latin typeface="+mn-ea"/>
            </a:endParaRPr>
          </a:p>
          <a:p>
            <a:pPr lvl="1"/>
            <a:r>
              <a:rPr lang="ko-KR" altLang="en-US" dirty="0" smtClean="0">
                <a:latin typeface="+mn-ea"/>
              </a:rPr>
              <a:t>물가</a:t>
            </a:r>
            <a:r>
              <a:rPr lang="en-US" altLang="ko-KR" dirty="0" smtClean="0">
                <a:latin typeface="+mn-ea"/>
              </a:rPr>
              <a:t>↑ </a:t>
            </a:r>
            <a:r>
              <a:rPr lang="en-US" altLang="ko-KR" dirty="0" smtClean="0">
                <a:latin typeface="+mn-ea"/>
              </a:rPr>
              <a:t>→ </a:t>
            </a:r>
            <a:r>
              <a:rPr lang="ko-KR" altLang="en-US" dirty="0" smtClean="0">
                <a:latin typeface="+mn-ea"/>
              </a:rPr>
              <a:t>화폐수요↑</a:t>
            </a:r>
            <a:endParaRPr lang="en-US" altLang="ko-KR" dirty="0" smtClean="0">
              <a:latin typeface="+mn-ea"/>
            </a:endParaRPr>
          </a:p>
          <a:p>
            <a:pPr lvl="1"/>
            <a:r>
              <a:rPr lang="ko-KR" altLang="en-US" dirty="0" smtClean="0">
                <a:latin typeface="+mn-ea"/>
              </a:rPr>
              <a:t>화폐가치</a:t>
            </a:r>
            <a:r>
              <a:rPr lang="en-US" altLang="ko-KR" dirty="0" smtClean="0">
                <a:latin typeface="+mn-ea"/>
              </a:rPr>
              <a:t>↓ </a:t>
            </a:r>
            <a:r>
              <a:rPr lang="en-US" altLang="ko-KR" dirty="0" smtClean="0">
                <a:latin typeface="+mn-ea"/>
              </a:rPr>
              <a:t>→ </a:t>
            </a:r>
            <a:r>
              <a:rPr lang="ko-KR" altLang="en-US" dirty="0">
                <a:latin typeface="+mn-ea"/>
              </a:rPr>
              <a:t>화폐수요↑</a:t>
            </a:r>
          </a:p>
        </p:txBody>
      </p:sp>
    </p:spTree>
    <p:extLst>
      <p:ext uri="{BB962C8B-B14F-4D97-AF65-F5344CB8AC3E}">
        <p14:creationId xmlns:p14="http://schemas.microsoft.com/office/powerpoint/2010/main" val="1805952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4000" dirty="0" smtClean="0"/>
              <a:t>화폐시장의 균형</a:t>
            </a:r>
            <a:endParaRPr lang="ko-KR" altLang="en-US" sz="4000" dirty="0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graphicFrame>
        <p:nvGraphicFramePr>
          <p:cNvPr id="4" name="개체 3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1790150153"/>
              </p:ext>
            </p:extLst>
          </p:nvPr>
        </p:nvGraphicFramePr>
        <p:xfrm>
          <a:off x="611560" y="1700808"/>
          <a:ext cx="7618412" cy="4443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6" name="Image" r:id="rId3" imgW="7619048" imgH="4444444" progId="Photoshop.Image.7">
                  <p:embed/>
                </p:oleObj>
              </mc:Choice>
              <mc:Fallback>
                <p:oleObj name="Image" r:id="rId3" imgW="7619048" imgH="4444444" progId="Photoshop.Image.7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560" y="1700808"/>
                        <a:ext cx="7618412" cy="44434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82966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4000" dirty="0" smtClean="0"/>
              <a:t>통화량 증가의 효과</a:t>
            </a:r>
            <a:endParaRPr lang="ko-KR" altLang="en-US" sz="4000" dirty="0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graphicFrame>
        <p:nvGraphicFramePr>
          <p:cNvPr id="4" name="개체 3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4255161401"/>
              </p:ext>
            </p:extLst>
          </p:nvPr>
        </p:nvGraphicFramePr>
        <p:xfrm>
          <a:off x="611560" y="1772816"/>
          <a:ext cx="7618413" cy="414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0" name="Image" r:id="rId3" imgW="7619048" imgH="4139683" progId="Photoshop.Image.7">
                  <p:embed/>
                </p:oleObj>
              </mc:Choice>
              <mc:Fallback>
                <p:oleObj name="Image" r:id="rId3" imgW="7619048" imgH="4139683" progId="Photoshop.Image.7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560" y="1772816"/>
                        <a:ext cx="7618413" cy="414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48904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4000" dirty="0" smtClean="0"/>
              <a:t>통화량 증가의 효과</a:t>
            </a:r>
            <a:endParaRPr lang="ko-KR" altLang="en-US" sz="4000" dirty="0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한 </a:t>
            </a:r>
            <a:r>
              <a:rPr lang="ko-KR" altLang="en-US" dirty="0" smtClean="0"/>
              <a:t>경제에 유통되는 화폐의 양이 물가수준을 </a:t>
            </a:r>
            <a:r>
              <a:rPr lang="ko-KR" altLang="en-US" dirty="0" smtClean="0"/>
              <a:t>결정함</a:t>
            </a:r>
            <a:endParaRPr lang="en-US" altLang="ko-KR" dirty="0" smtClean="0"/>
          </a:p>
          <a:p>
            <a:r>
              <a:rPr lang="ko-KR" altLang="en-US" dirty="0" smtClean="0"/>
              <a:t>통화량의 증가는 인플레이션을 발생시킴</a:t>
            </a:r>
            <a:endParaRPr lang="en-US" altLang="ko-KR" dirty="0" smtClean="0"/>
          </a:p>
          <a:p>
            <a:pPr marL="109728" indent="0">
              <a:buNone/>
            </a:pP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569791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4000" dirty="0" err="1" smtClean="0"/>
              <a:t>초인플레이션</a:t>
            </a:r>
            <a:r>
              <a:rPr lang="ko-KR" altLang="en-US" sz="4000" dirty="0" smtClean="0"/>
              <a:t> </a:t>
            </a:r>
            <a:endParaRPr lang="ko-KR" altLang="en-US" sz="4000" dirty="0"/>
          </a:p>
        </p:txBody>
      </p:sp>
      <p:graphicFrame>
        <p:nvGraphicFramePr>
          <p:cNvPr id="4" name="내용 개체 틀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94454535"/>
              </p:ext>
            </p:extLst>
          </p:nvPr>
        </p:nvGraphicFramePr>
        <p:xfrm>
          <a:off x="467544" y="1484784"/>
          <a:ext cx="7632650" cy="23042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7" name="Image" r:id="rId3" imgW="10666667" imgH="3174603" progId="Photoshop.Image.7">
                  <p:embed/>
                </p:oleObj>
              </mc:Choice>
              <mc:Fallback>
                <p:oleObj name="Image" r:id="rId3" imgW="10666667" imgH="3174603" progId="Photoshop.Image.7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1484784"/>
                        <a:ext cx="7632650" cy="230425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개체 1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2824889697"/>
              </p:ext>
            </p:extLst>
          </p:nvPr>
        </p:nvGraphicFramePr>
        <p:xfrm>
          <a:off x="467545" y="4077072"/>
          <a:ext cx="7632848" cy="23762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8" name="Image" r:id="rId5" imgW="11047619" imgH="3365079" progId="Photoshop.Image.7">
                  <p:embed/>
                </p:oleObj>
              </mc:Choice>
              <mc:Fallback>
                <p:oleObj name="Image" r:id="rId5" imgW="11047619" imgH="3365079" progId="Photoshop.Image.7">
                  <p:embed/>
                  <p:pic>
                    <p:nvPicPr>
                      <p:cNvPr id="0" name="내용 개체 틀 3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5" y="4077072"/>
                        <a:ext cx="7632848" cy="237626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00955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ko-KR" altLang="en-US" sz="2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참고문</a:t>
            </a:r>
            <a:r>
              <a:rPr lang="ko-KR" altLang="en-US" sz="2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헌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김상규 외</a:t>
            </a:r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2017. </a:t>
            </a: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생활 속 경제원리</a:t>
            </a:r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형설출판사</a:t>
            </a:r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Mankiw</a:t>
            </a:r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2015. </a:t>
            </a:r>
            <a:r>
              <a:rPr lang="ko-KR" altLang="en-US" sz="2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맨큐의</a:t>
            </a: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경제학</a:t>
            </a:r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CENGAGE Learning.</a:t>
            </a:r>
          </a:p>
          <a:p>
            <a:endParaRPr lang="ko-KR" altLang="en-US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9209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근접">
  <a:themeElements>
    <a:clrScheme name="메트로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근접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404</TotalTime>
  <Words>864</Words>
  <Application>Microsoft Office PowerPoint</Application>
  <PresentationFormat>화면 슬라이드 쇼(4:3)</PresentationFormat>
  <Paragraphs>189</Paragraphs>
  <Slides>26</Slides>
  <Notes>0</Notes>
  <HiddenSlides>0</HiddenSlides>
  <MMClips>0</MMClips>
  <ScaleCrop>false</ScaleCrop>
  <HeadingPairs>
    <vt:vector size="6" baseType="variant"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26</vt:i4>
      </vt:variant>
    </vt:vector>
  </HeadingPairs>
  <TitlesOfParts>
    <vt:vector size="28" baseType="lpstr">
      <vt:lpstr>근접</vt:lpstr>
      <vt:lpstr>Image</vt:lpstr>
      <vt:lpstr>제10장 물가와 인플레이션 제12장 화폐와 금융</vt:lpstr>
      <vt:lpstr>화폐의 의미와 기능</vt:lpstr>
      <vt:lpstr>화폐의 종류</vt:lpstr>
      <vt:lpstr>협의의 통화 : M1</vt:lpstr>
      <vt:lpstr>광의의 통화 : M2</vt:lpstr>
      <vt:lpstr>통화지표 : 한국</vt:lpstr>
      <vt:lpstr>중앙은행(central bank)</vt:lpstr>
      <vt:lpstr>한국은행</vt:lpstr>
      <vt:lpstr>연방준비제도(Federal Reserve)</vt:lpstr>
      <vt:lpstr>은행과 화폐의 공급</vt:lpstr>
      <vt:lpstr>부분지급준비제도와 통화 창출</vt:lpstr>
      <vt:lpstr>부분지급준비제도와 통화 창출</vt:lpstr>
      <vt:lpstr>부분지급준비제도와 통화 창출 </vt:lpstr>
      <vt:lpstr>예금통화승수</vt:lpstr>
      <vt:lpstr>중앙은행의 금융정책 수단</vt:lpstr>
      <vt:lpstr>공개시장조작</vt:lpstr>
      <vt:lpstr>재할인율 정책</vt:lpstr>
      <vt:lpstr>법정지급준비율 정책</vt:lpstr>
      <vt:lpstr>통화량 조절상의 문제점</vt:lpstr>
      <vt:lpstr>인플레이션</vt:lpstr>
      <vt:lpstr>화폐의 공급과 수요</vt:lpstr>
      <vt:lpstr>화폐시장의 균형</vt:lpstr>
      <vt:lpstr>통화량 증가의 효과</vt:lpstr>
      <vt:lpstr>통화량 증가의 효과</vt:lpstr>
      <vt:lpstr>초인플레이션 </vt:lpstr>
      <vt:lpstr>참고문헌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제21장 통화제도</dc:title>
  <dc:creator>MSJ</dc:creator>
  <cp:lastModifiedBy>MSJ</cp:lastModifiedBy>
  <cp:revision>76</cp:revision>
  <dcterms:created xsi:type="dcterms:W3CDTF">2012-05-29T01:54:39Z</dcterms:created>
  <dcterms:modified xsi:type="dcterms:W3CDTF">2017-11-22T05:53:53Z</dcterms:modified>
</cp:coreProperties>
</file>