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7" name="날짜 개체 틀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1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468CA96-BFEB-4B8E-84A4-EEE5B184D4E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22143214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23C84-E422-4D50-ACB0-D7C0F0A0450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337220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7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29F3F06-7ACD-44C1-9507-F4B8EE48CAF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5699611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1257C59-79C2-4442-B6C1-29B08B5AC37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7" name="바닥글 개체 틀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99160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날짜 개체 틀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5F8154C-A4EC-4F88-BA07-828F1952180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84220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A40D9-29A5-4838-B8A6-5C5FE89C659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090930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30CB4D84-2E6A-4816-8F8B-33635E654C4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382841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F3B8C-A520-470F-8649-7807AE63071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2095445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7" name="직사각형 6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 dirty="0"/>
          </a:p>
        </p:txBody>
      </p:sp>
      <p:sp>
        <p:nvSpPr>
          <p:cNvPr id="9" name="날짜 개체 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99259CE7-DC19-4069-B7F3-9D44ECE9BA6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1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32319944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E316C-0809-4319-AD6B-1E1A6EBB576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3646082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7B2538-64DC-4890-8B5B-0EC3AF8CECA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38698363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357313"/>
            <a:ext cx="4038600" cy="47688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357313"/>
            <a:ext cx="4038600" cy="47688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30E484-2ADB-4429-878B-8EA5BB921BB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361012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  <p:sp>
        <p:nvSpPr>
          <p:cNvPr id="1027" name="텍스트 개체 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20AAA55-5AAF-4BE0-955D-8183CF3EECA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28" r:id="rId2"/>
    <p:sldLayoutId id="2147483833" r:id="rId3"/>
    <p:sldLayoutId id="2147483834" r:id="rId4"/>
    <p:sldLayoutId id="2147483835" r:id="rId5"/>
    <p:sldLayoutId id="2147483829" r:id="rId6"/>
    <p:sldLayoutId id="2147483836" r:id="rId7"/>
    <p:sldLayoutId id="2147483830" r:id="rId8"/>
    <p:sldLayoutId id="2147483837" r:id="rId9"/>
    <p:sldLayoutId id="2147483831" r:id="rId10"/>
    <p:sldLayoutId id="2147483838" r:id="rId11"/>
    <p:sldLayoutId id="2147483839" r:id="rId12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9pPr>
    </p:titleStyle>
    <p:bodyStyle>
      <a:lvl1pPr marL="319088" indent="-319088" algn="l" rtl="0" eaLnBrk="0" fontAlgn="base" latinLnBrk="1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latinLnBrk="1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latinLnBrk="1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latinLnBrk="1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latinLnBrk="1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6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ko-KR" altLang="en-US" sz="4800" dirty="0" smtClean="0"/>
              <a:t>제</a:t>
            </a:r>
            <a:r>
              <a:rPr lang="en-US" altLang="ko-KR" sz="4800" dirty="0"/>
              <a:t>2</a:t>
            </a:r>
            <a:r>
              <a:rPr lang="ko-KR" altLang="en-US" sz="4800" dirty="0" smtClean="0"/>
              <a:t>장 수요와 공급</a:t>
            </a:r>
            <a:endParaRPr lang="ko-KR" altLang="en-US" sz="4800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39975" y="6137275"/>
            <a:ext cx="6705600" cy="685800"/>
          </a:xfrm>
        </p:spPr>
        <p:txBody>
          <a:bodyPr/>
          <a:lstStyle/>
          <a:p>
            <a:pPr eaLnBrk="1" hangingPunct="1"/>
            <a:endParaRPr lang="ko-KR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ko-KR" altLang="en-US" dirty="0" smtClean="0"/>
              <a:t>수요와 공급 이론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ko-KR" altLang="en-US" sz="2400" dirty="0" smtClean="0"/>
              <a:t>어떤 사건이나 정책이 시장에 어떤 영향을 미칠지 알고 싶다면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먼저 그 사건이나 정책이 수요와 공급에 어떤 영향을 미칠지 생각해 봐야 한다</a:t>
            </a:r>
            <a:r>
              <a:rPr lang="en-US" altLang="ko-KR" sz="2400" dirty="0" smtClean="0"/>
              <a:t>.</a:t>
            </a:r>
          </a:p>
          <a:p>
            <a:pPr eaLnBrk="1" hangingPunct="1"/>
            <a:endParaRPr lang="en-US" altLang="ko-KR" sz="2400" dirty="0" smtClean="0"/>
          </a:p>
          <a:p>
            <a:pPr eaLnBrk="1" hangingPunct="1"/>
            <a:r>
              <a:rPr lang="ko-KR" altLang="en-US" sz="2400" dirty="0" smtClean="0"/>
              <a:t>소비자와 판매자가 어떻게 행동하는가</a:t>
            </a:r>
          </a:p>
          <a:p>
            <a:pPr eaLnBrk="1" hangingPunct="1"/>
            <a:r>
              <a:rPr lang="ko-KR" altLang="en-US" sz="2400" dirty="0" smtClean="0"/>
              <a:t>소비자와 판매자가 어떻게 상호작용하는가</a:t>
            </a:r>
          </a:p>
          <a:p>
            <a:pPr eaLnBrk="1" hangingPunct="1"/>
            <a:r>
              <a:rPr lang="ko-KR" altLang="en-US" sz="2400" dirty="0" smtClean="0"/>
              <a:t>수요와 공급이 가격을 어떻게 결정하는가</a:t>
            </a:r>
          </a:p>
          <a:p>
            <a:pPr eaLnBrk="1" hangingPunct="1"/>
            <a:r>
              <a:rPr lang="ko-KR" altLang="en-US" sz="2400" dirty="0" smtClean="0"/>
              <a:t>결정된 가격이 경제의 희소자원을 어떻게 배분하는가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ko-KR" altLang="en-US" dirty="0" smtClean="0"/>
              <a:t>시장과 경쟁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28775"/>
            <a:ext cx="8229600" cy="46799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ko-KR" altLang="en-US" sz="2400" dirty="0" smtClean="0"/>
              <a:t>수요와 공급 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경쟁시장에서 사람들이 상호작용하는 행위</a:t>
            </a:r>
          </a:p>
          <a:p>
            <a:pPr eaLnBrk="1" hangingPunct="1">
              <a:lnSpc>
                <a:spcPct val="90000"/>
              </a:lnSpc>
            </a:pPr>
            <a:r>
              <a:rPr lang="ko-KR" altLang="en-US" sz="2400" dirty="0" smtClean="0"/>
              <a:t>시장</a:t>
            </a:r>
            <a:r>
              <a:rPr lang="en-US" altLang="ko-KR" sz="2400" dirty="0" smtClean="0"/>
              <a:t>(market) : </a:t>
            </a:r>
            <a:r>
              <a:rPr lang="ko-KR" altLang="en-US" sz="2400" dirty="0" smtClean="0"/>
              <a:t>재화와 서비스를 사고파는 사람들의 모임</a:t>
            </a:r>
          </a:p>
          <a:p>
            <a:pPr eaLnBrk="1" hangingPunct="1"/>
            <a:r>
              <a:rPr lang="ko-KR" altLang="en-US" sz="2400" dirty="0" smtClean="0"/>
              <a:t>경쟁시장</a:t>
            </a:r>
            <a:r>
              <a:rPr lang="en-US" altLang="ko-KR" sz="2400" dirty="0" smtClean="0"/>
              <a:t>(competitive market) : </a:t>
            </a:r>
            <a:r>
              <a:rPr lang="ko-KR" altLang="en-US" sz="2400" dirty="0" smtClean="0"/>
              <a:t>소비자와 판매자가 매우 많아서 개별 소비자나 판매자가 시장가격에 거의 영향을 미치지 못하는 시장</a:t>
            </a:r>
          </a:p>
          <a:p>
            <a:pPr eaLnBrk="1" hangingPunct="1">
              <a:lnSpc>
                <a:spcPct val="90000"/>
              </a:lnSpc>
            </a:pPr>
            <a:r>
              <a:rPr lang="ko-KR" altLang="en-US" sz="2400" dirty="0" smtClean="0"/>
              <a:t>시장이 완전경쟁적이라고 가정하자</a:t>
            </a:r>
            <a:r>
              <a:rPr lang="en-US" altLang="ko-KR" sz="2400" dirty="0" smtClean="0"/>
              <a:t>.</a:t>
            </a:r>
          </a:p>
          <a:p>
            <a:pPr eaLnBrk="1" hangingPunct="1"/>
            <a:r>
              <a:rPr lang="ko-KR" altLang="en-US" sz="2400" dirty="0" smtClean="0"/>
              <a:t>완전경쟁시장에 대한 가정</a:t>
            </a:r>
            <a:endParaRPr lang="en-US" altLang="ko-KR" sz="2400" dirty="0" smtClean="0"/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altLang="ko-KR" sz="2400" dirty="0" smtClean="0"/>
              <a:t>    1) </a:t>
            </a:r>
            <a:r>
              <a:rPr lang="ko-KR" altLang="en-US" sz="2400" dirty="0" smtClean="0"/>
              <a:t>판매되는 재화들이 동일하다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ko-KR" altLang="en-US" sz="2400" dirty="0" smtClean="0"/>
              <a:t>    </a:t>
            </a:r>
            <a:r>
              <a:rPr lang="en-US" altLang="ko-KR" sz="2400" dirty="0" smtClean="0"/>
              <a:t>2) </a:t>
            </a:r>
            <a:r>
              <a:rPr lang="ko-KR" altLang="en-US" sz="2400" dirty="0" smtClean="0"/>
              <a:t>소비자의 수와 판매자의 수가 매우 많다</a:t>
            </a:r>
            <a:r>
              <a:rPr lang="en-US" altLang="ko-KR" sz="2400" dirty="0" smtClean="0"/>
              <a:t>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altLang="ko-KR" sz="2400" dirty="0" smtClean="0">
                <a:latin typeface="굴림" pitchFamily="50" charset="-127"/>
                <a:ea typeface="굴림" pitchFamily="50" charset="-127"/>
              </a:rPr>
              <a:t>       → </a:t>
            </a:r>
            <a:r>
              <a:rPr lang="ko-KR" altLang="en-US" sz="2400" dirty="0" smtClean="0"/>
              <a:t>가격수용자</a:t>
            </a:r>
            <a:r>
              <a:rPr lang="en-US" altLang="ko-KR" sz="2400" dirty="0" smtClean="0"/>
              <a:t>(price taker) : </a:t>
            </a:r>
            <a:r>
              <a:rPr lang="ko-KR" altLang="en-US" sz="2400" dirty="0" smtClean="0"/>
              <a:t>시장에서 결정되는 가격을  받아들여야 한다</a:t>
            </a:r>
            <a:r>
              <a:rPr lang="en-US" altLang="ko-KR" sz="24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smtClean="0"/>
              <a:t>수요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28775"/>
            <a:ext cx="8218488" cy="4497388"/>
          </a:xfrm>
        </p:spPr>
        <p:txBody>
          <a:bodyPr>
            <a:normAutofit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ko-KR" altLang="en-US" sz="2400" dirty="0"/>
              <a:t>수요량 </a:t>
            </a:r>
            <a:r>
              <a:rPr lang="en-US" altLang="ko-KR" sz="2400" dirty="0"/>
              <a:t>: </a:t>
            </a:r>
            <a:r>
              <a:rPr lang="ko-KR" altLang="en-US" sz="2400" dirty="0"/>
              <a:t>소비자들이 값을 치르고 구입할 의사와 능력이 있는 재화의 양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ko-KR" altLang="en-US" sz="2400" dirty="0"/>
              <a:t>수요의 법칙 </a:t>
            </a:r>
            <a:r>
              <a:rPr lang="en-US" altLang="ko-KR" sz="2400" dirty="0"/>
              <a:t>: </a:t>
            </a:r>
            <a:r>
              <a:rPr lang="ko-KR" altLang="en-US" sz="2400" dirty="0">
                <a:solidFill>
                  <a:schemeClr val="accent1">
                    <a:lumMod val="75000"/>
                  </a:schemeClr>
                </a:solidFill>
              </a:rPr>
              <a:t>다른 조건이 불변일 때</a:t>
            </a:r>
            <a:r>
              <a:rPr lang="en-US" altLang="ko-KR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ko-KR" altLang="en-US" sz="2400" dirty="0"/>
              <a:t>어떤 재화의 가격이 상승하면 그 재화의 수요량이 감소하는 법칙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ko-KR" altLang="en-US" sz="2400" dirty="0"/>
              <a:t>수요곡선</a:t>
            </a:r>
            <a:r>
              <a:rPr lang="en-US" altLang="ko-KR" sz="2400" dirty="0"/>
              <a:t>(demand curve) : </a:t>
            </a:r>
            <a:r>
              <a:rPr lang="ko-KR" altLang="en-US" sz="2400" dirty="0"/>
              <a:t>어떤 재화의 가격과 수요량의 관계를 보여주는 그래프</a:t>
            </a:r>
          </a:p>
        </p:txBody>
      </p:sp>
      <p:graphicFrame>
        <p:nvGraphicFramePr>
          <p:cNvPr id="14340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971550" y="3495675"/>
          <a:ext cx="7416800" cy="2881313"/>
        </p:xfrm>
        <a:graphic>
          <a:graphicData uri="http://schemas.openxmlformats.org/presentationml/2006/ole">
            <p:oleObj spid="_x0000_s14351" name="Image" r:id="rId3" imgW="8888889" imgH="4114286" progId="">
              <p:embed/>
            </p:oleObj>
          </a:graphicData>
        </a:graphic>
      </p:graphicFrame>
      <p:grpSp>
        <p:nvGrpSpPr>
          <p:cNvPr id="14341" name="Group 7"/>
          <p:cNvGrpSpPr>
            <a:grpSpLocks/>
          </p:cNvGrpSpPr>
          <p:nvPr/>
        </p:nvGrpSpPr>
        <p:grpSpPr bwMode="auto">
          <a:xfrm rot="1717338">
            <a:off x="1547813" y="4941888"/>
            <a:ext cx="1079500" cy="1450975"/>
            <a:chOff x="4285" y="1934"/>
            <a:chExt cx="1162" cy="1544"/>
          </a:xfrm>
        </p:grpSpPr>
        <p:pic>
          <p:nvPicPr>
            <p:cNvPr id="14342" name="Picture 4" descr="ICECON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-1331854">
              <a:off x="4285" y="2397"/>
              <a:ext cx="593" cy="1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3" name="Picture 5" descr="ICECON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704686">
              <a:off x="4616" y="1934"/>
              <a:ext cx="831" cy="1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dirty="0" smtClean="0"/>
              <a:t>시장수요와 개별수요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73238"/>
            <a:ext cx="8218488" cy="4352925"/>
          </a:xfrm>
        </p:spPr>
        <p:txBody>
          <a:bodyPr/>
          <a:lstStyle/>
          <a:p>
            <a:pPr eaLnBrk="1" hangingPunct="1"/>
            <a:r>
              <a:rPr lang="ko-KR" altLang="en-US" sz="2400" dirty="0" smtClean="0"/>
              <a:t>시장수요 </a:t>
            </a:r>
            <a:r>
              <a:rPr lang="en-US" altLang="ko-KR" sz="2400" dirty="0" smtClean="0"/>
              <a:t>= </a:t>
            </a:r>
            <a:r>
              <a:rPr lang="ko-KR" altLang="en-US" sz="2400" dirty="0" smtClean="0"/>
              <a:t>개별수요를 합한 것</a:t>
            </a:r>
          </a:p>
          <a:p>
            <a:pPr eaLnBrk="1" hangingPunct="1"/>
            <a:endParaRPr lang="ko-KR" altLang="en-US" sz="2400" dirty="0" smtClean="0"/>
          </a:p>
          <a:p>
            <a:pPr eaLnBrk="1" hangingPunct="1"/>
            <a:r>
              <a:rPr lang="ko-KR" altLang="en-US" sz="2400" dirty="0" smtClean="0"/>
              <a:t>시장수요곡선은 소비자가 구매하고자 하는 재화의 양에 영향을 미치는 다른 요소들이 변하지 않는 상태에서 재화의 가격이 변하면 그 재화의 시장 수요량이 어떻게 변하는지 나타낸다</a:t>
            </a:r>
            <a:r>
              <a:rPr lang="en-US" altLang="ko-KR" sz="24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ko-KR" altLang="en-US" smtClean="0"/>
              <a:t>시장수요와 개별수요</a:t>
            </a:r>
          </a:p>
        </p:txBody>
      </p:sp>
      <p:graphicFrame>
        <p:nvGraphicFramePr>
          <p:cNvPr id="16387" name="Object 5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539750" y="1557338"/>
          <a:ext cx="8064500" cy="2232025"/>
        </p:xfrm>
        <a:graphic>
          <a:graphicData uri="http://schemas.openxmlformats.org/presentationml/2006/ole">
            <p:oleObj spid="_x0000_s16396" name="Image" r:id="rId3" imgW="8253968" imgH="2577778" progId="">
              <p:embed/>
            </p:oleObj>
          </a:graphicData>
        </a:graphic>
      </p:graphicFrame>
      <p:pic>
        <p:nvPicPr>
          <p:cNvPr id="16388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39750" y="3860800"/>
            <a:ext cx="8135938" cy="2619375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smtClean="0"/>
              <a:t>수요곡선상의 운동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28775"/>
            <a:ext cx="8218488" cy="4497388"/>
          </a:xfrm>
        </p:spPr>
        <p:txBody>
          <a:bodyPr/>
          <a:lstStyle/>
          <a:p>
            <a:pPr eaLnBrk="1" hangingPunct="1"/>
            <a:r>
              <a:rPr lang="ko-KR" altLang="en-US" sz="2400" dirty="0" smtClean="0"/>
              <a:t>그 재화의 가격변동에 따른 수요량의 변동</a:t>
            </a:r>
          </a:p>
        </p:txBody>
      </p:sp>
      <p:graphicFrame>
        <p:nvGraphicFramePr>
          <p:cNvPr id="17412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1835150" y="2205038"/>
          <a:ext cx="5256213" cy="4352925"/>
        </p:xfrm>
        <a:graphic>
          <a:graphicData uri="http://schemas.openxmlformats.org/presentationml/2006/ole">
            <p:oleObj spid="_x0000_s17420" name="Image" r:id="rId3" imgW="6349206" imgH="5257143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dirty="0" smtClean="0"/>
              <a:t>공급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28775"/>
            <a:ext cx="8218488" cy="4497388"/>
          </a:xfrm>
        </p:spPr>
        <p:txBody>
          <a:bodyPr>
            <a:normAutofit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ko-KR" altLang="en-US" sz="2400" dirty="0"/>
              <a:t>공급량 </a:t>
            </a:r>
            <a:r>
              <a:rPr lang="en-US" altLang="ko-KR" sz="2400" dirty="0"/>
              <a:t>: </a:t>
            </a:r>
            <a:r>
              <a:rPr lang="ko-KR" altLang="en-US" sz="2400" dirty="0"/>
              <a:t>판매자가 팔 의사와 능력이 있는 수량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ko-KR" altLang="en-US" sz="2400" dirty="0"/>
              <a:t>공급의 법칙 </a:t>
            </a:r>
            <a:r>
              <a:rPr lang="en-US" altLang="ko-KR" sz="2400" dirty="0"/>
              <a:t>: </a:t>
            </a:r>
            <a:r>
              <a:rPr lang="ko-KR" altLang="en-US" sz="2400" dirty="0">
                <a:solidFill>
                  <a:schemeClr val="accent1">
                    <a:lumMod val="75000"/>
                  </a:schemeClr>
                </a:solidFill>
              </a:rPr>
              <a:t>다른 조건이 불변일 때</a:t>
            </a:r>
            <a:r>
              <a:rPr lang="en-US" altLang="ko-KR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ko-KR" altLang="en-US" sz="2400" dirty="0"/>
              <a:t>어떤 재화의 가격이 상승하면 그 재화의 공급량이 증가하는 법칙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ko-KR" altLang="en-US" sz="2400" dirty="0"/>
              <a:t>공급곡선</a:t>
            </a:r>
            <a:r>
              <a:rPr lang="en-US" altLang="ko-KR" sz="2400" dirty="0"/>
              <a:t>(supply curve) : </a:t>
            </a:r>
            <a:r>
              <a:rPr lang="ko-KR" altLang="en-US" sz="2400" dirty="0"/>
              <a:t>어떤 재화의 가격과 공급량의 관계를 보여주는 그래프</a:t>
            </a:r>
          </a:p>
        </p:txBody>
      </p:sp>
      <p:graphicFrame>
        <p:nvGraphicFramePr>
          <p:cNvPr id="20484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755650" y="3500438"/>
          <a:ext cx="7777163" cy="3057525"/>
        </p:xfrm>
        <a:graphic>
          <a:graphicData uri="http://schemas.openxmlformats.org/presentationml/2006/ole">
            <p:oleObj spid="_x0000_s20495" name="Image" r:id="rId3" imgW="8888889" imgH="4190476" progId="">
              <p:embed/>
            </p:oleObj>
          </a:graphicData>
        </a:graphic>
      </p:graphicFrame>
      <p:grpSp>
        <p:nvGrpSpPr>
          <p:cNvPr id="20485" name="Group 13"/>
          <p:cNvGrpSpPr>
            <a:grpSpLocks/>
          </p:cNvGrpSpPr>
          <p:nvPr/>
        </p:nvGrpSpPr>
        <p:grpSpPr bwMode="auto">
          <a:xfrm rot="1612458">
            <a:off x="1258888" y="5013325"/>
            <a:ext cx="1082675" cy="1236663"/>
            <a:chOff x="4285" y="1934"/>
            <a:chExt cx="1162" cy="1544"/>
          </a:xfrm>
        </p:grpSpPr>
        <p:pic>
          <p:nvPicPr>
            <p:cNvPr id="20486" name="Picture 14" descr="ICECON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-1331854">
              <a:off x="4285" y="2397"/>
              <a:ext cx="593" cy="1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7" name="Picture 15" descr="ICECON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704686">
              <a:off x="4616" y="1934"/>
              <a:ext cx="831" cy="1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ko-KR" altLang="en-US" dirty="0" smtClean="0"/>
              <a:t>시장공급과 개별공급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2775" y="1773238"/>
            <a:ext cx="8153400" cy="4322762"/>
          </a:xfrm>
        </p:spPr>
        <p:txBody>
          <a:bodyPr/>
          <a:lstStyle/>
          <a:p>
            <a:pPr eaLnBrk="1" hangingPunct="1"/>
            <a:r>
              <a:rPr lang="ko-KR" altLang="en-US" sz="2400" dirty="0" smtClean="0"/>
              <a:t>시장공급 </a:t>
            </a:r>
            <a:r>
              <a:rPr lang="en-US" altLang="ko-KR" sz="2400" dirty="0" smtClean="0"/>
              <a:t>= </a:t>
            </a:r>
            <a:r>
              <a:rPr lang="ko-KR" altLang="en-US" sz="2400" dirty="0" smtClean="0"/>
              <a:t>모든 </a:t>
            </a:r>
            <a:r>
              <a:rPr lang="ko-KR" altLang="en-US" sz="2400" dirty="0" err="1" smtClean="0"/>
              <a:t>판매자들의</a:t>
            </a:r>
            <a:r>
              <a:rPr lang="ko-KR" altLang="en-US" sz="2400" dirty="0" smtClean="0"/>
              <a:t> 개별 공급을 합한 것</a:t>
            </a:r>
          </a:p>
          <a:p>
            <a:pPr eaLnBrk="1" hangingPunct="1"/>
            <a:endParaRPr lang="ko-KR" altLang="en-US" sz="2400" dirty="0" smtClean="0"/>
          </a:p>
          <a:p>
            <a:pPr eaLnBrk="1" hangingPunct="1"/>
            <a:r>
              <a:rPr lang="ko-KR" altLang="en-US" sz="2400" dirty="0" smtClean="0"/>
              <a:t>시장공급곡선은 가격 이외에 공급량에 영향을 미치는 모든 변수들은 고정되었다고 가정하고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어떤 재화의 가격이 변함에 따라 그 재화의 시장 공급량이 어떻게 변하는지 보여준다</a:t>
            </a:r>
            <a:r>
              <a:rPr lang="en-US" altLang="ko-KR" sz="24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dirty="0" smtClean="0"/>
              <a:t>시장공급과 개별공급</a:t>
            </a:r>
          </a:p>
        </p:txBody>
      </p:sp>
      <p:graphicFrame>
        <p:nvGraphicFramePr>
          <p:cNvPr id="22531" name="Object 4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755650" y="1700213"/>
          <a:ext cx="7561263" cy="2160587"/>
        </p:xfrm>
        <a:graphic>
          <a:graphicData uri="http://schemas.openxmlformats.org/presentationml/2006/ole">
            <p:oleObj spid="_x0000_s22547" name="Image" r:id="rId3" imgW="7619048" imgH="3200000" progId="">
              <p:embed/>
            </p:oleObj>
          </a:graphicData>
        </a:graphic>
      </p:graphicFrame>
      <p:graphicFrame>
        <p:nvGraphicFramePr>
          <p:cNvPr id="22532" name="Object 6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755650" y="4005263"/>
          <a:ext cx="7632700" cy="2519362"/>
        </p:xfrm>
        <a:graphic>
          <a:graphicData uri="http://schemas.openxmlformats.org/presentationml/2006/ole">
            <p:oleObj spid="_x0000_s22548" name="Image" r:id="rId4" imgW="8888889" imgH="2933333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ko-KR" altLang="en-US" dirty="0" smtClean="0"/>
              <a:t>공급곡선상의 운동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28775"/>
            <a:ext cx="8291513" cy="4497388"/>
          </a:xfrm>
        </p:spPr>
        <p:txBody>
          <a:bodyPr/>
          <a:lstStyle/>
          <a:p>
            <a:pPr eaLnBrk="1" hangingPunct="1"/>
            <a:r>
              <a:rPr lang="ko-KR" altLang="en-US" sz="2400" dirty="0" smtClean="0"/>
              <a:t>공급곡선상의 운동 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그 재화의 가격변동에 따른 공급량의 변화</a:t>
            </a:r>
          </a:p>
          <a:p>
            <a:pPr eaLnBrk="1" hangingPunct="1"/>
            <a:endParaRPr lang="en-US" altLang="ko-K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2800" dirty="0" smtClean="0"/>
              <a:t>참고문헌</a:t>
            </a:r>
            <a:endParaRPr lang="ko-KR" altLang="en-US" sz="2800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700809"/>
            <a:ext cx="8219256" cy="4425354"/>
          </a:xfrm>
        </p:spPr>
        <p:txBody>
          <a:bodyPr/>
          <a:lstStyle/>
          <a:p>
            <a:r>
              <a:rPr lang="en-US" altLang="ko-KR" sz="2000" dirty="0"/>
              <a:t>Mankiw. 2015. </a:t>
            </a:r>
            <a:r>
              <a:rPr lang="ko-KR" altLang="en-US" sz="2000" dirty="0" err="1"/>
              <a:t>맨큐의</a:t>
            </a:r>
            <a:r>
              <a:rPr lang="ko-KR" altLang="en-US" sz="2000" dirty="0"/>
              <a:t> 경제학</a:t>
            </a:r>
            <a:r>
              <a:rPr lang="en-US" altLang="ko-KR" sz="2000" dirty="0"/>
              <a:t>. CENGAGE </a:t>
            </a:r>
            <a:r>
              <a:rPr lang="en-US" altLang="ko-KR" sz="2000" dirty="0" smtClean="0"/>
              <a:t>Learning.</a:t>
            </a:r>
            <a:endParaRPr lang="en-US" altLang="ko-KR" sz="200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57706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가을">
  <a:themeElements>
    <a:clrScheme name="메트로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267</TotalTime>
  <Words>305</Words>
  <Application>Microsoft Office PowerPoint</Application>
  <PresentationFormat>화면 슬라이드 쇼(4:3)</PresentationFormat>
  <Paragraphs>41</Paragraphs>
  <Slides>12</Slides>
  <Notes>0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4" baseType="lpstr">
      <vt:lpstr>가을</vt:lpstr>
      <vt:lpstr>Image</vt:lpstr>
      <vt:lpstr>제2장 수요와 공급</vt:lpstr>
      <vt:lpstr>수요와 공급 이론</vt:lpstr>
      <vt:lpstr>시장과 경쟁</vt:lpstr>
      <vt:lpstr>수요</vt:lpstr>
      <vt:lpstr>시장수요와 개별수요</vt:lpstr>
      <vt:lpstr>시장수요와 개별수요</vt:lpstr>
      <vt:lpstr>수요곡선상의 운동</vt:lpstr>
      <vt:lpstr>공급</vt:lpstr>
      <vt:lpstr>시장공급과 개별공급</vt:lpstr>
      <vt:lpstr>시장공급과 개별공급</vt:lpstr>
      <vt:lpstr>공급곡선상의 운동</vt:lpstr>
      <vt:lpstr>참고문헌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제4장</dc:title>
  <dc:creator>MSJ</dc:creator>
  <cp:lastModifiedBy>user</cp:lastModifiedBy>
  <cp:revision>48</cp:revision>
  <dcterms:created xsi:type="dcterms:W3CDTF">2012-03-15T00:13:49Z</dcterms:created>
  <dcterms:modified xsi:type="dcterms:W3CDTF">2017-09-20T00:57:39Z</dcterms:modified>
</cp:coreProperties>
</file>