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311" r:id="rId5"/>
    <p:sldId id="312" r:id="rId6"/>
    <p:sldId id="310" r:id="rId7"/>
    <p:sldId id="264" r:id="rId8"/>
    <p:sldId id="265" r:id="rId9"/>
    <p:sldId id="273" r:id="rId10"/>
    <p:sldId id="309" r:id="rId11"/>
    <p:sldId id="313" r:id="rId1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6" autoAdjust="0"/>
    <p:restoredTop sz="94660"/>
  </p:normalViewPr>
  <p:slideViewPr>
    <p:cSldViewPr>
      <p:cViewPr varScale="1">
        <p:scale>
          <a:sx n="68" d="100"/>
          <a:sy n="68" d="100"/>
        </p:scale>
        <p:origin x="-142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6445A873-4D2E-4729-A1F6-797B2A0201EA}" type="datetimeFigureOut">
              <a:rPr lang="ko-KR" altLang="en-US" smtClean="0"/>
              <a:t>2017-12-06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990068E-F952-404E-92A4-6603137849B3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5A873-4D2E-4729-A1F6-797B2A0201EA}" type="datetimeFigureOut">
              <a:rPr lang="ko-KR" altLang="en-US" smtClean="0"/>
              <a:t>2017-12-06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990068E-F952-404E-92A4-6603137849B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직사각형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5A873-4D2E-4729-A1F6-797B2A0201EA}" type="datetimeFigureOut">
              <a:rPr lang="ko-KR" altLang="en-US" smtClean="0"/>
              <a:t>2017-12-06</a:t>
            </a:fld>
            <a:endParaRPr lang="ko-KR" altLang="en-US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990068E-F952-404E-92A4-6603137849B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445A873-4D2E-4729-A1F6-797B2A0201EA}" type="datetimeFigureOut">
              <a:rPr lang="ko-KR" altLang="en-US" smtClean="0"/>
              <a:t>2017-12-06</a:t>
            </a:fld>
            <a:endParaRPr lang="ko-KR" altLang="en-US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990068E-F952-404E-92A4-6603137849B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2" name="바닥글 개체 틀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445A873-4D2E-4729-A1F6-797B2A0201EA}" type="datetimeFigureOut">
              <a:rPr lang="ko-KR" altLang="en-US" smtClean="0"/>
              <a:t>2017-12-06</a:t>
            </a:fld>
            <a:endParaRPr lang="ko-KR" altLang="en-US"/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990068E-F952-404E-92A4-6603137849B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/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5A873-4D2E-4729-A1F6-797B2A0201EA}" type="datetimeFigureOut">
              <a:rPr lang="ko-KR" altLang="en-US" smtClean="0"/>
              <a:t>2017-12-06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990068E-F952-404E-92A4-6603137849B3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5A873-4D2E-4729-A1F6-797B2A0201EA}" type="datetimeFigureOut">
              <a:rPr lang="ko-KR" altLang="en-US" smtClean="0"/>
              <a:t>2017-12-06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990068E-F952-404E-92A4-6603137849B3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5A873-4D2E-4729-A1F6-797B2A0201EA}" type="datetimeFigureOut">
              <a:rPr lang="ko-KR" altLang="en-US" smtClean="0"/>
              <a:t>2017-12-06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990068E-F952-404E-92A4-6603137849B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사각형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직사각형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6445A873-4D2E-4729-A1F6-797B2A0201EA}" type="datetimeFigureOut">
              <a:rPr lang="ko-KR" altLang="en-US" smtClean="0"/>
              <a:t>2017-12-06</a:t>
            </a:fld>
            <a:endParaRPr lang="ko-KR" altLang="en-US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990068E-F952-404E-92A4-6603137849B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5A873-4D2E-4729-A1F6-797B2A0201EA}" type="datetimeFigureOut">
              <a:rPr lang="ko-KR" altLang="en-US" smtClean="0"/>
              <a:t>2017-12-06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068E-F952-404E-92A4-6603137849B3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6445A873-4D2E-4729-A1F6-797B2A0201EA}" type="datetimeFigureOut">
              <a:rPr lang="ko-KR" altLang="en-US" smtClean="0"/>
              <a:t>2017-12-06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990068E-F952-404E-92A4-6603137849B3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445A873-4D2E-4729-A1F6-797B2A0201EA}" type="datetimeFigureOut">
              <a:rPr lang="ko-KR" altLang="en-US" smtClean="0"/>
              <a:t>2017-12-06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990068E-F952-404E-92A4-6603137849B3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1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1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1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1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1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1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411760" y="3933056"/>
            <a:ext cx="6477000" cy="1828800"/>
          </a:xfrm>
        </p:spPr>
        <p:txBody>
          <a:bodyPr>
            <a:normAutofit fontScale="90000"/>
          </a:bodyPr>
          <a:lstStyle/>
          <a:p>
            <a:r>
              <a:rPr lang="ko-KR" altLang="en-US" sz="40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</a:t>
            </a:r>
            <a:r>
              <a:rPr lang="en-US" altLang="ko-KR" sz="40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13</a:t>
            </a:r>
            <a:r>
              <a:rPr lang="ko-KR" altLang="en-US" sz="40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sz="40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4000" smtClean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40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경제변동과 경제안정화 대책</a:t>
            </a:r>
            <a:endParaRPr lang="ko-KR" altLang="en-US" sz="4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03664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단기 경기변동</a:t>
            </a:r>
            <a:endParaRPr lang="ko-KR" altLang="en-US" sz="4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대부분의 경우 재화와 서비스 생산은 증가한다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그러나 어떤 해에는 경제가 성장하지 않고 축소되기도 한다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경기침체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(recession) :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실질소득이 감소하고 실업이 증가하는 시기</a:t>
            </a:r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불황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(depression) :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심한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경기침체</a:t>
            </a:r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이제부터는 단기 경기변동 분석에 초점을 맞춘다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→총수요총공급 모형을 사용</a:t>
            </a:r>
            <a:endParaRPr lang="ko-KR" altLang="en-US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6838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경기변동의 중요한 특징</a:t>
            </a:r>
            <a:endParaRPr lang="ko-KR" altLang="en-US" sz="4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경기변동은 불규칙적이고 예측하기 어렵다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경기순환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(business cycle) :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경제활동의 변동</a:t>
            </a:r>
            <a:endParaRPr lang="en-US" altLang="ko-KR" sz="2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대부분의 거시경제 지표들은 함께 움직인다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거시경제 변수들이 매우 비슷하게 움직이지만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변동폭은 서로 다르다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생산이 감소하면 실업은 증가한다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기업들이 재화와 서비스의 생산을 줄이기로 결정하면 일부 근로자들을 해고하고 이에 따라 실업이 늘어난다</a:t>
            </a:r>
            <a:r>
              <a:rPr lang="en-US" altLang="ko-KR" sz="2400" dirty="0" smtClean="0"/>
              <a:t>.</a:t>
            </a:r>
            <a:endParaRPr lang="ko-KR" altLang="en-US" sz="2400" dirty="0"/>
          </a:p>
        </p:txBody>
      </p: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3996292" y="4829958"/>
            <a:ext cx="4680853" cy="1682768"/>
            <a:chOff x="924" y="2168"/>
            <a:chExt cx="4260" cy="1616"/>
          </a:xfrm>
        </p:grpSpPr>
        <p:sp>
          <p:nvSpPr>
            <p:cNvPr id="5" name="Line 6"/>
            <p:cNvSpPr>
              <a:spLocks noChangeShapeType="1"/>
            </p:cNvSpPr>
            <p:nvPr/>
          </p:nvSpPr>
          <p:spPr bwMode="auto">
            <a:xfrm flipV="1">
              <a:off x="2003" y="2579"/>
              <a:ext cx="1694" cy="74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grpSp>
          <p:nvGrpSpPr>
            <p:cNvPr id="6" name="Group 12"/>
            <p:cNvGrpSpPr>
              <a:grpSpLocks/>
            </p:cNvGrpSpPr>
            <p:nvPr/>
          </p:nvGrpSpPr>
          <p:grpSpPr bwMode="auto">
            <a:xfrm>
              <a:off x="924" y="2168"/>
              <a:ext cx="4260" cy="1616"/>
              <a:chOff x="985" y="2407"/>
              <a:chExt cx="4260" cy="1487"/>
            </a:xfrm>
          </p:grpSpPr>
          <p:sp>
            <p:nvSpPr>
              <p:cNvPr id="7" name="Line 4"/>
              <p:cNvSpPr>
                <a:spLocks noChangeShapeType="1"/>
              </p:cNvSpPr>
              <p:nvPr/>
            </p:nvSpPr>
            <p:spPr bwMode="auto">
              <a:xfrm>
                <a:off x="2003" y="2467"/>
                <a:ext cx="0" cy="119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8" name="Line 5"/>
              <p:cNvSpPr>
                <a:spLocks noChangeShapeType="1"/>
              </p:cNvSpPr>
              <p:nvPr/>
            </p:nvSpPr>
            <p:spPr bwMode="auto">
              <a:xfrm>
                <a:off x="1995" y="3662"/>
                <a:ext cx="1753" cy="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9" name="Text Box 7"/>
              <p:cNvSpPr txBox="1">
                <a:spLocks noChangeArrowheads="1"/>
              </p:cNvSpPr>
              <p:nvPr/>
            </p:nvSpPr>
            <p:spPr bwMode="auto">
              <a:xfrm>
                <a:off x="3851" y="3568"/>
                <a:ext cx="739" cy="3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ko-KR" dirty="0">
                    <a:ea typeface="굴림" pitchFamily="50" charset="-127"/>
                  </a:rPr>
                  <a:t>Time</a:t>
                </a:r>
              </a:p>
            </p:txBody>
          </p:sp>
          <p:sp>
            <p:nvSpPr>
              <p:cNvPr id="10" name="Text Box 8"/>
              <p:cNvSpPr txBox="1">
                <a:spLocks noChangeArrowheads="1"/>
              </p:cNvSpPr>
              <p:nvPr/>
            </p:nvSpPr>
            <p:spPr bwMode="auto">
              <a:xfrm>
                <a:off x="985" y="2544"/>
                <a:ext cx="1311" cy="5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ko-KR" dirty="0">
                    <a:ea typeface="굴림" pitchFamily="50" charset="-127"/>
                  </a:rPr>
                  <a:t>Economic activity</a:t>
                </a:r>
              </a:p>
            </p:txBody>
          </p:sp>
          <p:sp>
            <p:nvSpPr>
              <p:cNvPr id="11" name="Freeform 10"/>
              <p:cNvSpPr>
                <a:spLocks/>
              </p:cNvSpPr>
              <p:nvPr/>
            </p:nvSpPr>
            <p:spPr bwMode="auto">
              <a:xfrm>
                <a:off x="1995" y="2450"/>
                <a:ext cx="1882" cy="897"/>
              </a:xfrm>
              <a:custGeom>
                <a:avLst/>
                <a:gdLst>
                  <a:gd name="T0" fmla="*/ 0 w 1882"/>
                  <a:gd name="T1" fmla="*/ 576 h 897"/>
                  <a:gd name="T2" fmla="*/ 464 w 1882"/>
                  <a:gd name="T3" fmla="*/ 645 h 897"/>
                  <a:gd name="T4" fmla="*/ 773 w 1882"/>
                  <a:gd name="T5" fmla="*/ 834 h 897"/>
                  <a:gd name="T6" fmla="*/ 980 w 1882"/>
                  <a:gd name="T7" fmla="*/ 267 h 897"/>
                  <a:gd name="T8" fmla="*/ 1478 w 1882"/>
                  <a:gd name="T9" fmla="*/ 353 h 897"/>
                  <a:gd name="T10" fmla="*/ 1685 w 1882"/>
                  <a:gd name="T11" fmla="*/ 327 h 897"/>
                  <a:gd name="T12" fmla="*/ 1882 w 1882"/>
                  <a:gd name="T13" fmla="*/ 0 h 89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882"/>
                  <a:gd name="T22" fmla="*/ 0 h 897"/>
                  <a:gd name="T23" fmla="*/ 1882 w 1882"/>
                  <a:gd name="T24" fmla="*/ 897 h 89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882" h="897">
                    <a:moveTo>
                      <a:pt x="0" y="576"/>
                    </a:moveTo>
                    <a:cubicBezTo>
                      <a:pt x="167" y="589"/>
                      <a:pt x="335" y="602"/>
                      <a:pt x="464" y="645"/>
                    </a:cubicBezTo>
                    <a:cubicBezTo>
                      <a:pt x="593" y="688"/>
                      <a:pt x="687" y="897"/>
                      <a:pt x="773" y="834"/>
                    </a:cubicBezTo>
                    <a:cubicBezTo>
                      <a:pt x="859" y="771"/>
                      <a:pt x="863" y="347"/>
                      <a:pt x="980" y="267"/>
                    </a:cubicBezTo>
                    <a:cubicBezTo>
                      <a:pt x="1097" y="187"/>
                      <a:pt x="1361" y="343"/>
                      <a:pt x="1478" y="353"/>
                    </a:cubicBezTo>
                    <a:cubicBezTo>
                      <a:pt x="1595" y="363"/>
                      <a:pt x="1618" y="386"/>
                      <a:pt x="1685" y="327"/>
                    </a:cubicBezTo>
                    <a:cubicBezTo>
                      <a:pt x="1752" y="268"/>
                      <a:pt x="1849" y="54"/>
                      <a:pt x="1882" y="0"/>
                    </a:cubicBezTo>
                  </a:path>
                </a:pathLst>
              </a:custGeom>
              <a:noFill/>
              <a:ln w="28575">
                <a:solidFill>
                  <a:srgbClr val="CC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ko-KR" altLang="en-US">
                  <a:ea typeface="굴림" pitchFamily="50" charset="-127"/>
                </a:endParaRPr>
              </a:p>
            </p:txBody>
          </p:sp>
          <p:sp>
            <p:nvSpPr>
              <p:cNvPr id="12" name="Text Box 11"/>
              <p:cNvSpPr txBox="1">
                <a:spLocks noChangeArrowheads="1"/>
              </p:cNvSpPr>
              <p:nvPr/>
            </p:nvSpPr>
            <p:spPr bwMode="auto">
              <a:xfrm>
                <a:off x="3929" y="2407"/>
                <a:ext cx="1316" cy="5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ko-KR" dirty="0">
                    <a:ea typeface="굴림" pitchFamily="50" charset="-127"/>
                  </a:rPr>
                  <a:t>Business cycle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42520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단기 경기변동 추이 </a:t>
            </a:r>
            <a:r>
              <a:rPr lang="en-US" altLang="ko-KR" sz="4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4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한국</a:t>
            </a:r>
            <a:endParaRPr lang="ko-KR" altLang="en-US" sz="4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3" y="1563689"/>
            <a:ext cx="8335962" cy="186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3" y="3501008"/>
            <a:ext cx="8335962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0" y="5301208"/>
            <a:ext cx="8214966" cy="139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2852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단기 경기변동 추이 </a:t>
            </a:r>
            <a:r>
              <a:rPr lang="en-US" altLang="ko-KR" sz="4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4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한국</a:t>
            </a:r>
          </a:p>
        </p:txBody>
      </p:sp>
      <p:graphicFrame>
        <p:nvGraphicFramePr>
          <p:cNvPr id="5" name="개체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6339326"/>
              </p:ext>
            </p:extLst>
          </p:nvPr>
        </p:nvGraphicFramePr>
        <p:xfrm>
          <a:off x="539552" y="1700808"/>
          <a:ext cx="8253413" cy="24370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0" name="Image" r:id="rId3" imgW="8253968" imgH="4939683" progId="Photoshop.Image.7">
                  <p:embed/>
                </p:oleObj>
              </mc:Choice>
              <mc:Fallback>
                <p:oleObj name="Image" r:id="rId3" imgW="8253968" imgH="4939683" progId="Photoshop.Image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1700808"/>
                        <a:ext cx="8253413" cy="243706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개체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2544236"/>
              </p:ext>
            </p:extLst>
          </p:nvPr>
        </p:nvGraphicFramePr>
        <p:xfrm>
          <a:off x="539552" y="4221088"/>
          <a:ext cx="8253412" cy="20882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1" name="Image" r:id="rId5" imgW="8253968" imgH="4241270" progId="Photoshop.Image.7">
                  <p:embed/>
                </p:oleObj>
              </mc:Choice>
              <mc:Fallback>
                <p:oleObj name="Image" r:id="rId5" imgW="8253968" imgH="4241270" progId="Photoshop.Image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4221088"/>
                        <a:ext cx="8253412" cy="208823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6495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단기 경기변동 추이 </a:t>
            </a:r>
            <a:r>
              <a:rPr lang="en-US" altLang="ko-KR" sz="4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4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미국</a:t>
            </a:r>
            <a:endParaRPr lang="ko-KR" altLang="en-US" sz="4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352800"/>
            <a:ext cx="152400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" y="1700807"/>
            <a:ext cx="7677150" cy="1814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68" y="3629346"/>
            <a:ext cx="7552532" cy="1316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133423"/>
            <a:ext cx="6993582" cy="1336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292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총수요 총공급 모형</a:t>
            </a:r>
            <a:endParaRPr lang="ko-KR" altLang="en-US" sz="4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단기 경기변동 모형의 두 가지 변수</a:t>
            </a:r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실질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GDP :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재화와 서비스의 산출량</a:t>
            </a:r>
            <a:endParaRPr lang="en-US" altLang="ko-KR" sz="2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물가수준 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GDP</a:t>
            </a:r>
            <a:r>
              <a:rPr lang="ko-KR" altLang="en-US" sz="20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디플레이터나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CPI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측정</a:t>
            </a:r>
            <a:endParaRPr lang="en-US" altLang="ko-KR" sz="2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총수요곡선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(aggregate demand curve) :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물가수준에서 가계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기업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정부가 구입하려는 재화와 서비스의 양을 나타내는 곡선</a:t>
            </a:r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총공급곡선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aggregate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supply curve) :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물가수준에서 기업들이 생산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판매하려는 재화와 서비스의 양을 나타내는 곡선</a:t>
            </a:r>
            <a:endParaRPr lang="ko-KR" altLang="en-US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4" name="개체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3677081"/>
              </p:ext>
            </p:extLst>
          </p:nvPr>
        </p:nvGraphicFramePr>
        <p:xfrm>
          <a:off x="3131840" y="4941168"/>
          <a:ext cx="3456384" cy="17281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0" name="Image" r:id="rId3" imgW="6984127" imgH="4266667" progId="Photoshop.Image.7">
                  <p:embed/>
                </p:oleObj>
              </mc:Choice>
              <mc:Fallback>
                <p:oleObj name="Image" r:id="rId3" imgW="6984127" imgH="4266667" progId="Photoshop.Image.7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1840" y="4941168"/>
                        <a:ext cx="3456384" cy="172819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0596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총수요곡선</a:t>
            </a:r>
            <a:endParaRPr lang="ko-KR" altLang="en-US" sz="4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물가수준이 하락 → 재화와 서비스의 수요량 증가</a:t>
            </a:r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Y = C + I + G + NX</a:t>
            </a:r>
          </a:p>
        </p:txBody>
      </p:sp>
      <p:graphicFrame>
        <p:nvGraphicFramePr>
          <p:cNvPr id="4" name="개체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8072984"/>
              </p:ext>
            </p:extLst>
          </p:nvPr>
        </p:nvGraphicFramePr>
        <p:xfrm>
          <a:off x="4139952" y="3552354"/>
          <a:ext cx="4135239" cy="28048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3" name="Image" r:id="rId3" imgW="6984127" imgH="4736508" progId="Photoshop.Image.7">
                  <p:embed/>
                </p:oleObj>
              </mc:Choice>
              <mc:Fallback>
                <p:oleObj name="Image" r:id="rId3" imgW="6984127" imgH="4736508" progId="Photoshop.Image.7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9952" y="3552354"/>
                        <a:ext cx="4135239" cy="280480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6702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단기 총공급곡선</a:t>
            </a:r>
            <a:endParaRPr lang="ko-KR" altLang="en-US" sz="4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4" name="내용 개체 틀 3"/>
          <p:cNvGraphicFramePr>
            <a:graphicFrameLocks noGrp="1" noChangeAspect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142266495"/>
              </p:ext>
            </p:extLst>
          </p:nvPr>
        </p:nvGraphicFramePr>
        <p:xfrm>
          <a:off x="755576" y="1700808"/>
          <a:ext cx="7618413" cy="448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2" name="Image" r:id="rId3" imgW="7619048" imgH="4482540" progId="Photoshop.Image.7">
                  <p:embed/>
                </p:oleObj>
              </mc:Choice>
              <mc:Fallback>
                <p:oleObj name="Image" r:id="rId3" imgW="7619048" imgH="4482540" progId="Photoshop.Image.7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1700808"/>
                        <a:ext cx="7618413" cy="448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3732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경기침체</a:t>
            </a:r>
            <a:endParaRPr lang="ko-KR" altLang="en-US" sz="4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총수요 충격으로 인한 경기침체</a:t>
            </a:r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None/>
            </a:pP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→ 산출량 감소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물가 하락</a:t>
            </a:r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총공급 충격으로 인한 경기침체</a:t>
            </a:r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None/>
            </a:pP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→ 산출량 감소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물가 </a:t>
            </a:r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상승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스태그플레이션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경기침체에 대한 두 가지 대응책</a:t>
            </a:r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고전학파 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아무런 정책개입을 하지 않고 물가와 임금이 자동적으로 조정되기를 기다린다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/>
            <a:r>
              <a:rPr lang="ko-KR" altLang="en-US" sz="20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케인즈학파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금융정책이나 재정정책을 통해 총수요곡선을 이동시킨다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1481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참고문</a:t>
            </a:r>
            <a:r>
              <a:rPr lang="ko-KR" altLang="en-US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헌</a:t>
            </a:r>
          </a:p>
        </p:txBody>
      </p:sp>
      <p:sp>
        <p:nvSpPr>
          <p:cNvPr id="7171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sz="2000" dirty="0" smtClean="0">
                <a:latin typeface="맑은 고딕" pitchFamily="50" charset="-127"/>
                <a:ea typeface="맑은 고딕" panose="020B0503020000020004" pitchFamily="50" charset="-127"/>
              </a:rPr>
              <a:t>김상규 외</a:t>
            </a:r>
            <a:r>
              <a:rPr lang="en-US" altLang="ko-KR" sz="2000" dirty="0" smtClean="0">
                <a:latin typeface="맑은 고딕" pitchFamily="50" charset="-127"/>
                <a:ea typeface="맑은 고딕" panose="020B0503020000020004" pitchFamily="50" charset="-127"/>
              </a:rPr>
              <a:t>. 2017. </a:t>
            </a:r>
            <a:r>
              <a:rPr lang="ko-KR" altLang="en-US" sz="2000" dirty="0" smtClean="0">
                <a:latin typeface="맑은 고딕" pitchFamily="50" charset="-127"/>
                <a:ea typeface="맑은 고딕" panose="020B0503020000020004" pitchFamily="50" charset="-127"/>
              </a:rPr>
              <a:t>생활 속 경제원리</a:t>
            </a:r>
            <a:r>
              <a:rPr lang="en-US" altLang="ko-KR" sz="2000" dirty="0" smtClean="0">
                <a:latin typeface="맑은 고딕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000" dirty="0" smtClean="0">
                <a:latin typeface="맑은 고딕" pitchFamily="50" charset="-127"/>
                <a:ea typeface="맑은 고딕" panose="020B0503020000020004" pitchFamily="50" charset="-127"/>
              </a:rPr>
              <a:t>형설출판사</a:t>
            </a:r>
            <a:r>
              <a:rPr lang="en-US" altLang="ko-KR" sz="2000" dirty="0" smtClean="0">
                <a:latin typeface="맑은 고딕" pitchFamily="50" charset="-127"/>
                <a:ea typeface="맑은 고딕" panose="020B0503020000020004" pitchFamily="50" charset="-127"/>
              </a:rPr>
              <a:t>.</a:t>
            </a:r>
          </a:p>
          <a:p>
            <a:r>
              <a:rPr lang="en-US" altLang="ko-KR" sz="2000" dirty="0" smtClean="0">
                <a:latin typeface="맑은 고딕" pitchFamily="50" charset="-127"/>
                <a:ea typeface="맑은 고딕" panose="020B0503020000020004" pitchFamily="50" charset="-127"/>
              </a:rPr>
              <a:t>Mankiw. 2015. </a:t>
            </a:r>
            <a:r>
              <a:rPr lang="ko-KR" altLang="en-US" sz="2000" dirty="0" err="1" smtClean="0">
                <a:latin typeface="맑은 고딕" pitchFamily="50" charset="-127"/>
                <a:ea typeface="맑은 고딕" panose="020B0503020000020004" pitchFamily="50" charset="-127"/>
              </a:rPr>
              <a:t>맨큐의</a:t>
            </a:r>
            <a:r>
              <a:rPr lang="ko-KR" altLang="en-US" sz="2000" dirty="0" smtClean="0">
                <a:latin typeface="맑은 고딕" pitchFamily="50" charset="-127"/>
                <a:ea typeface="맑은 고딕" panose="020B0503020000020004" pitchFamily="50" charset="-127"/>
              </a:rPr>
              <a:t> 경제학</a:t>
            </a:r>
            <a:r>
              <a:rPr lang="en-US" altLang="ko-KR" sz="2000" dirty="0" smtClean="0">
                <a:latin typeface="맑은 고딕" pitchFamily="50" charset="-127"/>
                <a:ea typeface="맑은 고딕" panose="020B0503020000020004" pitchFamily="50" charset="-127"/>
              </a:rPr>
              <a:t>. CENGAGE Learning.</a:t>
            </a:r>
          </a:p>
          <a:p>
            <a:endParaRPr lang="ko-KR" altLang="en-US" dirty="0" smtClean="0"/>
          </a:p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86801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가을">
  <a:themeElements>
    <a:clrScheme name="복합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가을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463</TotalTime>
  <Words>273</Words>
  <Application>Microsoft Office PowerPoint</Application>
  <PresentationFormat>화면 슬라이드 쇼(4:3)</PresentationFormat>
  <Paragraphs>42</Paragraphs>
  <Slides>11</Slides>
  <Notes>0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3" baseType="lpstr">
      <vt:lpstr>가을</vt:lpstr>
      <vt:lpstr>Image</vt:lpstr>
      <vt:lpstr>제13장 경제변동과 경제안정화 대책</vt:lpstr>
      <vt:lpstr>단기 경기변동</vt:lpstr>
      <vt:lpstr>경기변동의 중요한 특징</vt:lpstr>
      <vt:lpstr>단기 경기변동 추이 : 한국</vt:lpstr>
      <vt:lpstr>단기 경기변동 추이 : 한국</vt:lpstr>
      <vt:lpstr>단기 경기변동 추이 : 미국</vt:lpstr>
      <vt:lpstr>총수요 총공급 모형</vt:lpstr>
      <vt:lpstr>총수요곡선</vt:lpstr>
      <vt:lpstr>단기 총공급곡선</vt:lpstr>
      <vt:lpstr>경기침체</vt:lpstr>
      <vt:lpstr>참고문헌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제23장 총수요와 총공급</dc:title>
  <dc:creator>MSJ</dc:creator>
  <cp:lastModifiedBy>MSJ</cp:lastModifiedBy>
  <cp:revision>69</cp:revision>
  <dcterms:created xsi:type="dcterms:W3CDTF">2012-06-05T02:31:41Z</dcterms:created>
  <dcterms:modified xsi:type="dcterms:W3CDTF">2017-12-06T05:36:58Z</dcterms:modified>
</cp:coreProperties>
</file>