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57" r:id="rId2"/>
    <p:sldId id="279" r:id="rId3"/>
    <p:sldId id="280" r:id="rId4"/>
    <p:sldId id="281" r:id="rId5"/>
    <p:sldId id="278" r:id="rId6"/>
    <p:sldId id="282" r:id="rId7"/>
    <p:sldId id="268" r:id="rId8"/>
    <p:sldId id="269" r:id="rId9"/>
    <p:sldId id="270" r:id="rId10"/>
    <p:sldId id="271" r:id="rId11"/>
    <p:sldId id="272" r:id="rId12"/>
    <p:sldId id="283" r:id="rId13"/>
    <p:sldId id="284" r:id="rId14"/>
    <p:sldId id="285" r:id="rId15"/>
    <p:sldId id="286" r:id="rId16"/>
    <p:sldId id="287" r:id="rId17"/>
    <p:sldId id="293" r:id="rId18"/>
    <p:sldId id="294" r:id="rId19"/>
    <p:sldId id="295" r:id="rId20"/>
    <p:sldId id="296" r:id="rId21"/>
    <p:sldId id="297" r:id="rId22"/>
    <p:sldId id="308" r:id="rId23"/>
    <p:sldId id="309" r:id="rId24"/>
    <p:sldId id="310" r:id="rId25"/>
    <p:sldId id="311" r:id="rId26"/>
    <p:sldId id="312" r:id="rId2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C94F7-6099-4C00-AFF8-2B95F34675FC}" type="datetimeFigureOut">
              <a:rPr lang="ko-KR" altLang="en-US" smtClean="0"/>
              <a:pPr/>
              <a:t>2017-10-10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4862-C1CA-4D24-8FDA-21A3ADE3976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C94F7-6099-4C00-AFF8-2B95F34675FC}" type="datetimeFigureOut">
              <a:rPr lang="ko-KR" altLang="en-US" smtClean="0"/>
              <a:pPr/>
              <a:t>2017-10-10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4862-C1CA-4D24-8FDA-21A3ADE397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C94F7-6099-4C00-AFF8-2B95F34675FC}" type="datetimeFigureOut">
              <a:rPr lang="ko-KR" altLang="en-US" smtClean="0"/>
              <a:pPr/>
              <a:t>2017-10-10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4862-C1CA-4D24-8FDA-21A3ADE3976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C94F7-6099-4C00-AFF8-2B95F34675FC}" type="datetimeFigureOut">
              <a:rPr lang="ko-KR" altLang="en-US" smtClean="0"/>
              <a:pPr/>
              <a:t>2017-10-10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4862-C1CA-4D24-8FDA-21A3ADE397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C94F7-6099-4C00-AFF8-2B95F34675FC}" type="datetimeFigureOut">
              <a:rPr lang="ko-KR" altLang="en-US" smtClean="0"/>
              <a:pPr/>
              <a:t>2017-10-10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4862-C1CA-4D24-8FDA-21A3ADE3976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C94F7-6099-4C00-AFF8-2B95F34675FC}" type="datetimeFigureOut">
              <a:rPr lang="ko-KR" altLang="en-US" smtClean="0"/>
              <a:pPr/>
              <a:t>2017-10-10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4862-C1CA-4D24-8FDA-21A3ADE397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C94F7-6099-4C00-AFF8-2B95F34675FC}" type="datetimeFigureOut">
              <a:rPr lang="ko-KR" altLang="en-US" smtClean="0"/>
              <a:pPr/>
              <a:t>2017-10-10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4862-C1CA-4D24-8FDA-21A3ADE397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C94F7-6099-4C00-AFF8-2B95F34675FC}" type="datetimeFigureOut">
              <a:rPr lang="ko-KR" altLang="en-US" smtClean="0"/>
              <a:pPr/>
              <a:t>2017-10-10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4862-C1CA-4D24-8FDA-21A3ADE3976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C94F7-6099-4C00-AFF8-2B95F34675FC}" type="datetimeFigureOut">
              <a:rPr lang="ko-KR" altLang="en-US" smtClean="0"/>
              <a:pPr/>
              <a:t>2017-10-10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4862-C1CA-4D24-8FDA-21A3ADE397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C94F7-6099-4C00-AFF8-2B95F34675FC}" type="datetimeFigureOut">
              <a:rPr lang="ko-KR" altLang="en-US" smtClean="0"/>
              <a:pPr/>
              <a:t>2017-10-10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4862-C1CA-4D24-8FDA-21A3ADE397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C94F7-6099-4C00-AFF8-2B95F34675FC}" type="datetimeFigureOut">
              <a:rPr lang="ko-KR" altLang="en-US" smtClean="0"/>
              <a:pPr/>
              <a:t>2017-10-10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4862-C1CA-4D24-8FDA-21A3ADE397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321B41-00F0-4535-9058-F0C299758DC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2806546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F7CC94F7-6099-4C00-AFF8-2B95F34675FC}" type="datetimeFigureOut">
              <a:rPr lang="ko-KR" altLang="en-US" smtClean="0"/>
              <a:pPr/>
              <a:t>2017-10-10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4D9C4862-C1CA-4D24-8FDA-21A3ADE397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1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1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1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1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1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3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extLst/>
        </p:spPr>
        <p:txBody>
          <a:bodyPr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ko-KR" altLang="en-US" sz="4000" b="1" dirty="0" smtClean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</a:t>
            </a:r>
            <a:r>
              <a:rPr lang="en-US" altLang="ko-KR" sz="4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4000" b="1" dirty="0" smtClean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 </a:t>
            </a:r>
            <a:r>
              <a:rPr lang="en-US" altLang="ko-KR" sz="4000" b="1" dirty="0" smtClean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4000" b="1" dirty="0" smtClean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4000" b="1" dirty="0" smtClean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수요와 공급의 가격 탄력성</a:t>
            </a:r>
            <a:endParaRPr lang="ko-KR" altLang="en-US" sz="4000" b="1" dirty="0">
              <a:solidFill>
                <a:schemeClr val="accent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marR="0" eaLnBrk="1" hangingPunct="1"/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xmlns="" val="1050232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수요의 가격탄력성과 판매수입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2015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 담배가격 인상의 예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담배가격 인상의 이유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국민들의 흡연을 줄여 국민들의 건강을 증진하기 위함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담배가격이 오르면 담배소비를 줄일 것이라는 수요의 법칙에 근거한 정책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담배가격이 인상될 때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국민들의 담배 지출은 증가할까 감소할까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정부의 담배 판매수입은 증가할까 감소할까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  <a:p>
            <a:pPr lvl="1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담배 수요의 가격탄력성은 비탄력적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담배 가격 인상으로 정부의 담배 판매수입은 증가한다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77354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수요의 가격탄력성과 판매수입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82880" lvl="1"/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구매자의 지출액 </a:t>
            </a:r>
            <a:r>
              <a:rPr lang="en-US" altLang="ko-KR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판매자의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판매수입</a:t>
            </a:r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2880" lvl="1"/>
            <a:endParaRPr lang="en-US" altLang="ko-KR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2880" lvl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수요의 가격탄력성이 비탄력적인 재화를 생산∙공급하는 기업의 경우에는 그 재화의 가격이 상승하는 것이 유리</a:t>
            </a:r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2880" lvl="1"/>
            <a:endParaRPr lang="en-US" altLang="ko-KR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2880" lvl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수요의 가격탄력성이 탄력적인 </a:t>
            </a:r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재화를 생산 ∙공급하는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기업의 경우에는 가격이 하락하는 것이 유리하다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82880" lvl="1"/>
            <a:endParaRPr lang="en-US" altLang="ko-KR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2880" lvl="1"/>
            <a:r>
              <a:rPr lang="ko-KR" altLang="en-US" sz="2400" dirty="0" smtClean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따라서 수요의 탄력성은 기업의 가격전략에 응용된다</a:t>
            </a:r>
            <a:r>
              <a:rPr lang="en-US" altLang="ko-KR" sz="2400" dirty="0" smtClean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2400" dirty="0">
              <a:solidFill>
                <a:schemeClr val="accent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697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가격 차별의 원리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수요의 가격탄력성이 탄력적일 때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74320" lvl="1" indent="0">
              <a:buNone/>
            </a:pPr>
            <a:r>
              <a:rPr lang="ko-KR" altLang="en-US" dirty="0" smtClean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가격을 내리는 것이 판매수입을 증대시키는 전략이 된다</a:t>
            </a:r>
            <a:r>
              <a:rPr lang="en-US" altLang="ko-KR" dirty="0" smtClean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수요의 가격탄력성이 비탄력적일 때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74320" lvl="1" indent="0">
              <a:buNone/>
            </a:pPr>
            <a:r>
              <a:rPr lang="ko-KR" altLang="en-US" dirty="0" smtClean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가격을 인상하는 것이 판매수입을 증대시킬 수 있는 전략이 된다</a:t>
            </a:r>
            <a:r>
              <a:rPr lang="en-US" altLang="ko-KR" dirty="0" smtClean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274320" lvl="1" indent="0">
              <a:buNone/>
            </a:pPr>
            <a:endParaRPr lang="en-US" altLang="ko-KR" dirty="0">
              <a:solidFill>
                <a:schemeClr val="accent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가격차별이 가능한 조건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기업은 가격을 차별할 수 있는 시장지배력을 갖고 있어야 한다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소비자를 몇 개의 그룹으로 구분하고 소비자의 유형을 쉽게 판별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전매가 불가능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가격차별 전략은 기업의 이윤을 증가시킬 수 있다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667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가격 차별의 원리</a:t>
            </a:r>
            <a:endParaRPr lang="ko-KR" altLang="en-US" b="1" dirty="0">
              <a:solidFill>
                <a:schemeClr val="accent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완전가격차별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급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가격차별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소비자들의 수요패턴에 대해 완벽하게 파악하고 있는 경우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소비자가 상품의 각 단위에 대해 얼마의 가격을 지불할 용의가 있는지 완전히 알고 있다고 가정한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가장 극단적인 가격차별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90000"/>
              </a:lnSpc>
            </a:pP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496652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가격 차별의 원리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불완전가격차별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급 가격차별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구간에 기초한 수량할인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이부가격제</a:t>
            </a:r>
          </a:p>
          <a:p>
            <a:pPr lvl="1"/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급 가격차별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소비자들을 특성이 다른 몇 개의 그룹으로 구분한 다음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그룹마다 다른 가격을 설정하는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형태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철도가격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항공권가격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선별하기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(screening) :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쿠폰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리베이트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시점 간 가격차별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2880" lvl="1"/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끼워팔기</a:t>
            </a:r>
            <a:r>
              <a:rPr lang="en-US" altLang="ko-KR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(tying)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묶어팔기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(bundling)</a:t>
            </a:r>
          </a:p>
          <a:p>
            <a:pPr lvl="1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혼합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묶어팔기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884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ko-KR" altLang="en-US" sz="4000" b="1" dirty="0" smtClean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공급의 가격탄력성과 그 결정변수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7411" name="Rectangle 3"/>
              <p:cNvSpPr>
                <a:spLocks noGrp="1" noChangeArrowheads="1"/>
              </p:cNvSpPr>
              <p:nvPr>
                <p:ph idx="1"/>
              </p:nvPr>
            </p:nvSpPr>
            <p:spPr/>
            <p:txBody>
              <a:bodyPr/>
              <a:lstStyle/>
              <a:p>
                <a:pPr eaLnBrk="1" hangingPunct="1"/>
                <a:r>
                  <a:rPr lang="ko-KR" altLang="en-US" sz="24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공급의 가격탄력성</a:t>
                </a:r>
                <a:endParaRPr lang="en-US" altLang="ko-KR" sz="24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𝐸</m:t>
                        </m:r>
                      </m:e>
                      <m:sub>
                        <m:r>
                          <a:rPr lang="en-US" altLang="ko-KR" i="1">
                            <a:latin typeface="Cambria Math"/>
                          </a:rPr>
                          <m:t>𝑝</m:t>
                        </m:r>
                      </m:sub>
                    </m:sSub>
                    <m:r>
                      <a:rPr lang="en-US" altLang="ko-KR" i="1">
                        <a:latin typeface="Cambria Math"/>
                      </a:rPr>
                      <m:t> </m:t>
                    </m:r>
                  </m:oMath>
                </a14:m>
                <a:r>
                  <a:rPr lang="en-US" altLang="ko-KR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i="1" dirty="0">
                            <a:latin typeface="Cambria Math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ko-KR" altLang="en-US" dirty="0">
                            <a:latin typeface="Cambria Math"/>
                            <a:ea typeface="맑은 고딕" panose="020B0503020000020004" pitchFamily="50" charset="-127"/>
                          </a:rPr>
                          <m:t>공급량의</m:t>
                        </m:r>
                        <m:r>
                          <a:rPr lang="en-US" altLang="ko-KR" dirty="0">
                            <a:latin typeface="Cambria Math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ko-KR" altLang="en-US" dirty="0">
                            <a:latin typeface="Cambria Math"/>
                            <a:ea typeface="맑은 고딕" panose="020B0503020000020004" pitchFamily="50" charset="-127"/>
                          </a:rPr>
                          <m:t>변화율</m:t>
                        </m:r>
                        <m:r>
                          <a:rPr lang="en-US" altLang="ko-KR" dirty="0">
                            <a:latin typeface="Cambria Math"/>
                            <a:ea typeface="맑은 고딕" panose="020B0503020000020004" pitchFamily="50" charset="-127"/>
                          </a:rPr>
                          <m:t>(%)</m:t>
                        </m:r>
                      </m:num>
                      <m:den>
                        <m:r>
                          <a:rPr lang="ko-KR" altLang="en-US" dirty="0">
                            <a:latin typeface="Cambria Math"/>
                            <a:ea typeface="맑은 고딕" panose="020B0503020000020004" pitchFamily="50" charset="-127"/>
                          </a:rPr>
                          <m:t>가격의</m:t>
                        </m:r>
                        <m:r>
                          <a:rPr lang="en-US" altLang="ko-KR" dirty="0">
                            <a:latin typeface="Cambria Math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ko-KR" altLang="en-US" dirty="0">
                            <a:latin typeface="Cambria Math"/>
                            <a:ea typeface="맑은 고딕" panose="020B0503020000020004" pitchFamily="50" charset="-127"/>
                          </a:rPr>
                          <m:t>변화율</m:t>
                        </m:r>
                        <m:r>
                          <a:rPr lang="en-US" altLang="ko-KR" dirty="0">
                            <a:latin typeface="Cambria Math"/>
                            <a:ea typeface="맑은 고딕" panose="020B0503020000020004" pitchFamily="50" charset="-127"/>
                          </a:rPr>
                          <m:t>(%)</m:t>
                        </m:r>
                      </m:den>
                    </m:f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0" indent="0" eaLnBrk="1" hangingPunct="1">
                  <a:buNone/>
                </a:pP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hangingPunct="1"/>
                <a:r>
                  <a:rPr lang="ko-KR" altLang="en-US" sz="24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생산량을 얼마나 신축적으로 조절할 수 있는가</a:t>
                </a:r>
              </a:p>
              <a:p>
                <a:pPr eaLnBrk="1" hangingPunct="1"/>
                <a:r>
                  <a:rPr lang="ko-KR" altLang="en-US" sz="24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고려되는 시간의 길이</a:t>
                </a:r>
              </a:p>
              <a:p>
                <a:pPr eaLnBrk="1" hangingPunct="1"/>
                <a:r>
                  <a:rPr lang="ko-KR" altLang="en-US" sz="24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생산요소의 가격 및 저장가능성</a:t>
                </a:r>
                <a:endParaRPr lang="ko-KR" altLang="en-US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>
          <p:sp>
            <p:nvSpPr>
              <p:cNvPr id="17411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593" t="-10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751688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ko-KR" altLang="en-US" sz="4000" b="1" dirty="0" smtClean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공급의 가격탄력성</a:t>
            </a:r>
          </a:p>
        </p:txBody>
      </p:sp>
      <p:graphicFrame>
        <p:nvGraphicFramePr>
          <p:cNvPr id="18435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1285875" y="1600200"/>
          <a:ext cx="6572250" cy="4876800"/>
        </p:xfrm>
        <a:graphic>
          <a:graphicData uri="http://schemas.openxmlformats.org/presentationml/2006/ole">
            <p:oleObj spid="_x0000_s7235" name="Image" r:id="rId3" imgW="6984127" imgH="5180952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270382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공급의 가격탄력성</a:t>
            </a:r>
            <a:endParaRPr lang="ko-KR" altLang="en-US" sz="4000" dirty="0" smtClean="0"/>
          </a:p>
        </p:txBody>
      </p:sp>
      <p:graphicFrame>
        <p:nvGraphicFramePr>
          <p:cNvPr id="19459" name="Object 4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81797728"/>
              </p:ext>
            </p:extLst>
          </p:nvPr>
        </p:nvGraphicFramePr>
        <p:xfrm>
          <a:off x="457200" y="2373313"/>
          <a:ext cx="4037013" cy="2973387"/>
        </p:xfrm>
        <a:graphic>
          <a:graphicData uri="http://schemas.openxmlformats.org/presentationml/2006/ole">
            <p:oleObj spid="_x0000_s8324" name="Image" r:id="rId3" imgW="6984127" imgH="5142857" progId="">
              <p:embed/>
            </p:oleObj>
          </a:graphicData>
        </a:graphic>
      </p:graphicFrame>
      <p:graphicFrame>
        <p:nvGraphicFramePr>
          <p:cNvPr id="19460" name="Object 6"/>
          <p:cNvGraphicFramePr>
            <a:graphicFrameLocks noGrp="1" noChangeAspect="1"/>
          </p:cNvGraphicFramePr>
          <p:nvPr>
            <p:ph sz="half" idx="2"/>
          </p:nvPr>
        </p:nvGraphicFramePr>
        <p:xfrm>
          <a:off x="4648200" y="2478088"/>
          <a:ext cx="4038600" cy="3106737"/>
        </p:xfrm>
        <a:graphic>
          <a:graphicData uri="http://schemas.openxmlformats.org/presentationml/2006/ole">
            <p:oleObj spid="_x0000_s8325" name="Image" r:id="rId4" imgW="6984127" imgH="5371429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108210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공급의 가격탄력성</a:t>
            </a:r>
            <a:endParaRPr lang="ko-KR" altLang="en-US" sz="4000" b="1" dirty="0" smtClean="0">
              <a:solidFill>
                <a:schemeClr val="accent1"/>
              </a:solidFill>
            </a:endParaRPr>
          </a:p>
        </p:txBody>
      </p:sp>
      <p:graphicFrame>
        <p:nvGraphicFramePr>
          <p:cNvPr id="20483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1379538" y="1600200"/>
          <a:ext cx="6384925" cy="4876800"/>
        </p:xfrm>
        <a:graphic>
          <a:graphicData uri="http://schemas.openxmlformats.org/presentationml/2006/ole">
            <p:oleObj spid="_x0000_s9283" name="Image" r:id="rId3" imgW="6984127" imgH="5333333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55219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생산능력이 한정된 경우</a:t>
            </a:r>
            <a:endParaRPr lang="ko-KR" altLang="en-US" sz="4000" b="1" dirty="0" smtClean="0">
              <a:solidFill>
                <a:schemeClr val="accent3"/>
              </a:solidFill>
            </a:endParaRPr>
          </a:p>
        </p:txBody>
      </p:sp>
      <p:graphicFrame>
        <p:nvGraphicFramePr>
          <p:cNvPr id="21507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1406525" y="1600200"/>
          <a:ext cx="6330950" cy="4876800"/>
        </p:xfrm>
        <a:graphic>
          <a:graphicData uri="http://schemas.openxmlformats.org/presentationml/2006/ole">
            <p:oleObj spid="_x0000_s10307" name="Image" r:id="rId3" imgW="6349206" imgH="4888889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526303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ko-KR" altLang="en-US" sz="3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제</a:t>
            </a:r>
            <a:r>
              <a:rPr lang="en-US" altLang="ko-KR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lang="ko-KR" altLang="en-US" sz="3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sz="3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3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3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가계와 기업의 경제적 의사결정 원리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1113542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산업조직론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(industrial organization)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기업의 의사결정</a:t>
            </a:r>
          </a:p>
          <a:p>
            <a:pPr eaLnBrk="1" hangingPunct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가격과 생산량에 관한 기업들의 의사결정이 그 기업들이 직면한 시장 여건에 따라 어떤 영향을 받는지 연구한다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생산비용</a:t>
            </a:r>
          </a:p>
          <a:p>
            <a:pPr eaLnBrk="1" hangingPunct="1"/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xmlns="" val="2792951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총수입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총비용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이윤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628800"/>
            <a:ext cx="8063681" cy="4968850"/>
          </a:xfrm>
        </p:spPr>
        <p:txBody>
          <a:bodyPr/>
          <a:lstStyle/>
          <a:p>
            <a:pPr eaLnBrk="1" hangingPunct="1"/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기업의 목적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이타적 동기 혹은 열정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돈을 벌 목적 등</a:t>
            </a: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경제학자들은 기업의 목표가 </a:t>
            </a:r>
            <a:r>
              <a:rPr lang="ko-KR" altLang="en-US" sz="2400" b="1" dirty="0" smtClean="0">
                <a:solidFill>
                  <a:schemeClr val="hlin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이윤을 극대화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하는데 있다고 가정하며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 가정은 대부분의 경우 잘 들어맞는다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/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총수입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(total revenue) :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기업이 제품을 판매하고 받은 금액 </a:t>
            </a:r>
            <a:r>
              <a:rPr lang="en-US" altLang="ko-KR" sz="2400" b="1" dirty="0" smtClean="0">
                <a:solidFill>
                  <a:schemeClr val="hlin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TR = P x Q</a:t>
            </a: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총비용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(total cost) :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기업이 생산 과정에 투입한 모든 요소의 시장 가치</a:t>
            </a: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이윤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(profit) =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총수입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총비용</a:t>
            </a:r>
          </a:p>
        </p:txBody>
      </p:sp>
    </p:spTree>
    <p:extLst>
      <p:ext uri="{BB962C8B-B14F-4D97-AF65-F5344CB8AC3E}">
        <p14:creationId xmlns:p14="http://schemas.microsoft.com/office/powerpoint/2010/main" xmlns="" val="2097901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기회비용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556792"/>
            <a:ext cx="8063681" cy="4967833"/>
          </a:xfrm>
        </p:spPr>
        <p:txBody>
          <a:bodyPr/>
          <a:lstStyle/>
          <a:p>
            <a:pPr eaLnBrk="1" hangingPunct="1"/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경제학에서 기업의 생산비용을 언급할 때는 재화와 서비스를 생산하는데 따르는 모든 기회비용을 포함한다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명시적 비용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(explicit costs) :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현금 지출이 필요한 요소비용</a:t>
            </a: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암묵적 비용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(implicit costs) :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현금 지출이 필요하지 않은 요소비용</a:t>
            </a: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경제학자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명시적 비용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+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암묵적 비용</a:t>
            </a:r>
          </a:p>
          <a:p>
            <a:pPr lvl="1" eaLnBrk="1" hangingPunct="1"/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포기한 소득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금융자본의 이자소득</a:t>
            </a: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회계사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명시적 비용만 고려</a:t>
            </a:r>
          </a:p>
        </p:txBody>
      </p:sp>
    </p:spTree>
    <p:extLst>
      <p:ext uri="{BB962C8B-B14F-4D97-AF65-F5344CB8AC3E}">
        <p14:creationId xmlns:p14="http://schemas.microsoft.com/office/powerpoint/2010/main" xmlns="" val="3431165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2"/>
          <p:cNvSpPr>
            <a:spLocks noGrp="1" noChangeArrowheads="1"/>
          </p:cNvSpPr>
          <p:nvPr>
            <p:ph type="title"/>
          </p:nvPr>
        </p:nvSpPr>
        <p:spPr>
          <a:xfrm>
            <a:off x="467544" y="404664"/>
            <a:ext cx="7543800" cy="1295400"/>
          </a:xfrm>
        </p:spPr>
        <p:txBody>
          <a:bodyPr/>
          <a:lstStyle/>
          <a:p>
            <a:pPr eaLnBrk="1" hangingPunct="1"/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경제학적 이윤과 회계학적 이윤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11560" y="1700808"/>
            <a:ext cx="7848228" cy="4385667"/>
          </a:xfrm>
        </p:spPr>
        <p:txBody>
          <a:bodyPr/>
          <a:lstStyle/>
          <a:p>
            <a:pPr eaLnBrk="1" hangingPunct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경제학적 이윤 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총수입 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– (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명시적 비용 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+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암묵적 비용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eaLnBrk="1" hangingPunct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회계학적 이윤 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총수입 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명시적 비용</a:t>
            </a:r>
          </a:p>
          <a:p>
            <a:pPr eaLnBrk="1" hangingPunct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경제학적 이윤 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&lt;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회계학적 이윤</a:t>
            </a:r>
          </a:p>
          <a:p>
            <a:pPr eaLnBrk="1" hangingPunct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경제학적 이윤이 존재하면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사업을 지속</a:t>
            </a:r>
          </a:p>
          <a:p>
            <a:pPr eaLnBrk="1" hangingPunct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경제학적 손실이 존재하면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사업을 중단하고 시장에서 퇴출</a:t>
            </a:r>
          </a:p>
        </p:txBody>
      </p:sp>
      <p:graphicFrame>
        <p:nvGraphicFramePr>
          <p:cNvPr id="7172" name="Object 4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273861467"/>
              </p:ext>
            </p:extLst>
          </p:nvPr>
        </p:nvGraphicFramePr>
        <p:xfrm>
          <a:off x="2123728" y="3861048"/>
          <a:ext cx="4465637" cy="2247900"/>
        </p:xfrm>
        <a:graphic>
          <a:graphicData uri="http://schemas.openxmlformats.org/presentationml/2006/ole">
            <p:oleObj spid="_x0000_s12322" name="Image" r:id="rId3" imgW="6984127" imgH="4584127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017936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여러 가지 비용 개념</a:t>
            </a:r>
          </a:p>
        </p:txBody>
      </p:sp>
      <p:graphicFrame>
        <p:nvGraphicFramePr>
          <p:cNvPr id="13315" name="Object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65888991"/>
              </p:ext>
            </p:extLst>
          </p:nvPr>
        </p:nvGraphicFramePr>
        <p:xfrm>
          <a:off x="611559" y="2060848"/>
          <a:ext cx="7775243" cy="3240360"/>
        </p:xfrm>
        <a:graphic>
          <a:graphicData uri="http://schemas.openxmlformats.org/presentationml/2006/ole">
            <p:oleObj spid="_x0000_s15394" name="Image" r:id="rId3" imgW="7619048" imgH="3174603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46920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총비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용</a:t>
            </a:r>
            <a:endParaRPr lang="ko-KR" altLang="en-US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총비용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(TC)</a:t>
            </a:r>
            <a:endParaRPr lang="en-US" altLang="ko-KR" sz="2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총</a:t>
            </a:r>
            <a:r>
              <a:rPr lang="ko-KR" altLang="en-US" sz="20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고정비용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(total fixed costs) :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산출량에 따라 변하지 않는 비용</a:t>
            </a:r>
          </a:p>
          <a:p>
            <a:pPr lvl="1"/>
            <a:r>
              <a:rPr lang="ko-KR" altLang="en-US" sz="20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총가변비용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(total variable costs) :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산출량에 따라 변하는 비용</a:t>
            </a:r>
          </a:p>
          <a:p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단기에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총고정비용이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존재함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단기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(short run) :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하나 이상의 생산요소 투입량이 고정되어 있는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경우</a:t>
            </a:r>
            <a:endParaRPr lang="ko-KR" altLang="en-US" dirty="0">
              <a:solidFill>
                <a:schemeClr val="accent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장기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(long run) :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모든 생산요소의 투입량이 자유롭게 변화될 수 있는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경우 → </a:t>
            </a:r>
            <a:r>
              <a:rPr lang="ko-KR" altLang="en-US" dirty="0" smtClean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장기에는 </a:t>
            </a:r>
            <a:r>
              <a:rPr lang="ko-KR" altLang="en-US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고정비용이 존재하지 않는다</a:t>
            </a:r>
            <a:r>
              <a:rPr lang="en-US" altLang="ko-KR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/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총비용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ko-KR" altLang="en-US" sz="2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총고정비용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+ </a:t>
            </a:r>
            <a:r>
              <a:rPr lang="ko-KR" altLang="en-US" sz="2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총가변비용</a:t>
            </a:r>
            <a:endParaRPr lang="ko-KR" altLang="en-US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 = TFC + TVC</a:t>
            </a:r>
          </a:p>
        </p:txBody>
      </p:sp>
    </p:spTree>
    <p:extLst>
      <p:ext uri="{BB962C8B-B14F-4D97-AF65-F5344CB8AC3E}">
        <p14:creationId xmlns:p14="http://schemas.microsoft.com/office/powerpoint/2010/main" xmlns="" val="3530914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평균비용과 한계비용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생산량을 결정할 때 중요한 것은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생산량을 변동시킴에 따라 비용이 어떻게 변하는가 하는 것이다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/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커피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잔을 만드는데 드는 비용은 얼마인가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커피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잔을 더 만드는데 드는 추가비용은 얼마인가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xmlns="" val="3450928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평균비용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평균비용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(average cost : AC)</a:t>
            </a:r>
          </a:p>
          <a:p>
            <a:pPr lvl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총비용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산출량</a:t>
            </a:r>
            <a:endParaRPr lang="en-US" altLang="ko-KR" sz="2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제품을 한 단위 생산하는데 드는 비용</a:t>
            </a:r>
            <a:endParaRPr lang="ko-KR" altLang="en-US" sz="2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평균비용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평균고정비용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+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평균가변비용</a:t>
            </a:r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평균고정비용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(average fixed cost : AFC) = TFC/Q</a:t>
            </a:r>
          </a:p>
          <a:p>
            <a:pPr lvl="1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평균가변비용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(average variable cost : AVC) = TVC/Q </a:t>
            </a:r>
          </a:p>
          <a:p>
            <a:pPr eaLnBrk="1" hangingPunct="1"/>
            <a:endParaRPr lang="ko-KR" altLang="en-US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TC/Q = (TFC/Q) + (TVC/Q)</a:t>
            </a:r>
          </a:p>
          <a:p>
            <a:pPr eaLnBrk="1" hangingPunct="1"/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AC = AFC + AVC</a:t>
            </a:r>
          </a:p>
        </p:txBody>
      </p:sp>
    </p:spTree>
    <p:extLst>
      <p:ext uri="{BB962C8B-B14F-4D97-AF65-F5344CB8AC3E}">
        <p14:creationId xmlns:p14="http://schemas.microsoft.com/office/powerpoint/2010/main" xmlns="" val="399318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한계비용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기업이 생산량을 한 단위 증가시킴에 따라 총비용이 얼마나 증가하는가</a:t>
            </a: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한계비용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(marginal cost : MC) :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산출량을 한 단위 증가시킬 때 총비용의 증가분</a:t>
            </a:r>
          </a:p>
          <a:p>
            <a:pPr eaLnBrk="1" hangingPunct="1"/>
            <a:endParaRPr lang="ko-KR" altLang="en-US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한계비용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총비용의 </a:t>
            </a:r>
            <a:r>
              <a:rPr lang="ko-KR" altLang="en-US" sz="2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변화량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산출량의 </a:t>
            </a:r>
            <a:r>
              <a:rPr lang="ko-KR" altLang="en-US" sz="2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변화량</a:t>
            </a:r>
            <a:endParaRPr lang="ko-KR" altLang="en-US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MC = ∆TC/∆Q</a:t>
            </a:r>
          </a:p>
        </p:txBody>
      </p:sp>
    </p:spTree>
    <p:extLst>
      <p:ext uri="{BB962C8B-B14F-4D97-AF65-F5344CB8AC3E}">
        <p14:creationId xmlns:p14="http://schemas.microsoft.com/office/powerpoint/2010/main" xmlns="" val="2387359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경쟁시장 기업의 수입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총수입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가격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x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산출량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(TR = P x Q)</a:t>
            </a:r>
          </a:p>
          <a:p>
            <a:pPr eaLnBrk="1" hangingPunct="1"/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평균수입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(average revenue)</a:t>
            </a:r>
          </a:p>
          <a:p>
            <a:pPr lvl="1" eaLnBrk="1" hangingPunct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기업이 판매하는 재화 한 단위를 통해 얻는 수입</a:t>
            </a:r>
          </a:p>
          <a:p>
            <a:pPr lvl="1" eaLnBrk="1" hangingPunct="1"/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AR = TR/Q = P</a:t>
            </a:r>
          </a:p>
          <a:p>
            <a:pPr lvl="1" eaLnBrk="1" hangingPunct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평균수입 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가격</a:t>
            </a:r>
          </a:p>
          <a:p>
            <a:pPr eaLnBrk="1" hangingPunct="1"/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한계수입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(marginal revenue)</a:t>
            </a:r>
          </a:p>
          <a:p>
            <a:pPr lvl="1" eaLnBrk="1" hangingPunct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 단위를 추가 판매함으로써 발생하는 총수입의 변화</a:t>
            </a:r>
          </a:p>
          <a:p>
            <a:pPr lvl="1" eaLnBrk="1" hangingPunct="1"/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MR = ∆TR/ ∆Q</a:t>
            </a:r>
          </a:p>
        </p:txBody>
      </p:sp>
    </p:spTree>
    <p:extLst>
      <p:ext uri="{BB962C8B-B14F-4D97-AF65-F5344CB8AC3E}">
        <p14:creationId xmlns:p14="http://schemas.microsoft.com/office/powerpoint/2010/main" xmlns="" val="2250668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경쟁시장 기업의 수입</a:t>
            </a:r>
          </a:p>
        </p:txBody>
      </p:sp>
      <p:graphicFrame>
        <p:nvGraphicFramePr>
          <p:cNvPr id="1026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723900" y="2133600"/>
          <a:ext cx="7618413" cy="3048000"/>
        </p:xfrm>
        <a:graphic>
          <a:graphicData uri="http://schemas.openxmlformats.org/presentationml/2006/ole">
            <p:oleObj spid="_x0000_s19484" name="Image" r:id="rId3" imgW="7619048" imgH="3047619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857825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이윤극대화의 예</a:t>
            </a:r>
          </a:p>
        </p:txBody>
      </p:sp>
      <p:graphicFrame>
        <p:nvGraphicFramePr>
          <p:cNvPr id="2050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723900" y="2076450"/>
          <a:ext cx="7618413" cy="3162300"/>
        </p:xfrm>
        <a:graphic>
          <a:graphicData uri="http://schemas.openxmlformats.org/presentationml/2006/ole">
            <p:oleObj spid="_x0000_s20508" name="Image" r:id="rId3" imgW="7619048" imgH="3161905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111285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이윤극대화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총수입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총비용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이윤</a:t>
            </a:r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한계수입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&gt;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한계비용 </a:t>
            </a:r>
          </a:p>
          <a:p>
            <a:pPr eaLnBrk="1" hangingPunct="1">
              <a:buFontTx/>
              <a:buNone/>
            </a:pP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이윤이 증가 → 생산량 늘린다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한계수입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&lt;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한계비용 </a:t>
            </a:r>
          </a:p>
          <a:p>
            <a:pPr eaLnBrk="1" hangingPunct="1">
              <a:buFontTx/>
              <a:buNone/>
            </a:pP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이윤이 감소 → 생산량 줄인다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r>
              <a:rPr lang="ko-KR" altLang="en-US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한계수입 </a:t>
            </a:r>
            <a:r>
              <a:rPr lang="en-US" altLang="ko-KR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ko-KR" altLang="en-US" dirty="0" smtClean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한계비용</a:t>
            </a:r>
            <a:r>
              <a:rPr lang="en-US" altLang="ko-KR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이윤이 극대화 된다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따라서 이 지점에서 생산량을 결정한다</a:t>
            </a:r>
            <a:r>
              <a:rPr lang="en-US" altLang="ko-KR" dirty="0" smtClean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합리적 판단은 한계적으로 이루어진다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한계적으로 생산량을 조절해간다면 이윤극대화 생산량에 도달할 것이다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428140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참고문헌</a:t>
            </a:r>
            <a:endParaRPr lang="ko-KR" altLang="en-US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김상규 외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2017.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생활 속 경제원리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형설출판사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r>
              <a:rPr lang="en-US" altLang="ko-KR" sz="20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Besanko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외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2009.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미시경제학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시그마프레스</a:t>
            </a:r>
            <a:r>
              <a:rPr lang="en-US" altLang="ko-KR" sz="20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2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Mankiw. 2015. </a:t>
            </a:r>
            <a:r>
              <a:rPr lang="ko-KR" altLang="en-US" sz="2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맨큐의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경제학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CENGAGE 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Learning.</a:t>
            </a:r>
          </a:p>
          <a:p>
            <a:pPr marL="0" indent="0">
              <a:buNone/>
            </a:pPr>
            <a:endParaRPr lang="en-US" altLang="ko-KR" sz="2000" dirty="0" smtClean="0"/>
          </a:p>
          <a:p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4794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투명도">
  <a:themeElements>
    <a:clrScheme name="메트로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 클래식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투명도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221</TotalTime>
  <Words>814</Words>
  <Application>Microsoft Office PowerPoint</Application>
  <PresentationFormat>화면 슬라이드 쇼(4:3)</PresentationFormat>
  <Paragraphs>145</Paragraphs>
  <Slides>26</Slides>
  <Notes>0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28" baseType="lpstr">
      <vt:lpstr>투명도</vt:lpstr>
      <vt:lpstr>Image</vt:lpstr>
      <vt:lpstr>제4장  수요와 공급의 가격 탄력성</vt:lpstr>
      <vt:lpstr>수요의 가격탄력성과 판매수입</vt:lpstr>
      <vt:lpstr>수요의 가격탄력성과 판매수입</vt:lpstr>
      <vt:lpstr>가격 차별의 원리</vt:lpstr>
      <vt:lpstr>가격 차별의 원리</vt:lpstr>
      <vt:lpstr>가격 차별의 원리</vt:lpstr>
      <vt:lpstr>공급의 가격탄력성과 그 결정변수</vt:lpstr>
      <vt:lpstr>공급의 가격탄력성</vt:lpstr>
      <vt:lpstr>공급의 가격탄력성</vt:lpstr>
      <vt:lpstr>공급의 가격탄력성</vt:lpstr>
      <vt:lpstr>생산능력이 한정된 경우</vt:lpstr>
      <vt:lpstr>제5장 가계와 기업의 경제적 의사결정 원리</vt:lpstr>
      <vt:lpstr>산업조직론(industrial organization)</vt:lpstr>
      <vt:lpstr>총수입, 총비용, 이윤</vt:lpstr>
      <vt:lpstr>기회비용</vt:lpstr>
      <vt:lpstr>경제학적 이윤과 회계학적 이윤</vt:lpstr>
      <vt:lpstr>여러 가지 비용 개념</vt:lpstr>
      <vt:lpstr>총비용</vt:lpstr>
      <vt:lpstr>평균비용과 한계비용</vt:lpstr>
      <vt:lpstr>평균비용</vt:lpstr>
      <vt:lpstr>한계비용</vt:lpstr>
      <vt:lpstr>경쟁시장 기업의 수입</vt:lpstr>
      <vt:lpstr>경쟁시장 기업의 수입</vt:lpstr>
      <vt:lpstr>이윤극대화의 예</vt:lpstr>
      <vt:lpstr>이윤극대화</vt:lpstr>
      <vt:lpstr>참고문헌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제4장  수요와 공급의 가격 탄력성</dc:title>
  <dc:creator>MSJ</dc:creator>
  <cp:lastModifiedBy>user</cp:lastModifiedBy>
  <cp:revision>52</cp:revision>
  <dcterms:created xsi:type="dcterms:W3CDTF">2017-09-28T11:43:25Z</dcterms:created>
  <dcterms:modified xsi:type="dcterms:W3CDTF">2017-10-10T00:15:21Z</dcterms:modified>
</cp:coreProperties>
</file>