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8934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17137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72585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36798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5675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93940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0781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5289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21078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63374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63850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A6F1F-C2EF-402B-B225-508F816151ED}" type="datetimeFigureOut">
              <a:rPr lang="ko-KR" altLang="en-US" smtClean="0"/>
              <a:pPr/>
              <a:t>2017-09-20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7E9E8-CCCF-4108-B4FD-ADB3450C3B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94065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2162671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4000" dirty="0" smtClean="0"/>
              <a:t>제</a:t>
            </a:r>
            <a:r>
              <a:rPr lang="en-US" altLang="ko-KR" sz="4000" dirty="0" smtClean="0"/>
              <a:t>1</a:t>
            </a:r>
            <a:r>
              <a:rPr lang="ko-KR" altLang="en-US" sz="4000" dirty="0" smtClean="0"/>
              <a:t>장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000" dirty="0" smtClean="0"/>
              <a:t>경제학의 기초적 개념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129680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9709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2"/>
                </a:solidFill>
              </a:rPr>
              <a:t>희소성의 법칙과 경제학</a:t>
            </a:r>
            <a:endParaRPr lang="ko-KR" altLang="en-US" sz="4000" b="1" dirty="0">
              <a:solidFill>
                <a:schemeClr val="accent2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희소성의 법칙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인간의 욕구는 다양하며 무한하다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그렇지만 이를 만족시켜 줄 수 있는 자원은 상대적으로 부족하다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희소성 때문에 경제생활의 근본적인 문제가 발생한다</a:t>
            </a:r>
            <a:r>
              <a:rPr lang="en-US" altLang="ko-KR" sz="2000" dirty="0" smtClean="0"/>
              <a:t>.</a:t>
            </a:r>
          </a:p>
          <a:p>
            <a:r>
              <a:rPr lang="ko-KR" altLang="en-US" sz="2400" dirty="0" smtClean="0"/>
              <a:t>국민경제의 세 가지 과제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무엇을 생산할 것인가</a:t>
            </a:r>
            <a:r>
              <a:rPr lang="en-US" altLang="ko-KR" sz="2000" dirty="0" smtClean="0"/>
              <a:t>?</a:t>
            </a:r>
          </a:p>
          <a:p>
            <a:pPr lvl="1"/>
            <a:r>
              <a:rPr lang="ko-KR" altLang="en-US" sz="2000" dirty="0" smtClean="0"/>
              <a:t>어떤 방법으로 생산할 것인가</a:t>
            </a:r>
            <a:r>
              <a:rPr lang="en-US" altLang="ko-KR" sz="2000" dirty="0" smtClean="0"/>
              <a:t>?</a:t>
            </a:r>
          </a:p>
          <a:p>
            <a:pPr lvl="1"/>
            <a:r>
              <a:rPr lang="ko-KR" altLang="en-US" sz="2000" dirty="0" smtClean="0"/>
              <a:t>생산한 상품을 누구에게 배분할 것인가</a:t>
            </a:r>
            <a:r>
              <a:rPr lang="en-US" altLang="ko-KR" sz="2000" dirty="0" smtClean="0"/>
              <a:t>?</a:t>
            </a:r>
          </a:p>
          <a:p>
            <a:r>
              <a:rPr lang="ko-KR" altLang="en-US" sz="2400" dirty="0" smtClean="0"/>
              <a:t>경제문제를 해결하기 위해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선택해야 한다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경제학은 선택의 학문이다</a:t>
            </a:r>
            <a:r>
              <a:rPr lang="en-US" altLang="ko-KR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66515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6"/>
                </a:solidFill>
              </a:rPr>
              <a:t>희소성과 선택</a:t>
            </a:r>
            <a:endParaRPr lang="ko-KR" altLang="en-US" sz="4000" b="1" dirty="0">
              <a:solidFill>
                <a:schemeClr val="accent6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선택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다른 것을 포기한다는 것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상호대체</a:t>
            </a:r>
            <a:r>
              <a:rPr lang="en-US" altLang="ko-KR" sz="2000" dirty="0" smtClean="0"/>
              <a:t>(trade-off)</a:t>
            </a:r>
          </a:p>
          <a:p>
            <a:r>
              <a:rPr lang="ko-KR" altLang="en-US" sz="2400" dirty="0" smtClean="0"/>
              <a:t>왜 선택을 해야 하는가</a:t>
            </a:r>
            <a:r>
              <a:rPr lang="en-US" altLang="ko-KR" sz="2400" dirty="0" smtClean="0"/>
              <a:t>?</a:t>
            </a:r>
          </a:p>
          <a:p>
            <a:pPr lvl="1"/>
            <a:r>
              <a:rPr lang="ko-KR" altLang="en-US" sz="2000" dirty="0" smtClean="0"/>
              <a:t>희소성</a:t>
            </a:r>
            <a:r>
              <a:rPr lang="en-US" altLang="ko-KR" sz="2000" dirty="0" smtClean="0"/>
              <a:t>(scarcity) </a:t>
            </a:r>
            <a:r>
              <a:rPr lang="ko-KR" altLang="en-US" sz="2000" dirty="0" smtClean="0"/>
              <a:t>때문이다</a:t>
            </a:r>
            <a:r>
              <a:rPr lang="en-US" altLang="ko-KR" sz="2000" dirty="0" smtClean="0"/>
              <a:t>.</a:t>
            </a:r>
            <a:endParaRPr lang="en-US" altLang="ko-KR" sz="2400" dirty="0" smtClean="0"/>
          </a:p>
          <a:p>
            <a:endParaRPr lang="en-US" altLang="ko-KR" sz="2400" dirty="0" smtClean="0"/>
          </a:p>
          <a:p>
            <a:r>
              <a:rPr lang="ko-KR" altLang="en-US" sz="2400" dirty="0" smtClean="0"/>
              <a:t>경제학 </a:t>
            </a:r>
            <a:r>
              <a:rPr lang="en-US" altLang="ko-KR" sz="2000" dirty="0" smtClean="0"/>
              <a:t>(</a:t>
            </a:r>
            <a:r>
              <a:rPr lang="en-US" altLang="ko-KR" sz="2400" dirty="0" smtClean="0"/>
              <a:t>→ </a:t>
            </a:r>
            <a:r>
              <a:rPr lang="ko-KR" altLang="en-US" sz="2000" dirty="0" smtClean="0"/>
              <a:t>경제학의 존립 근거는 희소성에 있다</a:t>
            </a:r>
            <a:r>
              <a:rPr lang="en-US" altLang="ko-KR" sz="2000" dirty="0" smtClean="0"/>
              <a:t>.)</a:t>
            </a:r>
          </a:p>
          <a:p>
            <a:pPr lvl="1"/>
            <a:r>
              <a:rPr lang="ko-KR" altLang="en-US" sz="2000" dirty="0" smtClean="0"/>
              <a:t>개인과 사회가 직면한 희소성 문제의 해결 방법에 초점을 두는 학문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한 사회가 희소한 자원을 이용하여 어떻게 가치 있는 상품을 생산하고 분배하는가를 연구하는 학문</a:t>
            </a:r>
            <a:endParaRPr lang="en-US" altLang="ko-KR" sz="2000" dirty="0" smtClean="0"/>
          </a:p>
          <a:p>
            <a:pPr lvl="1"/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28626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3"/>
                </a:solidFill>
              </a:rPr>
              <a:t>기회비</a:t>
            </a:r>
            <a:r>
              <a:rPr lang="ko-KR" altLang="en-US" sz="4000" b="1" dirty="0">
                <a:solidFill>
                  <a:schemeClr val="accent3"/>
                </a:solidFill>
              </a:rPr>
              <a:t>용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기회비용</a:t>
            </a:r>
            <a:r>
              <a:rPr lang="en-US" altLang="ko-KR" sz="2400" dirty="0" smtClean="0"/>
              <a:t>(opportunity costs)</a:t>
            </a:r>
          </a:p>
          <a:p>
            <a:pPr lvl="1"/>
            <a:r>
              <a:rPr lang="ko-KR" altLang="en-US" sz="2000" dirty="0" smtClean="0"/>
              <a:t>어느 것을 선택하더라도 다른 하나를 포기해야 하는 비용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무엇을 얻기 위해 포기한 모든 것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어떤 것을 선택함으로 포기할 수밖에 없는 많은 선택가능성 중에서 그 가치가 가장 큰 것</a:t>
            </a:r>
            <a:endParaRPr lang="en-US" altLang="ko-KR" sz="2000" dirty="0" smtClean="0"/>
          </a:p>
          <a:p>
            <a:endParaRPr lang="en-US" altLang="ko-KR" sz="2400" dirty="0" smtClean="0"/>
          </a:p>
          <a:p>
            <a:r>
              <a:rPr lang="ko-KR" altLang="en-US" sz="2400" dirty="0" smtClean="0"/>
              <a:t>기회비용을 계산할 때</a:t>
            </a:r>
            <a:endParaRPr lang="en-US" altLang="ko-KR" sz="2400" dirty="0" smtClean="0"/>
          </a:p>
          <a:p>
            <a:pPr lvl="1"/>
            <a:r>
              <a:rPr lang="ko-KR" altLang="en-US" sz="2000" dirty="0" smtClean="0"/>
              <a:t>시간비용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즉 잠재적 임금소득을 포함해야 한다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잠재적 자본소득도 포함해야 한다</a:t>
            </a:r>
            <a:r>
              <a:rPr lang="en-US" altLang="ko-KR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73549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1"/>
                </a:solidFill>
              </a:rPr>
              <a:t>경제적 유인</a:t>
            </a:r>
            <a:endParaRPr lang="ko-KR" altLang="en-US" sz="4000" b="1" dirty="0">
              <a:solidFill>
                <a:schemeClr val="accent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경제적 유인</a:t>
            </a:r>
            <a:r>
              <a:rPr lang="en-US" altLang="ko-KR" sz="2400" dirty="0" smtClean="0"/>
              <a:t>(incentives)</a:t>
            </a:r>
          </a:p>
          <a:p>
            <a:pPr lvl="1"/>
            <a:r>
              <a:rPr lang="ko-KR" altLang="en-US" sz="2000" dirty="0" smtClean="0"/>
              <a:t>경제활동을 하는 원동력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처벌 가능성이나 보상과 같이 사람이 행동하도록 만드는 그 무엇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개인이 효용을 추구하고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기업이 이윤을 추구하는 과정에서 항상 새로운 방식이 도입되며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이것이 경제 발전의 원동력이 된다</a:t>
            </a:r>
            <a:r>
              <a:rPr lang="en-US" altLang="ko-KR" sz="2000" dirty="0" smtClean="0"/>
              <a:t>. </a:t>
            </a:r>
            <a:endParaRPr lang="en-US" altLang="ko-KR" sz="1600" dirty="0"/>
          </a:p>
          <a:p>
            <a:pPr lvl="2"/>
            <a:r>
              <a:rPr lang="ko-KR" altLang="en-US" sz="1600" dirty="0" smtClean="0"/>
              <a:t>효용</a:t>
            </a:r>
            <a:r>
              <a:rPr lang="en-US" altLang="ko-KR" sz="1600" dirty="0" smtClean="0"/>
              <a:t>(utility) : </a:t>
            </a:r>
            <a:r>
              <a:rPr lang="ko-KR" altLang="en-US" sz="1600" dirty="0" smtClean="0"/>
              <a:t>소비자가 한 재화묶음에서 얻는 만족</a:t>
            </a:r>
            <a:endParaRPr lang="en-US" altLang="ko-KR" sz="1600" dirty="0" smtClean="0"/>
          </a:p>
          <a:p>
            <a:pPr lvl="2"/>
            <a:r>
              <a:rPr lang="ko-KR" altLang="en-US" sz="1600" dirty="0" smtClean="0"/>
              <a:t>이윤</a:t>
            </a:r>
            <a:r>
              <a:rPr lang="en-US" altLang="ko-KR" sz="1600" dirty="0" smtClean="0"/>
              <a:t>(profit) : </a:t>
            </a:r>
            <a:r>
              <a:rPr lang="ko-KR" altLang="en-US" sz="1600" dirty="0" smtClean="0"/>
              <a:t>기업의 총수입에서 총비용을 뺀 금액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379357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5"/>
                </a:solidFill>
              </a:rPr>
              <a:t>최적화와 합리성</a:t>
            </a:r>
            <a:endParaRPr lang="ko-KR" altLang="en-US" sz="4000" b="1" dirty="0">
              <a:solidFill>
                <a:schemeClr val="accent5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최적화</a:t>
            </a:r>
            <a:r>
              <a:rPr lang="en-US" altLang="ko-KR" sz="2400" dirty="0" smtClean="0"/>
              <a:t>(optimization)</a:t>
            </a:r>
          </a:p>
          <a:p>
            <a:pPr lvl="1"/>
            <a:r>
              <a:rPr lang="ko-KR" altLang="en-US" sz="2000" dirty="0" smtClean="0"/>
              <a:t>최소의 비용으로 최대의 효과를 얻는 것이 경제원칙이다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최소비용과 최대의 효과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두 개념을 포함하는 용어 → 최적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최적은 투입의 경우 최소의 의미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산출의 경우 최대의 의미로 사용된다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최적화의 저변에는 합리성이 자리잡고 있다</a:t>
            </a:r>
            <a:r>
              <a:rPr lang="en-US" altLang="ko-KR" sz="2000" dirty="0" smtClean="0"/>
              <a:t>.</a:t>
            </a:r>
          </a:p>
          <a:p>
            <a:r>
              <a:rPr lang="ko-KR" altLang="en-US" sz="2400" dirty="0" smtClean="0"/>
              <a:t>합리성</a:t>
            </a:r>
            <a:r>
              <a:rPr lang="en-US" altLang="ko-KR" sz="2400" dirty="0" smtClean="0"/>
              <a:t>(rationality)</a:t>
            </a:r>
          </a:p>
          <a:p>
            <a:pPr lvl="1"/>
            <a:r>
              <a:rPr lang="ko-KR" altLang="en-US" sz="2000" dirty="0" smtClean="0"/>
              <a:t>최적화를 위해 효율적인 수단을 강구하는 것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합리적인 행위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목적과 일관된 행위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체계적인 움직임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합리적인 사람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목적을 달성하기 위해 체계적이고 계획적으로 최선을 다하는 사람</a:t>
            </a:r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77852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2"/>
                </a:solidFill>
              </a:rPr>
              <a:t>자발적 교환과 시장</a:t>
            </a:r>
            <a:endParaRPr lang="ko-KR" altLang="en-US" sz="4000" b="1" dirty="0">
              <a:solidFill>
                <a:schemeClr val="accent2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시장</a:t>
            </a:r>
            <a:r>
              <a:rPr lang="en-US" altLang="ko-KR" sz="2400" dirty="0" smtClean="0"/>
              <a:t>(market)</a:t>
            </a:r>
          </a:p>
          <a:p>
            <a:pPr lvl="1"/>
            <a:r>
              <a:rPr lang="ko-KR" altLang="en-US" sz="2000" dirty="0" smtClean="0"/>
              <a:t>특정한 재화나 서비스를 사고파는 사람들의 모임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수요와 공급이 만나는 곳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만족을 극대화하고 이윤을 극대화하는 곳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시장에서의 거래가 자발적으로 이루어질 경우 거래 당사자 모두 그 거래에서 만족을 얻게 된다</a:t>
            </a:r>
            <a:r>
              <a:rPr lang="en-US" altLang="ko-KR" sz="2000" dirty="0" smtClean="0"/>
              <a:t>.</a:t>
            </a:r>
          </a:p>
          <a:p>
            <a:pPr lvl="1"/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351856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2"/>
                </a:solidFill>
              </a:rPr>
              <a:t>자발적 교환과 시장</a:t>
            </a:r>
            <a:endParaRPr lang="ko-KR" altLang="en-US" sz="4000" b="1" dirty="0">
              <a:solidFill>
                <a:schemeClr val="accent2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시장경제</a:t>
            </a:r>
            <a:r>
              <a:rPr lang="en-US" altLang="ko-KR" sz="2400" dirty="0" smtClean="0"/>
              <a:t>(market economy)</a:t>
            </a:r>
          </a:p>
          <a:p>
            <a:pPr lvl="1"/>
            <a:r>
              <a:rPr lang="ko-KR" altLang="en-US" sz="2000" dirty="0" smtClean="0"/>
              <a:t>수요와 공급에 의해 가격이 결정되고 이 가격으로 소비자와 생산자가 경제 행위에 참여하는 제도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소비자와 생산자 이외 어떤 외부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특히 정부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의 지시나 간섭도 받지 않고 오직 가격의 움직임에 따라 경제활동이 이루어지는 제도</a:t>
            </a:r>
            <a:endParaRPr lang="en-US" altLang="ko-KR" sz="2000" dirty="0" smtClean="0"/>
          </a:p>
          <a:p>
            <a:pPr lvl="1"/>
            <a:r>
              <a:rPr lang="ko-KR" altLang="en-US" sz="2000" dirty="0" smtClean="0"/>
              <a:t>외부의 어떠한 간섭도 받지 않는 자율적인 경제이며 자유경제이다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간섭이나 통제가 아닌 자율적인 의사결정을 한다</a:t>
            </a:r>
            <a:r>
              <a:rPr lang="en-US" altLang="ko-KR" sz="2000" dirty="0" smtClean="0"/>
              <a:t>.</a:t>
            </a:r>
          </a:p>
          <a:p>
            <a:r>
              <a:rPr lang="ko-KR" altLang="en-US" sz="2400" dirty="0" smtClean="0"/>
              <a:t>보이지 않는 손</a:t>
            </a:r>
            <a:r>
              <a:rPr lang="en-US" altLang="ko-KR" sz="2400" dirty="0" smtClean="0"/>
              <a:t>(invisible hand)</a:t>
            </a:r>
          </a:p>
          <a:p>
            <a:pPr lvl="1"/>
            <a:r>
              <a:rPr lang="ko-KR" altLang="en-US" sz="2000" dirty="0" smtClean="0"/>
              <a:t>간섭과 통제가 없어도 질서정연하게 움직인다</a:t>
            </a:r>
            <a:r>
              <a:rPr lang="en-US" altLang="ko-KR" sz="2000" dirty="0" smtClean="0"/>
              <a:t>.</a:t>
            </a:r>
          </a:p>
          <a:p>
            <a:pPr lvl="1"/>
            <a:r>
              <a:rPr lang="ko-KR" altLang="en-US" sz="2000" dirty="0" smtClean="0"/>
              <a:t>가격의 역할</a:t>
            </a:r>
            <a:endParaRPr lang="en-US" altLang="ko-KR" sz="2000" dirty="0" smtClean="0"/>
          </a:p>
          <a:p>
            <a:pPr lvl="1"/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404130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2"/>
                </a:solidFill>
              </a:rPr>
              <a:t>자발적 교환과 시장</a:t>
            </a:r>
            <a:endParaRPr lang="ko-KR" altLang="en-US" sz="4000" b="1" dirty="0">
              <a:solidFill>
                <a:schemeClr val="accent2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/>
              <a:t>계획경제</a:t>
            </a:r>
            <a:r>
              <a:rPr lang="en-US" altLang="ko-KR" sz="2400" dirty="0"/>
              <a:t>(planned economy</a:t>
            </a:r>
            <a:r>
              <a:rPr lang="en-US" altLang="ko-KR" sz="2400" dirty="0" smtClean="0"/>
              <a:t>)</a:t>
            </a:r>
          </a:p>
          <a:p>
            <a:pPr lvl="1"/>
            <a:r>
              <a:rPr lang="ko-KR" altLang="en-US" sz="2000" dirty="0" smtClean="0"/>
              <a:t>정부만이 </a:t>
            </a:r>
            <a:r>
              <a:rPr lang="ko-KR" altLang="en-US" sz="2000" dirty="0"/>
              <a:t>국가 전체의 경제적 후생을 가장 잘 증진시킬 수 있다는 논리에 근거를 두고 있다</a:t>
            </a:r>
            <a:r>
              <a:rPr lang="en-US" altLang="ko-KR" sz="2000" dirty="0"/>
              <a:t>. </a:t>
            </a:r>
          </a:p>
          <a:p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75287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solidFill>
                  <a:schemeClr val="accent2"/>
                </a:solidFill>
              </a:rPr>
              <a:t>자발적 교환과 시장</a:t>
            </a:r>
            <a:endParaRPr lang="ko-KR" altLang="en-US" sz="4000" b="1" dirty="0">
              <a:solidFill>
                <a:schemeClr val="accent2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sz="2400" dirty="0" smtClean="0"/>
          </a:p>
        </p:txBody>
      </p:sp>
      <p:pic>
        <p:nvPicPr>
          <p:cNvPr id="4" name="Picture 4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59632" y="1669156"/>
            <a:ext cx="6624736" cy="45698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1594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800" dirty="0" smtClean="0"/>
              <a:t>참고문헌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김상규 외</a:t>
            </a:r>
            <a:r>
              <a:rPr lang="en-US" altLang="ko-KR" sz="2000" dirty="0" smtClean="0"/>
              <a:t>. 2017. </a:t>
            </a:r>
            <a:r>
              <a:rPr lang="ko-KR" altLang="en-US" sz="2000" dirty="0" smtClean="0"/>
              <a:t>생활 속 경제원리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형설출판사</a:t>
            </a:r>
            <a:r>
              <a:rPr lang="en-US" altLang="ko-KR" sz="2000" dirty="0" smtClean="0"/>
              <a:t>.</a:t>
            </a:r>
          </a:p>
          <a:p>
            <a:r>
              <a:rPr lang="ko-KR" altLang="en-US" sz="2000" dirty="0"/>
              <a:t>이준구</a:t>
            </a:r>
            <a:r>
              <a:rPr lang="en-US" altLang="ko-KR" sz="2000" dirty="0"/>
              <a:t>. 2013. </a:t>
            </a:r>
            <a:r>
              <a:rPr lang="ko-KR" altLang="en-US" sz="2000" dirty="0"/>
              <a:t>미시경제학</a:t>
            </a:r>
            <a:r>
              <a:rPr lang="en-US" altLang="ko-KR" sz="2000" dirty="0"/>
              <a:t>. </a:t>
            </a:r>
            <a:r>
              <a:rPr lang="ko-KR" altLang="en-US" sz="2000" dirty="0" err="1"/>
              <a:t>문우사</a:t>
            </a:r>
            <a:r>
              <a:rPr lang="en-US" altLang="ko-KR" sz="2000" dirty="0" smtClean="0"/>
              <a:t>.</a:t>
            </a:r>
          </a:p>
          <a:p>
            <a:r>
              <a:rPr lang="en-US" altLang="ko-KR" sz="2000" dirty="0"/>
              <a:t>Mankiw. 2015. </a:t>
            </a:r>
            <a:r>
              <a:rPr lang="ko-KR" altLang="en-US" sz="2000" dirty="0" err="1"/>
              <a:t>맨큐의</a:t>
            </a:r>
            <a:r>
              <a:rPr lang="ko-KR" altLang="en-US" sz="2000" dirty="0"/>
              <a:t> 경제학</a:t>
            </a:r>
            <a:r>
              <a:rPr lang="en-US" altLang="ko-KR" sz="2000" dirty="0"/>
              <a:t>. CENGAGE </a:t>
            </a:r>
            <a:r>
              <a:rPr lang="en-US" altLang="ko-KR" sz="2000" dirty="0" smtClean="0"/>
              <a:t>Learning.</a:t>
            </a:r>
          </a:p>
          <a:p>
            <a:pPr marL="0" indent="0">
              <a:buNone/>
            </a:pPr>
            <a:endParaRPr lang="en-US" altLang="ko-KR" sz="2000" dirty="0" smtClean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37389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457</Words>
  <Application>Microsoft Office PowerPoint</Application>
  <PresentationFormat>화면 슬라이드 쇼(4:3)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제1장 경제학의 기초적 개념</vt:lpstr>
      <vt:lpstr>희소성의 법칙과 경제학</vt:lpstr>
      <vt:lpstr>희소성과 선택</vt:lpstr>
      <vt:lpstr>기회비용</vt:lpstr>
      <vt:lpstr>경제적 유인</vt:lpstr>
      <vt:lpstr>최적화와 합리성</vt:lpstr>
      <vt:lpstr>자발적 교환과 시장</vt:lpstr>
      <vt:lpstr>자발적 교환과 시장</vt:lpstr>
      <vt:lpstr>자발적 교환과 시장</vt:lpstr>
      <vt:lpstr>자발적 교환과 시장</vt:lpstr>
      <vt:lpstr>참고문헌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제1장 경제학의 기초적 개념</dc:title>
  <dc:creator>MSJ</dc:creator>
  <cp:lastModifiedBy>user</cp:lastModifiedBy>
  <cp:revision>22</cp:revision>
  <dcterms:created xsi:type="dcterms:W3CDTF">2017-09-06T13:11:22Z</dcterms:created>
  <dcterms:modified xsi:type="dcterms:W3CDTF">2017-09-20T00:57:27Z</dcterms:modified>
</cp:coreProperties>
</file>