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9" r:id="rId11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06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81C425-FF54-45C3-9547-F2A9AB471926}" type="datetimeFigureOut">
              <a:rPr lang="ko-KR" altLang="en-US" smtClean="0"/>
              <a:t>2014-04-04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48702D-FF12-4F45-A944-B83EB3389255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81C425-FF54-45C3-9547-F2A9AB471926}" type="datetimeFigureOut">
              <a:rPr lang="ko-KR" altLang="en-US" smtClean="0"/>
              <a:t>2014-04-04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48702D-FF12-4F45-A944-B83EB3389255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81C425-FF54-45C3-9547-F2A9AB471926}" type="datetimeFigureOut">
              <a:rPr lang="ko-KR" altLang="en-US" smtClean="0"/>
              <a:t>2014-04-04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48702D-FF12-4F45-A944-B83EB3389255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81C425-FF54-45C3-9547-F2A9AB471926}" type="datetimeFigureOut">
              <a:rPr lang="ko-KR" altLang="en-US" smtClean="0"/>
              <a:t>2014-04-04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48702D-FF12-4F45-A944-B83EB3389255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81C425-FF54-45C3-9547-F2A9AB471926}" type="datetimeFigureOut">
              <a:rPr lang="ko-KR" altLang="en-US" smtClean="0"/>
              <a:t>2014-04-04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48702D-FF12-4F45-A944-B83EB3389255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81C425-FF54-45C3-9547-F2A9AB471926}" type="datetimeFigureOut">
              <a:rPr lang="ko-KR" altLang="en-US" smtClean="0"/>
              <a:t>2014-04-04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48702D-FF12-4F45-A944-B83EB3389255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81C425-FF54-45C3-9547-F2A9AB471926}" type="datetimeFigureOut">
              <a:rPr lang="ko-KR" altLang="en-US" smtClean="0"/>
              <a:t>2014-04-04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48702D-FF12-4F45-A944-B83EB3389255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81C425-FF54-45C3-9547-F2A9AB471926}" type="datetimeFigureOut">
              <a:rPr lang="ko-KR" altLang="en-US" smtClean="0"/>
              <a:t>2014-04-04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48702D-FF12-4F45-A944-B83EB3389255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81C425-FF54-45C3-9547-F2A9AB471926}" type="datetimeFigureOut">
              <a:rPr lang="ko-KR" altLang="en-US" smtClean="0"/>
              <a:t>2014-04-04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48702D-FF12-4F45-A944-B83EB3389255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81C425-FF54-45C3-9547-F2A9AB471926}" type="datetimeFigureOut">
              <a:rPr lang="ko-KR" altLang="en-US" smtClean="0"/>
              <a:t>2014-04-04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48702D-FF12-4F45-A944-B83EB3389255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81C425-FF54-45C3-9547-F2A9AB471926}" type="datetimeFigureOut">
              <a:rPr lang="ko-KR" altLang="en-US" smtClean="0"/>
              <a:t>2014-04-04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48702D-FF12-4F45-A944-B83EB3389255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>
  <p:cSld name="제목, 클립 아트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43000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클립 아트 개체 틀 2"/>
          <p:cNvSpPr>
            <a:spLocks noGrp="1"/>
          </p:cNvSpPr>
          <p:nvPr>
            <p:ph type="clipArt" sz="half" idx="1"/>
          </p:nvPr>
        </p:nvSpPr>
        <p:spPr>
          <a:xfrm>
            <a:off x="457200" y="1600200"/>
            <a:ext cx="4038600" cy="4530725"/>
          </a:xfrm>
        </p:spPr>
        <p:txBody>
          <a:bodyPr>
            <a:normAutofit/>
          </a:bodyPr>
          <a:lstStyle/>
          <a:p>
            <a:pPr lvl="0"/>
            <a:endParaRPr lang="ko-KR" altLang="en-US" noProof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457200" y="6278563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124200" y="6278563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6553200" y="6278563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AAA318-ADEA-4800-BE7F-C03F57FF1039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81C425-FF54-45C3-9547-F2A9AB471926}" type="datetimeFigureOut">
              <a:rPr lang="ko-KR" altLang="en-US" smtClean="0"/>
              <a:t>2014-04-04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48702D-FF12-4F45-A944-B83EB3389255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132138" cy="1052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179" name="Text Box 6"/>
          <p:cNvSpPr txBox="1">
            <a:spLocks noChangeArrowheads="1"/>
          </p:cNvSpPr>
          <p:nvPr/>
        </p:nvSpPr>
        <p:spPr bwMode="auto">
          <a:xfrm>
            <a:off x="3714750" y="357188"/>
            <a:ext cx="51847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>
              <a:buFontTx/>
              <a:buAutoNum type="arabicPeriod"/>
            </a:pPr>
            <a:r>
              <a:rPr lang="ko-KR" altLang="en-US" sz="2400" b="1"/>
              <a:t>비만과 운동</a:t>
            </a:r>
            <a:endParaRPr lang="ko-KR" altLang="en-US" b="1"/>
          </a:p>
        </p:txBody>
      </p:sp>
      <p:sp>
        <p:nvSpPr>
          <p:cNvPr id="50180" name="Rectangle 8"/>
          <p:cNvSpPr>
            <a:spLocks noChangeArrowheads="1"/>
          </p:cNvSpPr>
          <p:nvPr/>
        </p:nvSpPr>
        <p:spPr bwMode="auto">
          <a:xfrm>
            <a:off x="285750" y="4357688"/>
            <a:ext cx="4291013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2000" b="1">
                <a:solidFill>
                  <a:srgbClr val="0000FF"/>
                </a:solidFill>
              </a:rPr>
              <a:t>‘</a:t>
            </a:r>
            <a:r>
              <a:rPr lang="ko-KR" altLang="en-US" sz="2000" b="1">
                <a:solidFill>
                  <a:srgbClr val="0000FF"/>
                </a:solidFill>
              </a:rPr>
              <a:t>지방조직의 과잉축적이라는  </a:t>
            </a:r>
            <a:endParaRPr lang="en-US" altLang="ko-KR" sz="2000" b="1">
              <a:solidFill>
                <a:srgbClr val="0000FF"/>
              </a:solidFill>
            </a:endParaRPr>
          </a:p>
          <a:p>
            <a:r>
              <a:rPr lang="en-US" altLang="ko-KR" sz="2000" b="1">
                <a:solidFill>
                  <a:srgbClr val="0000FF"/>
                </a:solidFill>
              </a:rPr>
              <a:t> </a:t>
            </a:r>
            <a:r>
              <a:rPr lang="ko-KR" altLang="en-US" sz="2000" b="1">
                <a:solidFill>
                  <a:srgbClr val="0000FF"/>
                </a:solidFill>
              </a:rPr>
              <a:t>신체 상황이 </a:t>
            </a:r>
            <a:r>
              <a:rPr lang="en-US" altLang="ko-KR" sz="2000" b="1">
                <a:solidFill>
                  <a:srgbClr val="0000FF"/>
                </a:solidFill>
              </a:rPr>
              <a:t> </a:t>
            </a:r>
            <a:r>
              <a:rPr lang="ko-KR" altLang="en-US" sz="2000" b="1">
                <a:solidFill>
                  <a:srgbClr val="0000FF"/>
                </a:solidFill>
              </a:rPr>
              <a:t>이미 의학적인 관리가 </a:t>
            </a:r>
            <a:endParaRPr lang="en-US" altLang="ko-KR" sz="2000" b="1">
              <a:solidFill>
                <a:srgbClr val="0000FF"/>
              </a:solidFill>
            </a:endParaRPr>
          </a:p>
          <a:p>
            <a:r>
              <a:rPr lang="en-US" altLang="ko-KR" sz="2000" b="1">
                <a:solidFill>
                  <a:srgbClr val="0000FF"/>
                </a:solidFill>
              </a:rPr>
              <a:t> </a:t>
            </a:r>
            <a:r>
              <a:rPr lang="ko-KR" altLang="en-US" sz="2000" b="1">
                <a:solidFill>
                  <a:srgbClr val="0000FF"/>
                </a:solidFill>
              </a:rPr>
              <a:t>필요한 상태’</a:t>
            </a:r>
          </a:p>
        </p:txBody>
      </p:sp>
      <p:sp>
        <p:nvSpPr>
          <p:cNvPr id="50181" name="Rectangle 9"/>
          <p:cNvSpPr>
            <a:spLocks noChangeArrowheads="1"/>
          </p:cNvSpPr>
          <p:nvPr/>
        </p:nvSpPr>
        <p:spPr bwMode="auto">
          <a:xfrm>
            <a:off x="214313" y="2357438"/>
            <a:ext cx="4535487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b="1">
                <a:solidFill>
                  <a:srgbClr val="0000FF"/>
                </a:solidFill>
              </a:rPr>
              <a:t>‘</a:t>
            </a:r>
            <a:r>
              <a:rPr lang="ko-KR" altLang="en-US" sz="2000" b="1">
                <a:solidFill>
                  <a:srgbClr val="0000FF"/>
                </a:solidFill>
              </a:rPr>
              <a:t>섭취한 열량 중 소모되고 남은 부분이 </a:t>
            </a:r>
            <a:endParaRPr lang="en-US" altLang="ko-KR" sz="2000" b="1">
              <a:solidFill>
                <a:srgbClr val="0000FF"/>
              </a:solidFill>
            </a:endParaRPr>
          </a:p>
          <a:p>
            <a:r>
              <a:rPr lang="en-US" altLang="ko-KR" sz="2000" b="1">
                <a:solidFill>
                  <a:srgbClr val="0000FF"/>
                </a:solidFill>
              </a:rPr>
              <a:t> </a:t>
            </a:r>
            <a:r>
              <a:rPr lang="ko-KR" altLang="en-US" sz="2000" b="1">
                <a:solidFill>
                  <a:srgbClr val="0000FF"/>
                </a:solidFill>
              </a:rPr>
              <a:t>지방으로 전환되어 체내에 지방이 </a:t>
            </a:r>
            <a:endParaRPr lang="en-US" altLang="ko-KR" sz="2000" b="1">
              <a:solidFill>
                <a:srgbClr val="0000FF"/>
              </a:solidFill>
            </a:endParaRPr>
          </a:p>
          <a:p>
            <a:r>
              <a:rPr lang="en-US" altLang="ko-KR" sz="2000" b="1">
                <a:solidFill>
                  <a:srgbClr val="0000FF"/>
                </a:solidFill>
              </a:rPr>
              <a:t> </a:t>
            </a:r>
            <a:r>
              <a:rPr lang="ko-KR" altLang="en-US" sz="2000" b="1">
                <a:solidFill>
                  <a:srgbClr val="0000FF"/>
                </a:solidFill>
              </a:rPr>
              <a:t>지나치게 축적된 상태 </a:t>
            </a:r>
            <a:r>
              <a:rPr lang="en-US" altLang="ko-KR" sz="2000" b="1">
                <a:solidFill>
                  <a:srgbClr val="0000FF"/>
                </a:solidFill>
              </a:rPr>
              <a:t>'</a:t>
            </a:r>
          </a:p>
        </p:txBody>
      </p:sp>
      <p:sp>
        <p:nvSpPr>
          <p:cNvPr id="50182" name="Text Box 10"/>
          <p:cNvSpPr txBox="1">
            <a:spLocks noChangeArrowheads="1"/>
          </p:cNvSpPr>
          <p:nvPr/>
        </p:nvSpPr>
        <p:spPr bwMode="auto">
          <a:xfrm>
            <a:off x="592138" y="1844675"/>
            <a:ext cx="15398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2400" b="1">
                <a:solidFill>
                  <a:srgbClr val="FF3300"/>
                </a:solidFill>
              </a:rPr>
              <a:t>비만이란</a:t>
            </a:r>
            <a:r>
              <a:rPr lang="en-US" altLang="ko-KR" sz="2400" b="1">
                <a:solidFill>
                  <a:srgbClr val="FF3300"/>
                </a:solidFill>
              </a:rPr>
              <a:t>?</a:t>
            </a:r>
          </a:p>
        </p:txBody>
      </p:sp>
      <p:sp>
        <p:nvSpPr>
          <p:cNvPr id="50183" name="Text Box 11"/>
          <p:cNvSpPr txBox="1">
            <a:spLocks noChangeArrowheads="1"/>
          </p:cNvSpPr>
          <p:nvPr/>
        </p:nvSpPr>
        <p:spPr bwMode="auto">
          <a:xfrm>
            <a:off x="642938" y="3786188"/>
            <a:ext cx="18383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2400" b="1">
                <a:solidFill>
                  <a:srgbClr val="FF3300"/>
                </a:solidFill>
              </a:rPr>
              <a:t>비만증이란</a:t>
            </a:r>
            <a:r>
              <a:rPr lang="en-US" altLang="ko-KR" sz="2400" b="1">
                <a:solidFill>
                  <a:srgbClr val="FF3300"/>
                </a:solidFill>
              </a:rPr>
              <a:t>?</a:t>
            </a:r>
          </a:p>
        </p:txBody>
      </p:sp>
      <p:sp>
        <p:nvSpPr>
          <p:cNvPr id="9" name="모서리가 둥근 직사각형 8"/>
          <p:cNvSpPr/>
          <p:nvPr/>
        </p:nvSpPr>
        <p:spPr>
          <a:xfrm>
            <a:off x="214313" y="142875"/>
            <a:ext cx="642937" cy="500063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3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HY동녘B" pitchFamily="18" charset="-127"/>
                <a:ea typeface="HY동녘B" pitchFamily="18" charset="-127"/>
              </a:rPr>
              <a:t>2</a:t>
            </a:r>
            <a:endParaRPr lang="ko-KR" altLang="en-US" sz="3600" b="1" dirty="0">
              <a:solidFill>
                <a:schemeClr val="tx1">
                  <a:lumMod val="65000"/>
                  <a:lumOff val="35000"/>
                </a:schemeClr>
              </a:solidFill>
              <a:latin typeface="HY동녘B" pitchFamily="18" charset="-127"/>
              <a:ea typeface="HY동녘B" pitchFamily="18" charset="-127"/>
            </a:endParaRPr>
          </a:p>
        </p:txBody>
      </p:sp>
      <p:pic>
        <p:nvPicPr>
          <p:cNvPr id="50185" name="Picture 10" descr="C:\Users\user\Pictures\비만녀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4875" y="1500188"/>
            <a:ext cx="4286250" cy="4786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132138" cy="1052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03" name="Text Box 6"/>
          <p:cNvSpPr txBox="1">
            <a:spLocks noChangeArrowheads="1"/>
          </p:cNvSpPr>
          <p:nvPr/>
        </p:nvSpPr>
        <p:spPr bwMode="auto">
          <a:xfrm>
            <a:off x="3714750" y="357188"/>
            <a:ext cx="51847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>
              <a:buFontTx/>
              <a:buAutoNum type="arabicPeriod"/>
            </a:pPr>
            <a:r>
              <a:rPr lang="ko-KR" altLang="en-US" sz="2400" b="1"/>
              <a:t>비만과 운동</a:t>
            </a:r>
            <a:endParaRPr lang="ko-KR" altLang="en-US" b="1"/>
          </a:p>
        </p:txBody>
      </p:sp>
      <p:sp>
        <p:nvSpPr>
          <p:cNvPr id="9" name="모서리가 둥근 직사각형 8"/>
          <p:cNvSpPr/>
          <p:nvPr/>
        </p:nvSpPr>
        <p:spPr>
          <a:xfrm>
            <a:off x="214313" y="142875"/>
            <a:ext cx="642937" cy="500063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3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HY동녘B" pitchFamily="18" charset="-127"/>
                <a:ea typeface="HY동녘B" pitchFamily="18" charset="-127"/>
              </a:rPr>
              <a:t>2</a:t>
            </a:r>
            <a:endParaRPr lang="ko-KR" altLang="en-US" sz="3600" b="1" dirty="0">
              <a:solidFill>
                <a:schemeClr val="tx1">
                  <a:lumMod val="65000"/>
                  <a:lumOff val="35000"/>
                </a:schemeClr>
              </a:solidFill>
              <a:latin typeface="HY동녘B" pitchFamily="18" charset="-127"/>
              <a:ea typeface="HY동녘B" pitchFamily="18" charset="-127"/>
            </a:endParaRPr>
          </a:p>
        </p:txBody>
      </p:sp>
      <p:pic>
        <p:nvPicPr>
          <p:cNvPr id="10" name="Picture 13" descr="http://apwinc.sookmyung.ac.kr/consult/health/img/9003_08.jpg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1428750"/>
            <a:ext cx="8572500" cy="5214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132138" cy="1052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2227" name="Rectangle 6"/>
          <p:cNvSpPr>
            <a:spLocks noChangeArrowheads="1"/>
          </p:cNvSpPr>
          <p:nvPr/>
        </p:nvSpPr>
        <p:spPr bwMode="auto">
          <a:xfrm>
            <a:off x="250825" y="1857375"/>
            <a:ext cx="8893175" cy="4862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ko-KR" altLang="en-US" sz="2000" b="1">
                <a:solidFill>
                  <a:srgbClr val="0033CC"/>
                </a:solidFill>
              </a:rPr>
              <a:t>단순비만</a:t>
            </a:r>
            <a:r>
              <a:rPr lang="en-US" altLang="ko-KR" sz="2000" b="1">
                <a:solidFill>
                  <a:srgbClr val="0033CC"/>
                </a:solidFill>
              </a:rPr>
              <a:t>(simple obesity) </a:t>
            </a:r>
            <a:r>
              <a:rPr lang="ko-KR" altLang="en-US" sz="2000" b="1">
                <a:solidFill>
                  <a:srgbClr val="0033CC"/>
                </a:solidFill>
              </a:rPr>
              <a:t>또는 본태성 비만</a:t>
            </a:r>
            <a:r>
              <a:rPr lang="en-US" altLang="ko-KR" sz="2000" b="1">
                <a:solidFill>
                  <a:srgbClr val="0033CC"/>
                </a:solidFill>
              </a:rPr>
              <a:t>(essential obesity) :</a:t>
            </a:r>
            <a:r>
              <a:rPr lang="ko-KR" altLang="en-US" sz="2000" b="1">
                <a:solidFill>
                  <a:srgbClr val="0033CC"/>
                </a:solidFill>
              </a:rPr>
              <a:t>비대형</a:t>
            </a:r>
          </a:p>
          <a:p>
            <a:r>
              <a:rPr lang="en-US" altLang="ko-KR"/>
              <a:t> </a:t>
            </a:r>
            <a:endParaRPr lang="ko-KR" altLang="en-US"/>
          </a:p>
          <a:p>
            <a:r>
              <a:rPr lang="en-US" altLang="ko-KR"/>
              <a:t>  : </a:t>
            </a:r>
            <a:r>
              <a:rPr lang="ko-KR" altLang="en-US"/>
              <a:t>특별한 유전성 질환</a:t>
            </a:r>
            <a:r>
              <a:rPr lang="en-US" altLang="ko-KR"/>
              <a:t>, </a:t>
            </a:r>
            <a:r>
              <a:rPr lang="ko-KR" altLang="en-US"/>
              <a:t>내분비 질환</a:t>
            </a:r>
            <a:r>
              <a:rPr lang="en-US" altLang="ko-KR"/>
              <a:t>, </a:t>
            </a:r>
            <a:r>
              <a:rPr lang="ko-KR" altLang="en-US"/>
              <a:t>심리적 </a:t>
            </a:r>
            <a:endParaRPr lang="en-US" altLang="ko-KR"/>
          </a:p>
          <a:p>
            <a:r>
              <a:rPr lang="en-US" altLang="ko-KR"/>
              <a:t>    </a:t>
            </a:r>
            <a:r>
              <a:rPr lang="ko-KR" altLang="en-US"/>
              <a:t>이상이 없이 과식과 운동부족에 의한 비만</a:t>
            </a:r>
          </a:p>
          <a:p>
            <a:r>
              <a:rPr lang="ko-KR" altLang="en-US"/>
              <a:t>   </a:t>
            </a:r>
            <a:r>
              <a:rPr lang="en-US" altLang="ko-KR"/>
              <a:t>- </a:t>
            </a:r>
            <a:r>
              <a:rPr lang="ko-KR" altLang="en-US"/>
              <a:t>지방세포의 크기가 비대해짐</a:t>
            </a:r>
          </a:p>
          <a:p>
            <a:r>
              <a:rPr lang="ko-KR" altLang="en-US"/>
              <a:t>   </a:t>
            </a:r>
            <a:r>
              <a:rPr lang="en-US" altLang="ko-KR"/>
              <a:t>- </a:t>
            </a:r>
            <a:r>
              <a:rPr lang="ko-KR" altLang="en-US"/>
              <a:t>성인이 된 후에 비대해지는 경우 </a:t>
            </a:r>
          </a:p>
          <a:p>
            <a:endParaRPr lang="ko-KR" altLang="en-US"/>
          </a:p>
          <a:p>
            <a:r>
              <a:rPr lang="ko-KR" altLang="en-US" sz="2000" b="1">
                <a:solidFill>
                  <a:srgbClr val="0033CC"/>
                </a:solidFill>
              </a:rPr>
              <a:t>증후성 비만</a:t>
            </a:r>
            <a:r>
              <a:rPr lang="en-US" altLang="ko-KR" sz="2000" b="1">
                <a:solidFill>
                  <a:srgbClr val="0033CC"/>
                </a:solidFill>
              </a:rPr>
              <a:t>(symptomatic obesity) : </a:t>
            </a:r>
            <a:r>
              <a:rPr lang="ko-KR" altLang="en-US" sz="2000" b="1">
                <a:solidFill>
                  <a:srgbClr val="0033CC"/>
                </a:solidFill>
              </a:rPr>
              <a:t>증식형</a:t>
            </a:r>
          </a:p>
          <a:p>
            <a:r>
              <a:rPr lang="en-US" altLang="ko-KR"/>
              <a:t> </a:t>
            </a:r>
          </a:p>
          <a:p>
            <a:r>
              <a:rPr lang="en-US" altLang="ko-KR"/>
              <a:t>  : </a:t>
            </a:r>
            <a:r>
              <a:rPr lang="ko-KR" altLang="en-US"/>
              <a:t>원인질환에 의해 발생된 비만</a:t>
            </a:r>
          </a:p>
          <a:p>
            <a:r>
              <a:rPr lang="en-US" altLang="ko-KR"/>
              <a:t>   - </a:t>
            </a:r>
            <a:r>
              <a:rPr lang="ko-KR" altLang="en-US"/>
              <a:t>지방세포수의 증가와 크기가 비대해짐</a:t>
            </a:r>
          </a:p>
          <a:p>
            <a:r>
              <a:rPr lang="ko-KR" altLang="en-US"/>
              <a:t>   </a:t>
            </a:r>
            <a:r>
              <a:rPr lang="en-US" altLang="ko-KR"/>
              <a:t>- </a:t>
            </a:r>
            <a:r>
              <a:rPr lang="ko-KR" altLang="en-US"/>
              <a:t>아동기나 청소년기 즉 성장기가 이에 속함</a:t>
            </a:r>
            <a:endParaRPr lang="en-US" altLang="ko-KR"/>
          </a:p>
          <a:p>
            <a:endParaRPr lang="en-US" altLang="ko-KR"/>
          </a:p>
          <a:p>
            <a:r>
              <a:rPr lang="ko-KR" altLang="en-US" sz="2000" b="1">
                <a:solidFill>
                  <a:schemeClr val="accent2"/>
                </a:solidFill>
              </a:rPr>
              <a:t>지방세포의 수 </a:t>
            </a:r>
            <a:r>
              <a:rPr lang="en-US" altLang="ko-KR" sz="2000" b="1">
                <a:solidFill>
                  <a:schemeClr val="accent2"/>
                </a:solidFill>
              </a:rPr>
              <a:t>:</a:t>
            </a:r>
          </a:p>
          <a:p>
            <a:endParaRPr lang="en-US" altLang="ko-KR"/>
          </a:p>
          <a:p>
            <a:r>
              <a:rPr lang="ko-KR" altLang="en-US"/>
              <a:t>   </a:t>
            </a:r>
            <a:r>
              <a:rPr lang="en-US" altLang="ko-KR"/>
              <a:t>-</a:t>
            </a:r>
            <a:r>
              <a:rPr lang="ko-KR" altLang="en-US"/>
              <a:t> 정상체중의 지방세포수 </a:t>
            </a:r>
            <a:r>
              <a:rPr lang="en-US" altLang="ko-KR"/>
              <a:t>; 250-300</a:t>
            </a:r>
            <a:r>
              <a:rPr lang="ko-KR" altLang="en-US"/>
              <a:t>억개 </a:t>
            </a:r>
            <a:endParaRPr lang="en-US" altLang="ko-KR"/>
          </a:p>
          <a:p>
            <a:r>
              <a:rPr lang="ko-KR" altLang="en-US"/>
              <a:t>   </a:t>
            </a:r>
            <a:r>
              <a:rPr lang="en-US" altLang="ko-KR"/>
              <a:t>- </a:t>
            </a:r>
            <a:r>
              <a:rPr lang="ko-KR" altLang="en-US"/>
              <a:t>비만인의 지방세포수 </a:t>
            </a:r>
            <a:r>
              <a:rPr lang="en-US" altLang="ko-KR"/>
              <a:t>; 420-1060</a:t>
            </a:r>
            <a:r>
              <a:rPr lang="ko-KR" altLang="en-US"/>
              <a:t>억개</a:t>
            </a:r>
          </a:p>
        </p:txBody>
      </p:sp>
      <p:sp>
        <p:nvSpPr>
          <p:cNvPr id="52228" name="Text Box 9"/>
          <p:cNvSpPr txBox="1">
            <a:spLocks noChangeArrowheads="1"/>
          </p:cNvSpPr>
          <p:nvPr/>
        </p:nvSpPr>
        <p:spPr bwMode="auto">
          <a:xfrm>
            <a:off x="714375" y="1214438"/>
            <a:ext cx="21351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2400" b="1">
                <a:solidFill>
                  <a:srgbClr val="FF3300"/>
                </a:solidFill>
              </a:rPr>
              <a:t>비만의 분류</a:t>
            </a:r>
            <a:r>
              <a:rPr lang="en-US" altLang="ko-KR" sz="2400" b="1">
                <a:solidFill>
                  <a:srgbClr val="FF3300"/>
                </a:solidFill>
              </a:rPr>
              <a:t>-1</a:t>
            </a:r>
          </a:p>
        </p:txBody>
      </p:sp>
      <p:sp>
        <p:nvSpPr>
          <p:cNvPr id="7" name="모서리가 둥근 직사각형 6"/>
          <p:cNvSpPr/>
          <p:nvPr/>
        </p:nvSpPr>
        <p:spPr>
          <a:xfrm>
            <a:off x="214313" y="142875"/>
            <a:ext cx="642937" cy="500063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3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HY동녘B" pitchFamily="18" charset="-127"/>
                <a:ea typeface="HY동녘B" pitchFamily="18" charset="-127"/>
              </a:rPr>
              <a:t>2</a:t>
            </a:r>
            <a:endParaRPr lang="ko-KR" altLang="en-US" sz="3600" b="1" dirty="0">
              <a:solidFill>
                <a:schemeClr val="tx1">
                  <a:lumMod val="65000"/>
                  <a:lumOff val="35000"/>
                </a:schemeClr>
              </a:solidFill>
              <a:latin typeface="HY동녘B" pitchFamily="18" charset="-127"/>
              <a:ea typeface="HY동녘B" pitchFamily="18" charset="-127"/>
            </a:endParaRPr>
          </a:p>
        </p:txBody>
      </p:sp>
      <p:sp>
        <p:nvSpPr>
          <p:cNvPr id="52230" name="Text Box 6"/>
          <p:cNvSpPr txBox="1">
            <a:spLocks noChangeArrowheads="1"/>
          </p:cNvSpPr>
          <p:nvPr/>
        </p:nvSpPr>
        <p:spPr bwMode="auto">
          <a:xfrm>
            <a:off x="3714750" y="357188"/>
            <a:ext cx="51847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>
              <a:buFontTx/>
              <a:buAutoNum type="arabicPeriod"/>
            </a:pPr>
            <a:r>
              <a:rPr lang="ko-KR" altLang="en-US" sz="2400" b="1"/>
              <a:t>비만과 운동</a:t>
            </a:r>
            <a:endParaRPr lang="ko-KR" altLang="en-US" b="1"/>
          </a:p>
        </p:txBody>
      </p:sp>
      <p:grpSp>
        <p:nvGrpSpPr>
          <p:cNvPr id="2" name="Group 8"/>
          <p:cNvGrpSpPr>
            <a:grpSpLocks/>
          </p:cNvGrpSpPr>
          <p:nvPr/>
        </p:nvGrpSpPr>
        <p:grpSpPr bwMode="auto">
          <a:xfrm>
            <a:off x="5165725" y="2357438"/>
            <a:ext cx="3978275" cy="4348162"/>
            <a:chOff x="2880" y="1296"/>
            <a:chExt cx="2506" cy="2604"/>
          </a:xfrm>
        </p:grpSpPr>
        <p:pic>
          <p:nvPicPr>
            <p:cNvPr id="52232" name="Picture 5" descr="http://apwinc.sookmyung.ac.kr/consult/health/img/9003_04.jp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2880" y="2496"/>
              <a:ext cx="2506" cy="1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2233" name="Picture 7" descr="http://apwinc.sookmyung.ac.kr/consult/health/img/9003_05.jpg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792" y="1296"/>
              <a:ext cx="1584" cy="11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132138" cy="1052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251" name="_x74201080" descr="EMB000015003eb4"/>
          <p:cNvPicPr>
            <a:picLocks noChangeAspect="1" noChangeArrowheads="1"/>
          </p:cNvPicPr>
          <p:nvPr/>
        </p:nvPicPr>
        <p:blipFill>
          <a:blip r:embed="rId3"/>
          <a:srcRect l="1387" r="987" b="11287"/>
          <a:stretch>
            <a:fillRect/>
          </a:stretch>
        </p:blipFill>
        <p:spPr bwMode="auto">
          <a:xfrm>
            <a:off x="4572000" y="1589088"/>
            <a:ext cx="4175125" cy="4503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3252" name="Text Box 7"/>
          <p:cNvSpPr txBox="1">
            <a:spLocks noChangeArrowheads="1"/>
          </p:cNvSpPr>
          <p:nvPr/>
        </p:nvSpPr>
        <p:spPr bwMode="auto">
          <a:xfrm>
            <a:off x="5703888" y="2425700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ko-KR" altLang="ko-KR"/>
          </a:p>
        </p:txBody>
      </p:sp>
      <p:pic>
        <p:nvPicPr>
          <p:cNvPr id="53253" name="_x90455768" descr="EMB0000158c2ef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8313" y="1557338"/>
            <a:ext cx="4103687" cy="2376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3254" name="Text Box 11"/>
          <p:cNvSpPr txBox="1">
            <a:spLocks noChangeArrowheads="1"/>
          </p:cNvSpPr>
          <p:nvPr/>
        </p:nvSpPr>
        <p:spPr bwMode="auto">
          <a:xfrm>
            <a:off x="7235825" y="1025525"/>
            <a:ext cx="5397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1400">
                <a:solidFill>
                  <a:srgbClr val="0033CC"/>
                </a:solidFill>
              </a:rPr>
              <a:t>유적</a:t>
            </a:r>
          </a:p>
        </p:txBody>
      </p:sp>
      <p:sp>
        <p:nvSpPr>
          <p:cNvPr id="53255" name="Line 12"/>
          <p:cNvSpPr>
            <a:spLocks noChangeShapeType="1"/>
          </p:cNvSpPr>
          <p:nvPr/>
        </p:nvSpPr>
        <p:spPr bwMode="auto">
          <a:xfrm>
            <a:off x="7524750" y="1268413"/>
            <a:ext cx="142875" cy="2520950"/>
          </a:xfrm>
          <a:prstGeom prst="line">
            <a:avLst/>
          </a:prstGeom>
          <a:noFill/>
          <a:ln w="9525">
            <a:solidFill>
              <a:srgbClr val="0033CC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53256" name="Line 14"/>
          <p:cNvSpPr>
            <a:spLocks noChangeShapeType="1"/>
          </p:cNvSpPr>
          <p:nvPr/>
        </p:nvSpPr>
        <p:spPr bwMode="auto">
          <a:xfrm flipV="1">
            <a:off x="4140200" y="4005263"/>
            <a:ext cx="3960813" cy="2374900"/>
          </a:xfrm>
          <a:prstGeom prst="line">
            <a:avLst/>
          </a:prstGeom>
          <a:noFill/>
          <a:ln w="9525">
            <a:solidFill>
              <a:srgbClr val="0033CC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53257" name="Text Box 15"/>
          <p:cNvSpPr txBox="1">
            <a:spLocks noChangeArrowheads="1"/>
          </p:cNvSpPr>
          <p:nvPr/>
        </p:nvSpPr>
        <p:spPr bwMode="auto">
          <a:xfrm>
            <a:off x="3563938" y="6354763"/>
            <a:ext cx="3278187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1400">
                <a:solidFill>
                  <a:srgbClr val="0033CC"/>
                </a:solidFill>
              </a:rPr>
              <a:t>세포질</a:t>
            </a:r>
            <a:r>
              <a:rPr lang="en-US" altLang="ko-KR" sz="1400">
                <a:solidFill>
                  <a:srgbClr val="0033CC"/>
                </a:solidFill>
              </a:rPr>
              <a:t>(</a:t>
            </a:r>
            <a:r>
              <a:rPr lang="ko-KR" altLang="en-US" sz="1400">
                <a:solidFill>
                  <a:srgbClr val="0033CC"/>
                </a:solidFill>
              </a:rPr>
              <a:t>미토콘드리아</a:t>
            </a:r>
            <a:r>
              <a:rPr lang="en-US" altLang="ko-KR" sz="1400">
                <a:solidFill>
                  <a:srgbClr val="0033CC"/>
                </a:solidFill>
              </a:rPr>
              <a:t>, </a:t>
            </a:r>
            <a:r>
              <a:rPr lang="ko-KR" altLang="en-US" sz="1400">
                <a:solidFill>
                  <a:srgbClr val="0033CC"/>
                </a:solidFill>
              </a:rPr>
              <a:t>소포체</a:t>
            </a:r>
            <a:r>
              <a:rPr lang="en-US" altLang="ko-KR" sz="1400">
                <a:solidFill>
                  <a:srgbClr val="0033CC"/>
                </a:solidFill>
              </a:rPr>
              <a:t>, </a:t>
            </a:r>
            <a:r>
              <a:rPr lang="ko-KR" altLang="en-US" sz="1400">
                <a:solidFill>
                  <a:srgbClr val="0033CC"/>
                </a:solidFill>
              </a:rPr>
              <a:t>유적 등</a:t>
            </a:r>
            <a:r>
              <a:rPr lang="en-US" altLang="ko-KR" sz="1400">
                <a:solidFill>
                  <a:srgbClr val="0033CC"/>
                </a:solidFill>
              </a:rPr>
              <a:t>)</a:t>
            </a:r>
          </a:p>
        </p:txBody>
      </p:sp>
      <p:sp>
        <p:nvSpPr>
          <p:cNvPr id="53258" name="Line 16"/>
          <p:cNvSpPr>
            <a:spLocks noChangeShapeType="1"/>
          </p:cNvSpPr>
          <p:nvPr/>
        </p:nvSpPr>
        <p:spPr bwMode="auto">
          <a:xfrm flipH="1">
            <a:off x="6357950" y="1412874"/>
            <a:ext cx="1022338" cy="2730505"/>
          </a:xfrm>
          <a:prstGeom prst="line">
            <a:avLst/>
          </a:prstGeom>
          <a:noFill/>
          <a:ln w="9525">
            <a:solidFill>
              <a:srgbClr val="0033CC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ko-KR" altLang="en-US"/>
          </a:p>
        </p:txBody>
      </p:sp>
      <p:pic>
        <p:nvPicPr>
          <p:cNvPr id="53259" name="_x31209536" descr="EMB0000026832de"/>
          <p:cNvPicPr>
            <a:picLocks noChangeAspect="1" noChangeArrowheads="1"/>
          </p:cNvPicPr>
          <p:nvPr/>
        </p:nvPicPr>
        <p:blipFill>
          <a:blip r:embed="rId5"/>
          <a:srcRect l="30234" t="32124" r="35001" b="22501"/>
          <a:stretch>
            <a:fillRect/>
          </a:stretch>
        </p:blipFill>
        <p:spPr bwMode="auto">
          <a:xfrm>
            <a:off x="468313" y="3933825"/>
            <a:ext cx="4067175" cy="215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3260" name="Line 19"/>
          <p:cNvSpPr>
            <a:spLocks noChangeShapeType="1"/>
          </p:cNvSpPr>
          <p:nvPr/>
        </p:nvSpPr>
        <p:spPr bwMode="auto">
          <a:xfrm flipH="1">
            <a:off x="2987675" y="1341438"/>
            <a:ext cx="4321175" cy="3527425"/>
          </a:xfrm>
          <a:prstGeom prst="line">
            <a:avLst/>
          </a:prstGeom>
          <a:noFill/>
          <a:ln w="9525">
            <a:solidFill>
              <a:srgbClr val="0033CC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53261" name="Line 20"/>
          <p:cNvSpPr>
            <a:spLocks noChangeShapeType="1"/>
          </p:cNvSpPr>
          <p:nvPr/>
        </p:nvSpPr>
        <p:spPr bwMode="auto">
          <a:xfrm flipH="1" flipV="1">
            <a:off x="1258888" y="4797425"/>
            <a:ext cx="2736850" cy="1584325"/>
          </a:xfrm>
          <a:prstGeom prst="line">
            <a:avLst/>
          </a:prstGeom>
          <a:noFill/>
          <a:ln w="9525">
            <a:solidFill>
              <a:srgbClr val="0033CC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53262" name="Line 21"/>
          <p:cNvSpPr>
            <a:spLocks noChangeShapeType="1"/>
          </p:cNvSpPr>
          <p:nvPr/>
        </p:nvSpPr>
        <p:spPr bwMode="auto">
          <a:xfrm flipH="1" flipV="1">
            <a:off x="1476375" y="5445125"/>
            <a:ext cx="647700" cy="1008063"/>
          </a:xfrm>
          <a:prstGeom prst="line">
            <a:avLst/>
          </a:prstGeom>
          <a:noFill/>
          <a:ln w="9525">
            <a:solidFill>
              <a:srgbClr val="0033CC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53263" name="Text Box 22"/>
          <p:cNvSpPr txBox="1">
            <a:spLocks noChangeArrowheads="1"/>
          </p:cNvSpPr>
          <p:nvPr/>
        </p:nvSpPr>
        <p:spPr bwMode="auto">
          <a:xfrm>
            <a:off x="2176463" y="6440488"/>
            <a:ext cx="3619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1400">
                <a:solidFill>
                  <a:srgbClr val="0033CC"/>
                </a:solidFill>
              </a:rPr>
              <a:t>핵</a:t>
            </a:r>
          </a:p>
        </p:txBody>
      </p:sp>
      <p:sp>
        <p:nvSpPr>
          <p:cNvPr id="17" name="모서리가 둥근 직사각형 16"/>
          <p:cNvSpPr/>
          <p:nvPr/>
        </p:nvSpPr>
        <p:spPr>
          <a:xfrm>
            <a:off x="214313" y="142875"/>
            <a:ext cx="642937" cy="500063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3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HY동녘B" pitchFamily="18" charset="-127"/>
                <a:ea typeface="HY동녘B" pitchFamily="18" charset="-127"/>
              </a:rPr>
              <a:t>2</a:t>
            </a:r>
            <a:endParaRPr lang="ko-KR" altLang="en-US" sz="3600" b="1" dirty="0">
              <a:solidFill>
                <a:schemeClr val="tx1">
                  <a:lumMod val="65000"/>
                  <a:lumOff val="35000"/>
                </a:schemeClr>
              </a:solidFill>
              <a:latin typeface="HY동녘B" pitchFamily="18" charset="-127"/>
              <a:ea typeface="HY동녘B" pitchFamily="18" charset="-127"/>
            </a:endParaRPr>
          </a:p>
        </p:txBody>
      </p:sp>
      <p:sp>
        <p:nvSpPr>
          <p:cNvPr id="53265" name="Text Box 6"/>
          <p:cNvSpPr txBox="1">
            <a:spLocks noChangeArrowheads="1"/>
          </p:cNvSpPr>
          <p:nvPr/>
        </p:nvSpPr>
        <p:spPr bwMode="auto">
          <a:xfrm>
            <a:off x="3714750" y="357188"/>
            <a:ext cx="51847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>
              <a:buFontTx/>
              <a:buAutoNum type="arabicPeriod"/>
            </a:pPr>
            <a:r>
              <a:rPr lang="ko-KR" altLang="en-US" sz="2400" b="1"/>
              <a:t>비만과 운동</a:t>
            </a:r>
            <a:endParaRPr lang="ko-KR" altLang="en-US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132138" cy="1052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4275" name="Rectangle 6"/>
          <p:cNvSpPr>
            <a:spLocks noChangeArrowheads="1"/>
          </p:cNvSpPr>
          <p:nvPr/>
        </p:nvSpPr>
        <p:spPr bwMode="auto">
          <a:xfrm>
            <a:off x="428625" y="1841500"/>
            <a:ext cx="4214813" cy="501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ko-KR" altLang="en-US" sz="2000" b="1">
                <a:solidFill>
                  <a:srgbClr val="0000FF"/>
                </a:solidFill>
              </a:rPr>
              <a:t>상체비만형</a:t>
            </a:r>
            <a:r>
              <a:rPr lang="en-US" altLang="ko-KR" sz="2000" b="1">
                <a:solidFill>
                  <a:srgbClr val="0000FF"/>
                </a:solidFill>
              </a:rPr>
              <a:t>(upper-body obesity)</a:t>
            </a:r>
          </a:p>
          <a:p>
            <a:r>
              <a:rPr lang="en-US" altLang="ko-KR" sz="2000" b="1"/>
              <a:t>  - </a:t>
            </a:r>
            <a:r>
              <a:rPr lang="ko-KR" altLang="en-US" sz="2000" b="1"/>
              <a:t>허리 위쪽 특히 복부에 </a:t>
            </a:r>
            <a:endParaRPr lang="en-US" altLang="ko-KR" sz="2000" b="1"/>
          </a:p>
          <a:p>
            <a:r>
              <a:rPr lang="en-US" altLang="ko-KR" sz="2000" b="1"/>
              <a:t>     </a:t>
            </a:r>
            <a:r>
              <a:rPr lang="ko-KR" altLang="en-US" sz="2000" b="1"/>
              <a:t>지방이 축적된 형</a:t>
            </a:r>
          </a:p>
          <a:p>
            <a:r>
              <a:rPr lang="ko-KR" altLang="en-US" sz="2000" b="1"/>
              <a:t>  </a:t>
            </a:r>
            <a:r>
              <a:rPr lang="en-US" altLang="ko-KR" sz="2000" b="1"/>
              <a:t>- </a:t>
            </a:r>
            <a:r>
              <a:rPr lang="ko-KR" altLang="en-US" sz="2000" b="1"/>
              <a:t>남성형 비만</a:t>
            </a:r>
          </a:p>
          <a:p>
            <a:r>
              <a:rPr lang="ko-KR" altLang="en-US" sz="2000" b="1"/>
              <a:t>  </a:t>
            </a:r>
            <a:r>
              <a:rPr lang="en-US" altLang="ko-KR" sz="2000" b="1"/>
              <a:t>- </a:t>
            </a:r>
            <a:r>
              <a:rPr lang="ko-KR" altLang="en-US" sz="2000" b="1"/>
              <a:t>허리와 엉덩이둘레의 </a:t>
            </a:r>
            <a:endParaRPr lang="en-US" altLang="ko-KR" sz="2000" b="1"/>
          </a:p>
          <a:p>
            <a:r>
              <a:rPr lang="en-US" altLang="ko-KR" sz="2000" b="1"/>
              <a:t>     </a:t>
            </a:r>
            <a:r>
              <a:rPr lang="ko-KR" altLang="en-US" sz="2000" b="1"/>
              <a:t>비</a:t>
            </a:r>
            <a:r>
              <a:rPr lang="en-US" altLang="ko-KR" sz="2000" b="1"/>
              <a:t>(W/H</a:t>
            </a:r>
            <a:r>
              <a:rPr lang="ko-KR" altLang="en-US" sz="2000" b="1"/>
              <a:t>비</a:t>
            </a:r>
            <a:r>
              <a:rPr lang="en-US" altLang="ko-KR" sz="2000" b="1"/>
              <a:t>)</a:t>
            </a:r>
            <a:r>
              <a:rPr lang="ko-KR" altLang="en-US" sz="2000" b="1"/>
              <a:t>가 높은 사람</a:t>
            </a:r>
          </a:p>
          <a:p>
            <a:endParaRPr lang="ko-KR" altLang="en-US" sz="2000" b="1"/>
          </a:p>
          <a:p>
            <a:r>
              <a:rPr lang="ko-KR" altLang="en-US" sz="2000" b="1">
                <a:solidFill>
                  <a:srgbClr val="0000FF"/>
                </a:solidFill>
              </a:rPr>
              <a:t>하체비만형</a:t>
            </a:r>
            <a:r>
              <a:rPr lang="en-US" altLang="ko-KR" sz="2000" b="1">
                <a:solidFill>
                  <a:srgbClr val="0000FF"/>
                </a:solidFill>
              </a:rPr>
              <a:t>(lower-body obesity)</a:t>
            </a:r>
          </a:p>
          <a:p>
            <a:r>
              <a:rPr lang="en-US" altLang="ko-KR" sz="2000" b="1"/>
              <a:t>   - </a:t>
            </a:r>
            <a:r>
              <a:rPr lang="ko-KR" altLang="en-US" sz="2000" b="1"/>
              <a:t>허리 아래쪽</a:t>
            </a:r>
            <a:r>
              <a:rPr lang="en-US" altLang="ko-KR" sz="2000" b="1"/>
              <a:t>, </a:t>
            </a:r>
            <a:r>
              <a:rPr lang="ko-KR" altLang="en-US" sz="2000" b="1"/>
              <a:t>특히 엉덩이이나 </a:t>
            </a:r>
            <a:endParaRPr lang="en-US" altLang="ko-KR" sz="2000" b="1"/>
          </a:p>
          <a:p>
            <a:r>
              <a:rPr lang="en-US" altLang="ko-KR" sz="2000" b="1"/>
              <a:t>      </a:t>
            </a:r>
            <a:r>
              <a:rPr lang="ko-KR" altLang="en-US" sz="2000" b="1"/>
              <a:t>다리에 지방이 쌓이는 형</a:t>
            </a:r>
          </a:p>
          <a:p>
            <a:r>
              <a:rPr lang="ko-KR" altLang="en-US" sz="2000" b="1"/>
              <a:t>   </a:t>
            </a:r>
            <a:r>
              <a:rPr lang="en-US" altLang="ko-KR" sz="2000" b="1"/>
              <a:t>- </a:t>
            </a:r>
            <a:r>
              <a:rPr lang="ko-KR" altLang="en-US" sz="2000" b="1"/>
              <a:t>여성형 비만</a:t>
            </a:r>
          </a:p>
          <a:p>
            <a:r>
              <a:rPr lang="ko-KR" altLang="en-US" sz="2000" b="1"/>
              <a:t>   </a:t>
            </a:r>
            <a:r>
              <a:rPr lang="en-US" altLang="ko-KR" sz="2000" b="1"/>
              <a:t>- W/H</a:t>
            </a:r>
            <a:r>
              <a:rPr lang="ko-KR" altLang="en-US" sz="2000" b="1"/>
              <a:t>비가 낮은 사람</a:t>
            </a:r>
            <a:endParaRPr lang="en-US" altLang="ko-KR" sz="2000" b="1"/>
          </a:p>
          <a:p>
            <a:endParaRPr lang="en-US" altLang="ko-KR" sz="2000" b="1"/>
          </a:p>
          <a:p>
            <a:r>
              <a:rPr lang="en-US" altLang="ko-KR" sz="2000" b="1">
                <a:solidFill>
                  <a:srgbClr val="00B050"/>
                </a:solidFill>
              </a:rPr>
              <a:t>WHR(</a:t>
            </a:r>
            <a:r>
              <a:rPr lang="ko-KR" altLang="en-US" sz="2000" b="1">
                <a:solidFill>
                  <a:srgbClr val="00B050"/>
                </a:solidFill>
              </a:rPr>
              <a:t>엉덩이 허리둘레비</a:t>
            </a:r>
            <a:r>
              <a:rPr lang="en-US" altLang="ko-KR" sz="2000" b="1">
                <a:solidFill>
                  <a:srgbClr val="00B050"/>
                </a:solidFill>
              </a:rPr>
              <a:t>) ;</a:t>
            </a:r>
          </a:p>
          <a:p>
            <a:r>
              <a:rPr lang="ko-KR" altLang="en-US" sz="2000" b="1"/>
              <a:t>   </a:t>
            </a:r>
            <a:r>
              <a:rPr lang="en-US" altLang="ko-KR" sz="2000" b="1"/>
              <a:t>- </a:t>
            </a:r>
            <a:r>
              <a:rPr lang="ko-KR" altLang="en-US" sz="2000" b="1"/>
              <a:t>남자</a:t>
            </a:r>
            <a:r>
              <a:rPr lang="en-US" altLang="ko-KR" sz="2000" b="1"/>
              <a:t> 0.95 ~ 1.0 </a:t>
            </a:r>
            <a:r>
              <a:rPr lang="ko-KR" altLang="en-US" sz="2000" b="1"/>
              <a:t>이상</a:t>
            </a:r>
            <a:endParaRPr lang="en-US" altLang="ko-KR" sz="2000" b="1"/>
          </a:p>
          <a:p>
            <a:r>
              <a:rPr lang="ko-KR" altLang="en-US" sz="2000" b="1"/>
              <a:t>   </a:t>
            </a:r>
            <a:r>
              <a:rPr lang="en-US" altLang="ko-KR" sz="2000" b="1"/>
              <a:t>- </a:t>
            </a:r>
            <a:r>
              <a:rPr lang="ko-KR" altLang="en-US" sz="2000" b="1"/>
              <a:t>여자 </a:t>
            </a:r>
            <a:r>
              <a:rPr lang="en-US" altLang="ko-KR" sz="2000" b="1"/>
              <a:t>0.8 </a:t>
            </a:r>
            <a:r>
              <a:rPr lang="ko-KR" altLang="en-US" sz="2000" b="1"/>
              <a:t>이상이면 위험</a:t>
            </a:r>
          </a:p>
        </p:txBody>
      </p:sp>
      <p:sp>
        <p:nvSpPr>
          <p:cNvPr id="54276" name="Text Box 7"/>
          <p:cNvSpPr txBox="1">
            <a:spLocks noChangeArrowheads="1"/>
          </p:cNvSpPr>
          <p:nvPr/>
        </p:nvSpPr>
        <p:spPr bwMode="auto">
          <a:xfrm>
            <a:off x="785813" y="1214438"/>
            <a:ext cx="215423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2400" b="1">
                <a:solidFill>
                  <a:srgbClr val="FF3300"/>
                </a:solidFill>
              </a:rPr>
              <a:t>비만의 분류</a:t>
            </a:r>
            <a:r>
              <a:rPr lang="en-US" altLang="ko-KR" sz="2400" b="1">
                <a:solidFill>
                  <a:srgbClr val="FF3300"/>
                </a:solidFill>
              </a:rPr>
              <a:t>-2</a:t>
            </a:r>
          </a:p>
        </p:txBody>
      </p:sp>
      <p:sp>
        <p:nvSpPr>
          <p:cNvPr id="6" name="모서리가 둥근 직사각형 5"/>
          <p:cNvSpPr/>
          <p:nvPr/>
        </p:nvSpPr>
        <p:spPr>
          <a:xfrm>
            <a:off x="214313" y="142875"/>
            <a:ext cx="642937" cy="500063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3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HY동녘B" pitchFamily="18" charset="-127"/>
                <a:ea typeface="HY동녘B" pitchFamily="18" charset="-127"/>
              </a:rPr>
              <a:t>2</a:t>
            </a:r>
            <a:endParaRPr lang="ko-KR" altLang="en-US" sz="3600" b="1" dirty="0">
              <a:solidFill>
                <a:schemeClr val="tx1">
                  <a:lumMod val="65000"/>
                  <a:lumOff val="35000"/>
                </a:schemeClr>
              </a:solidFill>
              <a:latin typeface="HY동녘B" pitchFamily="18" charset="-127"/>
              <a:ea typeface="HY동녘B" pitchFamily="18" charset="-127"/>
            </a:endParaRPr>
          </a:p>
        </p:txBody>
      </p:sp>
      <p:sp>
        <p:nvSpPr>
          <p:cNvPr id="54278" name="Text Box 6"/>
          <p:cNvSpPr txBox="1">
            <a:spLocks noChangeArrowheads="1"/>
          </p:cNvSpPr>
          <p:nvPr/>
        </p:nvSpPr>
        <p:spPr bwMode="auto">
          <a:xfrm>
            <a:off x="3714750" y="357188"/>
            <a:ext cx="51847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>
              <a:buFontTx/>
              <a:buAutoNum type="arabicPeriod"/>
            </a:pPr>
            <a:r>
              <a:rPr lang="ko-KR" altLang="en-US" sz="2400" b="1"/>
              <a:t>비만과 운동</a:t>
            </a:r>
            <a:endParaRPr lang="ko-KR" altLang="en-US" b="1"/>
          </a:p>
        </p:txBody>
      </p:sp>
      <p:pic>
        <p:nvPicPr>
          <p:cNvPr id="54279" name="Picture 4" descr="http://i2.search.daumcdn.net/image03.search/03/b.b6.15.CF_16F7v_Lqol_9_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625" y="4214813"/>
            <a:ext cx="4143375" cy="2500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5" descr="thin vs비만_0(1234)"/>
          <p:cNvPicPr>
            <a:picLocks noChangeAspect="1" noChangeArrowheads="1"/>
          </p:cNvPicPr>
          <p:nvPr>
            <p:ph/>
          </p:nvPr>
        </p:nvPicPr>
        <p:blipFill>
          <a:blip r:embed="rId4"/>
          <a:srcRect/>
          <a:stretch>
            <a:fillRect/>
          </a:stretch>
        </p:blipFill>
        <p:spPr>
          <a:xfrm>
            <a:off x="5000625" y="1143000"/>
            <a:ext cx="4143375" cy="3019425"/>
          </a:xfr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132138" cy="1052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5299" name="Text Box 7"/>
          <p:cNvSpPr txBox="1">
            <a:spLocks noChangeArrowheads="1"/>
          </p:cNvSpPr>
          <p:nvPr/>
        </p:nvSpPr>
        <p:spPr bwMode="auto">
          <a:xfrm>
            <a:off x="928688" y="1285875"/>
            <a:ext cx="204628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2800" b="1">
                <a:solidFill>
                  <a:srgbClr val="0033CC"/>
                </a:solidFill>
              </a:rPr>
              <a:t>비만의 원인</a:t>
            </a:r>
          </a:p>
        </p:txBody>
      </p:sp>
      <p:sp>
        <p:nvSpPr>
          <p:cNvPr id="55300" name="Rectangle 8"/>
          <p:cNvSpPr>
            <a:spLocks noChangeArrowheads="1"/>
          </p:cNvSpPr>
          <p:nvPr/>
        </p:nvSpPr>
        <p:spPr bwMode="auto">
          <a:xfrm>
            <a:off x="5651500" y="2276475"/>
            <a:ext cx="3168650" cy="381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endParaRPr lang="en-US" altLang="ko-KR" sz="2000" b="1"/>
          </a:p>
        </p:txBody>
      </p:sp>
      <p:sp>
        <p:nvSpPr>
          <p:cNvPr id="55301" name="Rectangle 8"/>
          <p:cNvSpPr>
            <a:spLocks noChangeArrowheads="1"/>
          </p:cNvSpPr>
          <p:nvPr/>
        </p:nvSpPr>
        <p:spPr bwMode="auto">
          <a:xfrm>
            <a:off x="1187450" y="2349500"/>
            <a:ext cx="3673475" cy="381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endParaRPr lang="en-US" altLang="ko-KR" sz="2400" b="1"/>
          </a:p>
        </p:txBody>
      </p:sp>
      <p:sp>
        <p:nvSpPr>
          <p:cNvPr id="55302" name="Rectangle 8"/>
          <p:cNvSpPr>
            <a:spLocks noChangeArrowheads="1"/>
          </p:cNvSpPr>
          <p:nvPr/>
        </p:nvSpPr>
        <p:spPr bwMode="auto">
          <a:xfrm>
            <a:off x="214313" y="2071688"/>
            <a:ext cx="4857753" cy="4154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ko-KR" sz="2000" b="1" dirty="0">
                <a:solidFill>
                  <a:srgbClr val="00B050"/>
                </a:solidFill>
              </a:rPr>
              <a:t>1</a:t>
            </a:r>
            <a:r>
              <a:rPr lang="ko-KR" altLang="en-US" sz="2000" b="1" dirty="0">
                <a:solidFill>
                  <a:srgbClr val="00B050"/>
                </a:solidFill>
              </a:rPr>
              <a:t>차적 비만 </a:t>
            </a:r>
            <a:r>
              <a:rPr lang="en-US" altLang="ko-KR" sz="2000" b="1" dirty="0"/>
              <a:t>: </a:t>
            </a:r>
            <a:r>
              <a:rPr lang="ko-KR" altLang="en-US" sz="2000" b="1" dirty="0"/>
              <a:t>유전적인 요인</a:t>
            </a:r>
          </a:p>
          <a:p>
            <a:endParaRPr lang="ko-KR" altLang="en-US" sz="2000" b="1" dirty="0"/>
          </a:p>
          <a:p>
            <a:endParaRPr lang="ko-KR" altLang="en-US" sz="2000" b="1" dirty="0"/>
          </a:p>
          <a:p>
            <a:r>
              <a:rPr lang="en-US" altLang="ko-KR" sz="2000" b="1" dirty="0">
                <a:solidFill>
                  <a:srgbClr val="00B050"/>
                </a:solidFill>
              </a:rPr>
              <a:t>2</a:t>
            </a:r>
            <a:r>
              <a:rPr lang="ko-KR" altLang="en-US" sz="2000" b="1" dirty="0">
                <a:solidFill>
                  <a:srgbClr val="00B050"/>
                </a:solidFill>
              </a:rPr>
              <a:t>차적 비만 </a:t>
            </a:r>
            <a:r>
              <a:rPr lang="en-US" altLang="ko-KR" sz="2000" b="1" dirty="0"/>
              <a:t>: </a:t>
            </a:r>
            <a:r>
              <a:rPr lang="ko-KR" altLang="en-US" sz="2000" b="1" dirty="0"/>
              <a:t>환경적 원인과 식생활양식</a:t>
            </a:r>
          </a:p>
          <a:p>
            <a:r>
              <a:rPr lang="ko-KR" altLang="en-US" sz="2000" b="1" dirty="0"/>
              <a:t>                  과다한 열량섭취</a:t>
            </a:r>
          </a:p>
          <a:p>
            <a:r>
              <a:rPr lang="ko-KR" altLang="en-US" sz="2000" b="1" dirty="0"/>
              <a:t>                  운동부족</a:t>
            </a:r>
          </a:p>
          <a:p>
            <a:r>
              <a:rPr lang="ko-KR" altLang="en-US" sz="2000" b="1" dirty="0"/>
              <a:t>                  유  전</a:t>
            </a:r>
          </a:p>
          <a:p>
            <a:r>
              <a:rPr lang="ko-KR" altLang="en-US" sz="2000" b="1" dirty="0"/>
              <a:t>                  사회</a:t>
            </a:r>
            <a:r>
              <a:rPr lang="en-US" altLang="ko-KR" sz="2000" b="1" dirty="0"/>
              <a:t>.</a:t>
            </a:r>
            <a:r>
              <a:rPr lang="ko-KR" altLang="en-US" sz="2000" b="1" dirty="0"/>
              <a:t>경제적 환경</a:t>
            </a:r>
          </a:p>
          <a:p>
            <a:r>
              <a:rPr lang="ko-KR" altLang="en-US" sz="2000" b="1" dirty="0"/>
              <a:t>                  스트레스</a:t>
            </a:r>
          </a:p>
          <a:p>
            <a:r>
              <a:rPr lang="ko-KR" altLang="en-US" sz="2000" b="1" dirty="0"/>
              <a:t>                  섬유질 부족</a:t>
            </a:r>
          </a:p>
          <a:p>
            <a:r>
              <a:rPr lang="ko-KR" altLang="en-US" sz="2000" b="1" dirty="0"/>
              <a:t>                  식사습관</a:t>
            </a:r>
          </a:p>
          <a:p>
            <a:r>
              <a:rPr lang="ko-KR" altLang="en-US" sz="2000" b="1" dirty="0"/>
              <a:t>                  내분비질환</a:t>
            </a:r>
            <a:r>
              <a:rPr lang="en-US" altLang="ko-KR" sz="2000" b="1" dirty="0"/>
              <a:t>(</a:t>
            </a:r>
            <a:r>
              <a:rPr lang="ko-KR" altLang="en-US" sz="2000" b="1" dirty="0"/>
              <a:t>호르몬</a:t>
            </a:r>
            <a:r>
              <a:rPr lang="en-US" altLang="ko-KR" sz="2000" b="1" dirty="0"/>
              <a:t>)</a:t>
            </a:r>
          </a:p>
          <a:p>
            <a:pPr>
              <a:spcBef>
                <a:spcPct val="20000"/>
              </a:spcBef>
              <a:buFontTx/>
              <a:buChar char="•"/>
            </a:pPr>
            <a:endParaRPr lang="ko-KR" altLang="en-US" sz="2000" b="1" dirty="0"/>
          </a:p>
        </p:txBody>
      </p:sp>
      <p:sp>
        <p:nvSpPr>
          <p:cNvPr id="8" name="모서리가 둥근 직사각형 7"/>
          <p:cNvSpPr/>
          <p:nvPr/>
        </p:nvSpPr>
        <p:spPr>
          <a:xfrm>
            <a:off x="214313" y="142875"/>
            <a:ext cx="642937" cy="500063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3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HY동녘B" pitchFamily="18" charset="-127"/>
                <a:ea typeface="HY동녘B" pitchFamily="18" charset="-127"/>
              </a:rPr>
              <a:t>2</a:t>
            </a:r>
            <a:endParaRPr lang="ko-KR" altLang="en-US" sz="3600" b="1" dirty="0">
              <a:solidFill>
                <a:schemeClr val="tx1">
                  <a:lumMod val="65000"/>
                  <a:lumOff val="35000"/>
                </a:schemeClr>
              </a:solidFill>
              <a:latin typeface="HY동녘B" pitchFamily="18" charset="-127"/>
              <a:ea typeface="HY동녘B" pitchFamily="18" charset="-127"/>
            </a:endParaRPr>
          </a:p>
        </p:txBody>
      </p:sp>
      <p:sp>
        <p:nvSpPr>
          <p:cNvPr id="55304" name="Text Box 6"/>
          <p:cNvSpPr txBox="1">
            <a:spLocks noChangeArrowheads="1"/>
          </p:cNvSpPr>
          <p:nvPr/>
        </p:nvSpPr>
        <p:spPr bwMode="auto">
          <a:xfrm>
            <a:off x="3714750" y="214313"/>
            <a:ext cx="51847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>
              <a:buFontTx/>
              <a:buAutoNum type="arabicPeriod"/>
            </a:pPr>
            <a:r>
              <a:rPr lang="ko-KR" altLang="en-US" sz="2400" b="1"/>
              <a:t>비만과 운동</a:t>
            </a:r>
            <a:endParaRPr lang="ko-KR" altLang="en-US" b="1"/>
          </a:p>
        </p:txBody>
      </p:sp>
      <p:pic>
        <p:nvPicPr>
          <p:cNvPr id="55305" name="Picture 2" descr="http://i1.search.daumcdn.net/image03.search/01/5.3f.a4.BL_jacovo730_8010531_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14942" y="857250"/>
            <a:ext cx="3929058" cy="300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306" name="Picture 12" descr="12-1-4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14942" y="3883025"/>
            <a:ext cx="3929058" cy="297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132138" cy="1052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6323" name="Text Box 6"/>
          <p:cNvSpPr txBox="1">
            <a:spLocks noChangeArrowheads="1"/>
          </p:cNvSpPr>
          <p:nvPr/>
        </p:nvSpPr>
        <p:spPr bwMode="auto">
          <a:xfrm>
            <a:off x="1143000" y="1428750"/>
            <a:ext cx="206533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2800" b="1">
                <a:solidFill>
                  <a:srgbClr val="FF3300"/>
                </a:solidFill>
              </a:rPr>
              <a:t>유전적 요인</a:t>
            </a:r>
          </a:p>
        </p:txBody>
      </p:sp>
      <p:sp>
        <p:nvSpPr>
          <p:cNvPr id="56324" name="Oval 4"/>
          <p:cNvSpPr>
            <a:spLocks noChangeArrowheads="1"/>
          </p:cNvSpPr>
          <p:nvPr/>
        </p:nvSpPr>
        <p:spPr bwMode="auto">
          <a:xfrm>
            <a:off x="827088" y="2347913"/>
            <a:ext cx="792162" cy="576262"/>
          </a:xfrm>
          <a:prstGeom prst="ellipse">
            <a:avLst/>
          </a:prstGeom>
          <a:solidFill>
            <a:srgbClr val="66FF66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 b="1">
                <a:solidFill>
                  <a:srgbClr val="0033CC"/>
                </a:solidFill>
              </a:rPr>
              <a:t>부</a:t>
            </a:r>
          </a:p>
        </p:txBody>
      </p:sp>
      <p:sp>
        <p:nvSpPr>
          <p:cNvPr id="56325" name="Oval 6"/>
          <p:cNvSpPr>
            <a:spLocks noChangeArrowheads="1"/>
          </p:cNvSpPr>
          <p:nvPr/>
        </p:nvSpPr>
        <p:spPr bwMode="auto">
          <a:xfrm>
            <a:off x="2843213" y="2276475"/>
            <a:ext cx="792162" cy="576263"/>
          </a:xfrm>
          <a:prstGeom prst="ellipse">
            <a:avLst/>
          </a:prstGeom>
          <a:solidFill>
            <a:srgbClr val="FF99CC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 b="1">
                <a:solidFill>
                  <a:srgbClr val="0033CC"/>
                </a:solidFill>
              </a:rPr>
              <a:t>모</a:t>
            </a:r>
          </a:p>
        </p:txBody>
      </p:sp>
      <p:sp>
        <p:nvSpPr>
          <p:cNvPr id="56326" name="Oval 7"/>
          <p:cNvSpPr>
            <a:spLocks noChangeArrowheads="1"/>
          </p:cNvSpPr>
          <p:nvPr/>
        </p:nvSpPr>
        <p:spPr bwMode="auto">
          <a:xfrm>
            <a:off x="4714875" y="2276475"/>
            <a:ext cx="3816350" cy="576263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 b="1"/>
              <a:t>자녀 </a:t>
            </a:r>
            <a:r>
              <a:rPr lang="en-US" altLang="ko-KR" b="1"/>
              <a:t>: </a:t>
            </a:r>
            <a:r>
              <a:rPr lang="ko-KR" altLang="en-US" b="1"/>
              <a:t>비만이 되기 쉬운 체질</a:t>
            </a:r>
          </a:p>
        </p:txBody>
      </p:sp>
      <p:sp>
        <p:nvSpPr>
          <p:cNvPr id="56327" name="Rectangle 8"/>
          <p:cNvSpPr>
            <a:spLocks noChangeArrowheads="1"/>
          </p:cNvSpPr>
          <p:nvPr/>
        </p:nvSpPr>
        <p:spPr bwMode="auto">
          <a:xfrm>
            <a:off x="755650" y="3213100"/>
            <a:ext cx="1079500" cy="576263"/>
          </a:xfrm>
          <a:prstGeom prst="rect">
            <a:avLst/>
          </a:prstGeom>
          <a:solidFill>
            <a:srgbClr val="66FF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>
                <a:solidFill>
                  <a:srgbClr val="0033CC"/>
                </a:solidFill>
              </a:rPr>
              <a:t>비만</a:t>
            </a:r>
          </a:p>
        </p:txBody>
      </p:sp>
      <p:sp>
        <p:nvSpPr>
          <p:cNvPr id="56328" name="Rectangle 9"/>
          <p:cNvSpPr>
            <a:spLocks noChangeArrowheads="1"/>
          </p:cNvSpPr>
          <p:nvPr/>
        </p:nvSpPr>
        <p:spPr bwMode="auto">
          <a:xfrm>
            <a:off x="5075238" y="5948363"/>
            <a:ext cx="3168650" cy="576262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ko-KR"/>
              <a:t>100</a:t>
            </a:r>
            <a:r>
              <a:rPr lang="ko-KR" altLang="en-US"/>
              <a:t>명 중 </a:t>
            </a:r>
            <a:r>
              <a:rPr lang="en-US" altLang="ko-KR"/>
              <a:t>10</a:t>
            </a:r>
            <a:r>
              <a:rPr lang="ko-KR" altLang="en-US"/>
              <a:t>명 정도</a:t>
            </a:r>
          </a:p>
        </p:txBody>
      </p:sp>
      <p:sp>
        <p:nvSpPr>
          <p:cNvPr id="56329" name="Rectangle 10"/>
          <p:cNvSpPr>
            <a:spLocks noChangeArrowheads="1"/>
          </p:cNvSpPr>
          <p:nvPr/>
        </p:nvSpPr>
        <p:spPr bwMode="auto">
          <a:xfrm>
            <a:off x="2698750" y="5084763"/>
            <a:ext cx="1079500" cy="576262"/>
          </a:xfrm>
          <a:prstGeom prst="rect">
            <a:avLst/>
          </a:prstGeom>
          <a:solidFill>
            <a:srgbClr val="FF99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>
                <a:solidFill>
                  <a:srgbClr val="0033CC"/>
                </a:solidFill>
              </a:rPr>
              <a:t>정상</a:t>
            </a:r>
          </a:p>
        </p:txBody>
      </p:sp>
      <p:sp>
        <p:nvSpPr>
          <p:cNvPr id="56330" name="Rectangle 11"/>
          <p:cNvSpPr>
            <a:spLocks noChangeArrowheads="1"/>
          </p:cNvSpPr>
          <p:nvPr/>
        </p:nvSpPr>
        <p:spPr bwMode="auto">
          <a:xfrm>
            <a:off x="5075238" y="5084763"/>
            <a:ext cx="3168650" cy="576262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ko-KR"/>
              <a:t>100</a:t>
            </a:r>
            <a:r>
              <a:rPr lang="ko-KR" altLang="en-US"/>
              <a:t>명 중 </a:t>
            </a:r>
            <a:r>
              <a:rPr lang="en-US" altLang="ko-KR"/>
              <a:t>40</a:t>
            </a:r>
            <a:r>
              <a:rPr lang="ko-KR" altLang="en-US"/>
              <a:t>명 정도</a:t>
            </a:r>
          </a:p>
        </p:txBody>
      </p:sp>
      <p:sp>
        <p:nvSpPr>
          <p:cNvPr id="56331" name="Rectangle 12"/>
          <p:cNvSpPr>
            <a:spLocks noChangeArrowheads="1"/>
          </p:cNvSpPr>
          <p:nvPr/>
        </p:nvSpPr>
        <p:spPr bwMode="auto">
          <a:xfrm>
            <a:off x="2698750" y="4148138"/>
            <a:ext cx="1079500" cy="576262"/>
          </a:xfrm>
          <a:prstGeom prst="rect">
            <a:avLst/>
          </a:prstGeom>
          <a:solidFill>
            <a:srgbClr val="FF99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>
                <a:solidFill>
                  <a:srgbClr val="0033CC"/>
                </a:solidFill>
              </a:rPr>
              <a:t>비만</a:t>
            </a:r>
          </a:p>
        </p:txBody>
      </p:sp>
      <p:sp>
        <p:nvSpPr>
          <p:cNvPr id="56332" name="Rectangle 13"/>
          <p:cNvSpPr>
            <a:spLocks noChangeArrowheads="1"/>
          </p:cNvSpPr>
          <p:nvPr/>
        </p:nvSpPr>
        <p:spPr bwMode="auto">
          <a:xfrm>
            <a:off x="5075238" y="4148138"/>
            <a:ext cx="3168650" cy="576262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ko-KR"/>
              <a:t>100</a:t>
            </a:r>
            <a:r>
              <a:rPr lang="ko-KR" altLang="en-US"/>
              <a:t>명 중 </a:t>
            </a:r>
            <a:r>
              <a:rPr lang="en-US" altLang="ko-KR"/>
              <a:t>60</a:t>
            </a:r>
            <a:r>
              <a:rPr lang="ko-KR" altLang="en-US"/>
              <a:t>명 정도</a:t>
            </a:r>
          </a:p>
        </p:txBody>
      </p:sp>
      <p:sp>
        <p:nvSpPr>
          <p:cNvPr id="56333" name="Rectangle 14"/>
          <p:cNvSpPr>
            <a:spLocks noChangeArrowheads="1"/>
          </p:cNvSpPr>
          <p:nvPr/>
        </p:nvSpPr>
        <p:spPr bwMode="auto">
          <a:xfrm>
            <a:off x="5075238" y="3213100"/>
            <a:ext cx="3168650" cy="5762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ko-KR"/>
              <a:t>100</a:t>
            </a:r>
            <a:r>
              <a:rPr lang="ko-KR" altLang="en-US"/>
              <a:t>명 중 </a:t>
            </a:r>
            <a:r>
              <a:rPr lang="en-US" altLang="ko-KR"/>
              <a:t>80</a:t>
            </a:r>
            <a:r>
              <a:rPr lang="ko-KR" altLang="en-US"/>
              <a:t>명 정도</a:t>
            </a:r>
          </a:p>
        </p:txBody>
      </p:sp>
      <p:sp>
        <p:nvSpPr>
          <p:cNvPr id="56334" name="Rectangle 15"/>
          <p:cNvSpPr>
            <a:spLocks noChangeArrowheads="1"/>
          </p:cNvSpPr>
          <p:nvPr/>
        </p:nvSpPr>
        <p:spPr bwMode="auto">
          <a:xfrm>
            <a:off x="2698750" y="3213100"/>
            <a:ext cx="1079500" cy="576263"/>
          </a:xfrm>
          <a:prstGeom prst="rect">
            <a:avLst/>
          </a:prstGeom>
          <a:solidFill>
            <a:srgbClr val="FF99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>
                <a:solidFill>
                  <a:srgbClr val="0033CC"/>
                </a:solidFill>
              </a:rPr>
              <a:t>비만</a:t>
            </a:r>
          </a:p>
        </p:txBody>
      </p:sp>
      <p:sp>
        <p:nvSpPr>
          <p:cNvPr id="56335" name="Rectangle 16"/>
          <p:cNvSpPr>
            <a:spLocks noChangeArrowheads="1"/>
          </p:cNvSpPr>
          <p:nvPr/>
        </p:nvSpPr>
        <p:spPr bwMode="auto">
          <a:xfrm>
            <a:off x="755650" y="4076700"/>
            <a:ext cx="1079500" cy="576263"/>
          </a:xfrm>
          <a:prstGeom prst="rect">
            <a:avLst/>
          </a:prstGeom>
          <a:solidFill>
            <a:srgbClr val="66FF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>
                <a:solidFill>
                  <a:srgbClr val="0033CC"/>
                </a:solidFill>
              </a:rPr>
              <a:t>정상</a:t>
            </a:r>
          </a:p>
        </p:txBody>
      </p:sp>
      <p:sp>
        <p:nvSpPr>
          <p:cNvPr id="56336" name="Rectangle 17"/>
          <p:cNvSpPr>
            <a:spLocks noChangeArrowheads="1"/>
          </p:cNvSpPr>
          <p:nvPr/>
        </p:nvSpPr>
        <p:spPr bwMode="auto">
          <a:xfrm>
            <a:off x="755650" y="5948363"/>
            <a:ext cx="1079500" cy="576262"/>
          </a:xfrm>
          <a:prstGeom prst="rect">
            <a:avLst/>
          </a:prstGeom>
          <a:solidFill>
            <a:srgbClr val="66FF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>
                <a:solidFill>
                  <a:srgbClr val="0033CC"/>
                </a:solidFill>
              </a:rPr>
              <a:t>정상</a:t>
            </a:r>
          </a:p>
        </p:txBody>
      </p:sp>
      <p:sp>
        <p:nvSpPr>
          <p:cNvPr id="56337" name="Rectangle 18"/>
          <p:cNvSpPr>
            <a:spLocks noChangeArrowheads="1"/>
          </p:cNvSpPr>
          <p:nvPr/>
        </p:nvSpPr>
        <p:spPr bwMode="auto">
          <a:xfrm>
            <a:off x="2698750" y="6021388"/>
            <a:ext cx="1079500" cy="576262"/>
          </a:xfrm>
          <a:prstGeom prst="rect">
            <a:avLst/>
          </a:prstGeom>
          <a:solidFill>
            <a:srgbClr val="FF99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>
                <a:solidFill>
                  <a:srgbClr val="0033CC"/>
                </a:solidFill>
              </a:rPr>
              <a:t>정상</a:t>
            </a:r>
          </a:p>
        </p:txBody>
      </p:sp>
      <p:sp>
        <p:nvSpPr>
          <p:cNvPr id="56338" name="Rectangle 19"/>
          <p:cNvSpPr>
            <a:spLocks noChangeArrowheads="1"/>
          </p:cNvSpPr>
          <p:nvPr/>
        </p:nvSpPr>
        <p:spPr bwMode="auto">
          <a:xfrm>
            <a:off x="755650" y="5013325"/>
            <a:ext cx="1079500" cy="576263"/>
          </a:xfrm>
          <a:prstGeom prst="rect">
            <a:avLst/>
          </a:prstGeom>
          <a:solidFill>
            <a:srgbClr val="66FF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>
                <a:solidFill>
                  <a:srgbClr val="0033CC"/>
                </a:solidFill>
              </a:rPr>
              <a:t>비만</a:t>
            </a:r>
          </a:p>
        </p:txBody>
      </p:sp>
      <p:sp>
        <p:nvSpPr>
          <p:cNvPr id="56339" name="AutoShape 21"/>
          <p:cNvSpPr>
            <a:spLocks noChangeArrowheads="1"/>
          </p:cNvSpPr>
          <p:nvPr/>
        </p:nvSpPr>
        <p:spPr bwMode="auto">
          <a:xfrm>
            <a:off x="3922713" y="3429000"/>
            <a:ext cx="936625" cy="144463"/>
          </a:xfrm>
          <a:prstGeom prst="rightArrow">
            <a:avLst>
              <a:gd name="adj1" fmla="val 50000"/>
              <a:gd name="adj2" fmla="val 16208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latinLnBrk="0" hangingPunct="0"/>
            <a:endParaRPr kumimoji="0" lang="ko-KR" altLang="ko-KR">
              <a:latin typeface="Arial" pitchFamily="34" charset="0"/>
            </a:endParaRPr>
          </a:p>
        </p:txBody>
      </p:sp>
      <p:sp>
        <p:nvSpPr>
          <p:cNvPr id="56340" name="AutoShape 22"/>
          <p:cNvSpPr>
            <a:spLocks noChangeArrowheads="1"/>
          </p:cNvSpPr>
          <p:nvPr/>
        </p:nvSpPr>
        <p:spPr bwMode="auto">
          <a:xfrm>
            <a:off x="3995738" y="4365625"/>
            <a:ext cx="936625" cy="144463"/>
          </a:xfrm>
          <a:prstGeom prst="rightArrow">
            <a:avLst>
              <a:gd name="adj1" fmla="val 50000"/>
              <a:gd name="adj2" fmla="val 16208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latinLnBrk="0" hangingPunct="0"/>
            <a:endParaRPr kumimoji="0" lang="ko-KR" altLang="ko-KR">
              <a:latin typeface="Arial" pitchFamily="34" charset="0"/>
            </a:endParaRPr>
          </a:p>
        </p:txBody>
      </p:sp>
      <p:sp>
        <p:nvSpPr>
          <p:cNvPr id="56341" name="AutoShape 23"/>
          <p:cNvSpPr>
            <a:spLocks noChangeArrowheads="1"/>
          </p:cNvSpPr>
          <p:nvPr/>
        </p:nvSpPr>
        <p:spPr bwMode="auto">
          <a:xfrm>
            <a:off x="3995738" y="5300663"/>
            <a:ext cx="936625" cy="144462"/>
          </a:xfrm>
          <a:prstGeom prst="rightArrow">
            <a:avLst>
              <a:gd name="adj1" fmla="val 50000"/>
              <a:gd name="adj2" fmla="val 162088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latinLnBrk="0" hangingPunct="0"/>
            <a:endParaRPr kumimoji="0" lang="ko-KR" altLang="ko-KR">
              <a:latin typeface="Arial" pitchFamily="34" charset="0"/>
            </a:endParaRPr>
          </a:p>
        </p:txBody>
      </p:sp>
      <p:sp>
        <p:nvSpPr>
          <p:cNvPr id="56342" name="AutoShape 24"/>
          <p:cNvSpPr>
            <a:spLocks noChangeArrowheads="1"/>
          </p:cNvSpPr>
          <p:nvPr/>
        </p:nvSpPr>
        <p:spPr bwMode="auto">
          <a:xfrm>
            <a:off x="3995738" y="6165850"/>
            <a:ext cx="936625" cy="144463"/>
          </a:xfrm>
          <a:prstGeom prst="rightArrow">
            <a:avLst>
              <a:gd name="adj1" fmla="val 50000"/>
              <a:gd name="adj2" fmla="val 16208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latinLnBrk="0" hangingPunct="0"/>
            <a:endParaRPr kumimoji="0" lang="ko-KR" altLang="ko-KR">
              <a:latin typeface="Arial" pitchFamily="34" charset="0"/>
            </a:endParaRPr>
          </a:p>
        </p:txBody>
      </p:sp>
      <p:sp>
        <p:nvSpPr>
          <p:cNvPr id="56343" name="Text Box 25"/>
          <p:cNvSpPr txBox="1">
            <a:spLocks noChangeArrowheads="1"/>
          </p:cNvSpPr>
          <p:nvPr/>
        </p:nvSpPr>
        <p:spPr bwMode="auto">
          <a:xfrm>
            <a:off x="2030413" y="3160713"/>
            <a:ext cx="4064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2800"/>
              <a:t>+</a:t>
            </a:r>
          </a:p>
        </p:txBody>
      </p:sp>
      <p:sp>
        <p:nvSpPr>
          <p:cNvPr id="56344" name="Text Box 27"/>
          <p:cNvSpPr txBox="1">
            <a:spLocks noChangeArrowheads="1"/>
          </p:cNvSpPr>
          <p:nvPr/>
        </p:nvSpPr>
        <p:spPr bwMode="auto">
          <a:xfrm>
            <a:off x="2122488" y="4148138"/>
            <a:ext cx="4064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2800"/>
              <a:t>+</a:t>
            </a:r>
          </a:p>
        </p:txBody>
      </p:sp>
      <p:sp>
        <p:nvSpPr>
          <p:cNvPr id="56345" name="Text Box 28"/>
          <p:cNvSpPr txBox="1">
            <a:spLocks noChangeArrowheads="1"/>
          </p:cNvSpPr>
          <p:nvPr/>
        </p:nvSpPr>
        <p:spPr bwMode="auto">
          <a:xfrm flipV="1">
            <a:off x="2122488" y="5156200"/>
            <a:ext cx="4064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ko-KR" sz="2800"/>
              <a:t>+</a:t>
            </a:r>
          </a:p>
        </p:txBody>
      </p:sp>
      <p:sp>
        <p:nvSpPr>
          <p:cNvPr id="56346" name="Text Box 29"/>
          <p:cNvSpPr txBox="1">
            <a:spLocks noChangeArrowheads="1"/>
          </p:cNvSpPr>
          <p:nvPr/>
        </p:nvSpPr>
        <p:spPr bwMode="auto">
          <a:xfrm>
            <a:off x="2122488" y="5948363"/>
            <a:ext cx="4064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2800"/>
              <a:t>+</a:t>
            </a:r>
          </a:p>
        </p:txBody>
      </p:sp>
      <p:sp>
        <p:nvSpPr>
          <p:cNvPr id="28" name="모서리가 둥근 직사각형 27"/>
          <p:cNvSpPr/>
          <p:nvPr/>
        </p:nvSpPr>
        <p:spPr>
          <a:xfrm>
            <a:off x="214313" y="142875"/>
            <a:ext cx="642937" cy="500063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3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HY동녘B" pitchFamily="18" charset="-127"/>
                <a:ea typeface="HY동녘B" pitchFamily="18" charset="-127"/>
              </a:rPr>
              <a:t>2</a:t>
            </a:r>
            <a:endParaRPr lang="ko-KR" altLang="en-US" sz="3600" b="1" dirty="0">
              <a:solidFill>
                <a:schemeClr val="tx1">
                  <a:lumMod val="65000"/>
                  <a:lumOff val="35000"/>
                </a:schemeClr>
              </a:solidFill>
              <a:latin typeface="HY동녘B" pitchFamily="18" charset="-127"/>
              <a:ea typeface="HY동녘B" pitchFamily="18" charset="-127"/>
            </a:endParaRPr>
          </a:p>
        </p:txBody>
      </p:sp>
      <p:sp>
        <p:nvSpPr>
          <p:cNvPr id="56348" name="Text Box 6"/>
          <p:cNvSpPr txBox="1">
            <a:spLocks noChangeArrowheads="1"/>
          </p:cNvSpPr>
          <p:nvPr/>
        </p:nvSpPr>
        <p:spPr bwMode="auto">
          <a:xfrm>
            <a:off x="3714750" y="357188"/>
            <a:ext cx="51847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>
              <a:buFontTx/>
              <a:buAutoNum type="arabicPeriod"/>
            </a:pPr>
            <a:r>
              <a:rPr lang="ko-KR" altLang="en-US" sz="2400" b="1"/>
              <a:t>비만과 운동</a:t>
            </a:r>
            <a:endParaRPr lang="ko-KR" altLang="en-US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1-donggurim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500" y="0"/>
            <a:ext cx="80724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132138" cy="1052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8371" name="Text Box 6"/>
          <p:cNvSpPr txBox="1">
            <a:spLocks noChangeArrowheads="1"/>
          </p:cNvSpPr>
          <p:nvPr/>
        </p:nvSpPr>
        <p:spPr bwMode="auto">
          <a:xfrm>
            <a:off x="1857375" y="1357313"/>
            <a:ext cx="51069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2400" b="1">
                <a:solidFill>
                  <a:srgbClr val="0033CC"/>
                </a:solidFill>
              </a:rPr>
              <a:t>체질량지수</a:t>
            </a:r>
            <a:r>
              <a:rPr lang="en-US" altLang="ko-KR" sz="2400" b="1">
                <a:solidFill>
                  <a:srgbClr val="0033CC"/>
                </a:solidFill>
              </a:rPr>
              <a:t>(body mass index : BMI)</a:t>
            </a:r>
          </a:p>
        </p:txBody>
      </p:sp>
      <p:sp>
        <p:nvSpPr>
          <p:cNvPr id="179207" name="Rectangle 7"/>
          <p:cNvSpPr>
            <a:spLocks noChangeArrowheads="1"/>
          </p:cNvSpPr>
          <p:nvPr/>
        </p:nvSpPr>
        <p:spPr bwMode="auto">
          <a:xfrm>
            <a:off x="2857500" y="1857375"/>
            <a:ext cx="32543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sz="20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BMI = </a:t>
            </a:r>
            <a:r>
              <a:rPr lang="ko-KR" altLang="en-US" sz="20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체중</a:t>
            </a:r>
            <a:r>
              <a:rPr lang="en-US" altLang="ko-KR" sz="20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(kg) /</a:t>
            </a:r>
            <a:r>
              <a:rPr lang="en-US" altLang="ko-KR" sz="20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ko-KR" altLang="en-US" sz="20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신장</a:t>
            </a:r>
            <a:r>
              <a:rPr lang="en-US" altLang="ko-KR" sz="20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(m)²</a:t>
            </a:r>
          </a:p>
        </p:txBody>
      </p:sp>
      <p:sp>
        <p:nvSpPr>
          <p:cNvPr id="58373" name="Rectangle 8"/>
          <p:cNvSpPr>
            <a:spLocks noChangeArrowheads="1"/>
          </p:cNvSpPr>
          <p:nvPr/>
        </p:nvSpPr>
        <p:spPr bwMode="auto">
          <a:xfrm>
            <a:off x="0" y="22320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ko-KR" altLang="en-US"/>
          </a:p>
        </p:txBody>
      </p:sp>
      <p:graphicFrame>
        <p:nvGraphicFramePr>
          <p:cNvPr id="179378" name="Group 178"/>
          <p:cNvGraphicFramePr>
            <a:graphicFrameLocks noGrp="1"/>
          </p:cNvGraphicFramePr>
          <p:nvPr/>
        </p:nvGraphicFramePr>
        <p:xfrm>
          <a:off x="250825" y="3573463"/>
          <a:ext cx="4321175" cy="2735264"/>
        </p:xfrm>
        <a:graphic>
          <a:graphicData uri="http://schemas.openxmlformats.org/drawingml/2006/table">
            <a:tbl>
              <a:tblPr/>
              <a:tblGrid>
                <a:gridCol w="1360488"/>
                <a:gridCol w="1274762"/>
                <a:gridCol w="1685925"/>
              </a:tblGrid>
              <a:tr h="4714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-윤고딕120,한컴돋움"/>
                          <a:ea typeface="-윤고딕120" pitchFamily="18" charset="-127"/>
                          <a:cs typeface="한컴바탕" pitchFamily="18" charset="-127"/>
                        </a:rPr>
                        <a:t>분 류</a:t>
                      </a:r>
                      <a:endParaRPr kumimoji="1" lang="ko-KR" alt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-윤고딕120" pitchFamily="18" charset="-127"/>
                        <a:cs typeface="한컴바탕" pitchFamily="18" charset="-127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-윤고딕120,한컴돋움"/>
                          <a:ea typeface="-윤고딕120" pitchFamily="18" charset="-127"/>
                          <a:cs typeface="한컴바탕" pitchFamily="18" charset="-127"/>
                        </a:rPr>
                        <a:t>BMI</a:t>
                      </a:r>
                      <a:endParaRPr kumimoji="1" lang="en-US" altLang="ko-K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-윤고딕120" pitchFamily="18" charset="-127"/>
                        <a:cs typeface="한컴바탕" pitchFamily="18" charset="-127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-윤고딕120,한컴돋움"/>
                          <a:ea typeface="-윤고딕120" pitchFamily="18" charset="-127"/>
                          <a:cs typeface="한컴바탕" pitchFamily="18" charset="-127"/>
                        </a:rPr>
                        <a:t>비만관련질환의 위험</a:t>
                      </a:r>
                      <a:endParaRPr kumimoji="1" lang="ko-KR" alt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-윤고딕120" pitchFamily="18" charset="-127"/>
                        <a:cs typeface="한컴바탕" pitchFamily="18" charset="-127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D6D6"/>
                    </a:solidFill>
                  </a:tcPr>
                </a:tc>
              </a:tr>
              <a:tr h="2841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저체중*</a:t>
                      </a:r>
                      <a:endParaRPr kumimoji="1" lang="ko-KR" alt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&lt;18.5</a:t>
                      </a:r>
                      <a:endParaRPr kumimoji="1" lang="en-US" altLang="ko-K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낮음</a:t>
                      </a:r>
                      <a:endParaRPr kumimoji="1" lang="ko-KR" alt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정상체중</a:t>
                      </a:r>
                      <a:endParaRPr kumimoji="1" lang="ko-KR" alt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18.5∼24.9</a:t>
                      </a:r>
                      <a:endParaRPr kumimoji="1" lang="en-US" altLang="ko-K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보통</a:t>
                      </a:r>
                      <a:endParaRPr kumimoji="1" lang="ko-KR" alt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과체중</a:t>
                      </a:r>
                      <a:endParaRPr kumimoji="1" lang="ko-KR" alt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≥25.0</a:t>
                      </a:r>
                      <a:endParaRPr kumimoji="1" lang="en-US" altLang="ko-K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위험 증가</a:t>
                      </a:r>
                      <a:endParaRPr kumimoji="1" lang="ko-KR" alt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/>
                          <a:ea typeface="바탕" pitchFamily="18" charset="-127"/>
                          <a:cs typeface="한컴바탕" pitchFamily="18" charset="-127"/>
                        </a:rPr>
                        <a:t> </a:t>
                      </a:r>
                      <a:r>
                        <a:rPr kumimoji="1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비만 전단계</a:t>
                      </a:r>
                      <a:endParaRPr kumimoji="1" lang="ko-KR" alt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25.0∼29.9</a:t>
                      </a:r>
                      <a:endParaRPr kumimoji="1" lang="en-US" altLang="ko-K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경한 위험</a:t>
                      </a:r>
                      <a:endParaRPr kumimoji="1" lang="ko-KR" alt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/>
                          <a:ea typeface="바탕" pitchFamily="18" charset="-127"/>
                          <a:cs typeface="한컴바탕" pitchFamily="18" charset="-127"/>
                        </a:rPr>
                        <a:t> </a:t>
                      </a:r>
                      <a:r>
                        <a:rPr kumimoji="1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비만 </a:t>
                      </a:r>
                      <a:r>
                        <a:rPr kumimoji="1" lang="en-US" altLang="ko-K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1</a:t>
                      </a:r>
                      <a:r>
                        <a:rPr kumimoji="1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단계</a:t>
                      </a:r>
                      <a:endParaRPr kumimoji="1" lang="ko-KR" alt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30.0∼34.9</a:t>
                      </a:r>
                      <a:endParaRPr kumimoji="1" lang="en-US" altLang="ko-K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증등도 위험</a:t>
                      </a:r>
                      <a:endParaRPr kumimoji="1" lang="ko-KR" alt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41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/>
                          <a:ea typeface="바탕" pitchFamily="18" charset="-127"/>
                          <a:cs typeface="한컴바탕" pitchFamily="18" charset="-127"/>
                        </a:rPr>
                        <a:t> </a:t>
                      </a:r>
                      <a:r>
                        <a:rPr kumimoji="1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비만 </a:t>
                      </a:r>
                      <a:r>
                        <a:rPr kumimoji="1" lang="en-US" altLang="ko-K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2</a:t>
                      </a:r>
                      <a:r>
                        <a:rPr kumimoji="1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단계</a:t>
                      </a:r>
                      <a:endParaRPr kumimoji="1" lang="ko-KR" alt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35.0∼39.9</a:t>
                      </a:r>
                      <a:endParaRPr kumimoji="1" lang="en-US" altLang="ko-K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심한 위험</a:t>
                      </a:r>
                      <a:endParaRPr kumimoji="1" lang="ko-KR" alt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/>
                          <a:ea typeface="바탕" pitchFamily="18" charset="-127"/>
                          <a:cs typeface="한컴바탕" pitchFamily="18" charset="-127"/>
                        </a:rPr>
                        <a:t> </a:t>
                      </a:r>
                      <a:r>
                        <a:rPr kumimoji="1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비만 </a:t>
                      </a:r>
                      <a:r>
                        <a:rPr kumimoji="1" lang="en-US" altLang="ko-K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3</a:t>
                      </a:r>
                      <a:r>
                        <a:rPr kumimoji="1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단계</a:t>
                      </a:r>
                      <a:endParaRPr kumimoji="1" lang="ko-KR" alt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≥40.0</a:t>
                      </a:r>
                      <a:endParaRPr kumimoji="1" lang="en-US" altLang="ko-K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극심한 위험</a:t>
                      </a:r>
                      <a:endParaRPr kumimoji="1" lang="ko-KR" alt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2575">
                <a:tc gridSpan="3"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/>
                          <a:ea typeface="바탕" pitchFamily="18" charset="-127"/>
                          <a:cs typeface="한컴바탕" pitchFamily="18" charset="-127"/>
                        </a:rPr>
                        <a:t> </a:t>
                      </a:r>
                      <a:r>
                        <a:rPr kumimoji="1" lang="en-US" altLang="ko-K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* </a:t>
                      </a:r>
                      <a:r>
                        <a:rPr kumimoji="1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비만 이외의 건강문제 위험 증가</a:t>
                      </a:r>
                      <a:endParaRPr kumimoji="1" lang="ko-KR" alt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8414" name="Rectangle 174"/>
          <p:cNvSpPr>
            <a:spLocks noChangeArrowheads="1"/>
          </p:cNvSpPr>
          <p:nvPr/>
        </p:nvSpPr>
        <p:spPr bwMode="auto">
          <a:xfrm>
            <a:off x="0" y="4625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58415" name="Rectangle 179"/>
          <p:cNvSpPr>
            <a:spLocks noChangeArrowheads="1"/>
          </p:cNvSpPr>
          <p:nvPr/>
        </p:nvSpPr>
        <p:spPr bwMode="auto">
          <a:xfrm>
            <a:off x="0" y="23447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ko-KR" altLang="en-US"/>
          </a:p>
        </p:txBody>
      </p:sp>
      <p:sp>
        <p:nvSpPr>
          <p:cNvPr id="58416" name="Rectangle 326"/>
          <p:cNvSpPr>
            <a:spLocks noChangeArrowheads="1"/>
          </p:cNvSpPr>
          <p:nvPr/>
        </p:nvSpPr>
        <p:spPr bwMode="auto">
          <a:xfrm>
            <a:off x="0" y="45116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58417" name="Text Box 329"/>
          <p:cNvSpPr txBox="1">
            <a:spLocks noChangeArrowheads="1"/>
          </p:cNvSpPr>
          <p:nvPr/>
        </p:nvSpPr>
        <p:spPr bwMode="auto">
          <a:xfrm>
            <a:off x="468313" y="3068638"/>
            <a:ext cx="406717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1600"/>
              <a:t>세계보건기구의 성인 </a:t>
            </a:r>
            <a:r>
              <a:rPr lang="en-US" altLang="ko-KR" sz="1600"/>
              <a:t>BMI</a:t>
            </a:r>
            <a:r>
              <a:rPr lang="ko-KR" altLang="en-US" sz="1600"/>
              <a:t>에 의한 체중분류</a:t>
            </a:r>
          </a:p>
        </p:txBody>
      </p:sp>
      <p:sp>
        <p:nvSpPr>
          <p:cNvPr id="58418" name="Text Box 330"/>
          <p:cNvSpPr txBox="1">
            <a:spLocks noChangeArrowheads="1"/>
          </p:cNvSpPr>
          <p:nvPr/>
        </p:nvSpPr>
        <p:spPr bwMode="auto">
          <a:xfrm>
            <a:off x="5148263" y="3068638"/>
            <a:ext cx="3322637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1600"/>
              <a:t>아시아 성인 </a:t>
            </a:r>
            <a:r>
              <a:rPr lang="en-US" altLang="ko-KR" sz="1600"/>
              <a:t>BMI</a:t>
            </a:r>
            <a:r>
              <a:rPr lang="ko-KR" altLang="en-US" sz="1600"/>
              <a:t>에 의한 체중 분류</a:t>
            </a:r>
          </a:p>
        </p:txBody>
      </p:sp>
      <p:sp>
        <p:nvSpPr>
          <p:cNvPr id="58419" name="Rectangle 331"/>
          <p:cNvSpPr>
            <a:spLocks noChangeArrowheads="1"/>
          </p:cNvSpPr>
          <p:nvPr/>
        </p:nvSpPr>
        <p:spPr bwMode="auto">
          <a:xfrm>
            <a:off x="0" y="21685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58420" name="Rectangle 467"/>
          <p:cNvSpPr>
            <a:spLocks noChangeArrowheads="1"/>
          </p:cNvSpPr>
          <p:nvPr/>
        </p:nvSpPr>
        <p:spPr bwMode="auto">
          <a:xfrm>
            <a:off x="0" y="24590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ko-KR" altLang="en-US"/>
          </a:p>
        </p:txBody>
      </p:sp>
      <p:graphicFrame>
        <p:nvGraphicFramePr>
          <p:cNvPr id="179807" name="Group 607"/>
          <p:cNvGraphicFramePr>
            <a:graphicFrameLocks noGrp="1"/>
          </p:cNvGraphicFramePr>
          <p:nvPr/>
        </p:nvGraphicFramePr>
        <p:xfrm>
          <a:off x="4787900" y="3573463"/>
          <a:ext cx="4032250" cy="2735264"/>
        </p:xfrm>
        <a:graphic>
          <a:graphicData uri="http://schemas.openxmlformats.org/drawingml/2006/table">
            <a:tbl>
              <a:tblPr/>
              <a:tblGrid>
                <a:gridCol w="1143000"/>
                <a:gridCol w="1085850"/>
                <a:gridCol w="1803400"/>
              </a:tblGrid>
              <a:tr h="3905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-윤고딕120,한컴돋움"/>
                          <a:ea typeface="-윤고딕120" pitchFamily="18" charset="-127"/>
                          <a:cs typeface="한컴바탕" pitchFamily="18" charset="-127"/>
                        </a:rPr>
                        <a:t>분 류</a:t>
                      </a:r>
                      <a:endParaRPr kumimoji="1" lang="ko-KR" alt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-윤고딕120" pitchFamily="18" charset="-127"/>
                        <a:cs typeface="한컴바탕" pitchFamily="18" charset="-127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-윤고딕120,한컴돋움"/>
                          <a:ea typeface="-윤고딕120" pitchFamily="18" charset="-127"/>
                          <a:cs typeface="한컴바탕" pitchFamily="18" charset="-127"/>
                        </a:rPr>
                        <a:t>BMI</a:t>
                      </a:r>
                      <a:endParaRPr kumimoji="1" lang="en-US" altLang="ko-K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-윤고딕120" pitchFamily="18" charset="-127"/>
                        <a:cs typeface="한컴바탕" pitchFamily="18" charset="-127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-윤고딕120,한컴돋움"/>
                          <a:ea typeface="-윤고딕120" pitchFamily="18" charset="-127"/>
                          <a:cs typeface="한컴바탕" pitchFamily="18" charset="-127"/>
                        </a:rPr>
                        <a:t>비만관련질환의 위험</a:t>
                      </a:r>
                      <a:endParaRPr kumimoji="1" lang="ko-KR" alt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-윤고딕120" pitchFamily="18" charset="-127"/>
                        <a:cs typeface="한컴바탕" pitchFamily="18" charset="-127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D6D6"/>
                    </a:solidFill>
                  </a:tcPr>
                </a:tc>
              </a:tr>
              <a:tr h="3921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저체중*</a:t>
                      </a:r>
                      <a:endParaRPr kumimoji="1" lang="ko-KR" alt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&lt;18.5</a:t>
                      </a:r>
                      <a:endParaRPr kumimoji="1" lang="en-US" altLang="ko-K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낮다</a:t>
                      </a:r>
                      <a:endParaRPr kumimoji="1" lang="ko-KR" alt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05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정상체중</a:t>
                      </a:r>
                      <a:endParaRPr kumimoji="1" lang="ko-KR" alt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18.5∼22.9</a:t>
                      </a:r>
                      <a:endParaRPr kumimoji="1" lang="en-US" altLang="ko-K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보통</a:t>
                      </a:r>
                      <a:endParaRPr kumimoji="1" lang="ko-KR" alt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89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과체중</a:t>
                      </a:r>
                      <a:endParaRPr kumimoji="1" lang="ko-KR" alt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&gt;23</a:t>
                      </a:r>
                      <a:endParaRPr kumimoji="1" lang="en-US" altLang="ko-K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/>
                          <a:ea typeface="바탕" pitchFamily="18" charset="-127"/>
                          <a:cs typeface="한컴바탕" pitchFamily="18" charset="-127"/>
                        </a:rPr>
                        <a:t> </a:t>
                      </a:r>
                      <a:endParaRPr kumimoji="1" lang="en-US" altLang="ko-K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05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/>
                          <a:ea typeface="바탕" pitchFamily="18" charset="-127"/>
                          <a:cs typeface="한컴바탕" pitchFamily="18" charset="-127"/>
                        </a:rPr>
                        <a:t> </a:t>
                      </a:r>
                      <a:r>
                        <a:rPr kumimoji="1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위험체중</a:t>
                      </a:r>
                      <a:endParaRPr kumimoji="1" lang="ko-KR" alt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23∼24.9</a:t>
                      </a:r>
                      <a:endParaRPr kumimoji="1" lang="en-US" altLang="ko-K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증가</a:t>
                      </a:r>
                      <a:endParaRPr kumimoji="1" lang="ko-KR" alt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21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/>
                          <a:ea typeface="바탕" pitchFamily="18" charset="-127"/>
                          <a:cs typeface="한컴바탕" pitchFamily="18" charset="-127"/>
                        </a:rPr>
                        <a:t> </a:t>
                      </a:r>
                      <a:r>
                        <a:rPr kumimoji="1" lang="en-US" altLang="ko-K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1</a:t>
                      </a:r>
                      <a:r>
                        <a:rPr kumimoji="1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단계 비만</a:t>
                      </a:r>
                      <a:endParaRPr kumimoji="1" lang="ko-KR" alt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25∼29.9</a:t>
                      </a:r>
                      <a:endParaRPr kumimoji="1" lang="en-US" altLang="ko-K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증등도</a:t>
                      </a:r>
                      <a:r>
                        <a:rPr kumimoji="1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/>
                          <a:ea typeface="바탕" pitchFamily="18" charset="-127"/>
                          <a:cs typeface="한컴바탕" pitchFamily="18" charset="-127"/>
                        </a:rPr>
                        <a:t> </a:t>
                      </a:r>
                      <a:endParaRPr kumimoji="1" lang="ko-KR" alt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05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/>
                          <a:ea typeface="바탕" pitchFamily="18" charset="-127"/>
                          <a:cs typeface="한컴바탕" pitchFamily="18" charset="-127"/>
                        </a:rPr>
                        <a:t> </a:t>
                      </a:r>
                      <a:r>
                        <a:rPr kumimoji="1" lang="en-US" altLang="ko-K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2</a:t>
                      </a:r>
                      <a:r>
                        <a:rPr kumimoji="1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단계 비만</a:t>
                      </a:r>
                      <a:endParaRPr kumimoji="1" lang="ko-KR" alt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&gt;30</a:t>
                      </a:r>
                      <a:endParaRPr kumimoji="1" lang="en-US" altLang="ko-K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itchFamily="18" charset="-127"/>
                          <a:ea typeface="바탕" pitchFamily="18" charset="-127"/>
                          <a:cs typeface="한컴바탕" pitchFamily="18" charset="-127"/>
                        </a:rPr>
                        <a:t>고도</a:t>
                      </a:r>
                      <a:endParaRPr kumimoji="1" lang="ko-KR" alt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바탕" pitchFamily="18" charset="-127"/>
                        <a:cs typeface="한컴바탕" pitchFamily="18" charset="-127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8455" name="Rectangle 603"/>
          <p:cNvSpPr>
            <a:spLocks noChangeArrowheads="1"/>
          </p:cNvSpPr>
          <p:nvPr/>
        </p:nvSpPr>
        <p:spPr bwMode="auto">
          <a:xfrm>
            <a:off x="0" y="439896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17" name="Rectangle 7"/>
          <p:cNvSpPr>
            <a:spLocks noChangeArrowheads="1"/>
          </p:cNvSpPr>
          <p:nvPr/>
        </p:nvSpPr>
        <p:spPr bwMode="auto">
          <a:xfrm>
            <a:off x="1643063" y="2571750"/>
            <a:ext cx="5715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2000" dirty="0" err="1">
                <a:effectLst>
                  <a:outerShdw blurRad="38100" dist="38100" dir="2700000" algn="tl">
                    <a:srgbClr val="C0C0C0"/>
                  </a:outerShdw>
                </a:effectLst>
              </a:rPr>
              <a:t>이상체중법</a:t>
            </a:r>
            <a:r>
              <a:rPr lang="en-US" altLang="ko-KR" sz="20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(</a:t>
            </a:r>
            <a:r>
              <a:rPr lang="ko-KR" altLang="en-US" sz="2000" dirty="0" err="1">
                <a:effectLst>
                  <a:outerShdw blurRad="38100" dist="38100" dir="2700000" algn="tl">
                    <a:srgbClr val="C0C0C0"/>
                  </a:outerShdw>
                </a:effectLst>
              </a:rPr>
              <a:t>브로카법</a:t>
            </a:r>
            <a:r>
              <a:rPr lang="en-US" altLang="ko-KR" sz="20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)</a:t>
            </a:r>
            <a:r>
              <a:rPr lang="ko-KR" altLang="en-US" sz="20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altLang="ko-KR" sz="20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: </a:t>
            </a:r>
            <a:r>
              <a:rPr lang="ko-KR" altLang="en-US" sz="20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신장 </a:t>
            </a:r>
            <a:r>
              <a:rPr lang="en-US" altLang="ko-KR" sz="20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– 100 x 0.9 (±5)</a:t>
            </a:r>
          </a:p>
        </p:txBody>
      </p:sp>
      <p:sp>
        <p:nvSpPr>
          <p:cNvPr id="18" name="직사각형 17"/>
          <p:cNvSpPr/>
          <p:nvPr/>
        </p:nvSpPr>
        <p:spPr>
          <a:xfrm>
            <a:off x="1785938" y="1285875"/>
            <a:ext cx="5214937" cy="1071563"/>
          </a:xfrm>
          <a:prstGeom prst="rect">
            <a:avLst/>
          </a:prstGeom>
          <a:noFill/>
          <a:ln>
            <a:solidFill>
              <a:srgbClr val="0000FF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9" name="모서리가 둥근 직사각형 18"/>
          <p:cNvSpPr/>
          <p:nvPr/>
        </p:nvSpPr>
        <p:spPr>
          <a:xfrm>
            <a:off x="214313" y="142875"/>
            <a:ext cx="642937" cy="500063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3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HY동녘B" pitchFamily="18" charset="-127"/>
                <a:ea typeface="HY동녘B" pitchFamily="18" charset="-127"/>
              </a:rPr>
              <a:t>2</a:t>
            </a:r>
            <a:endParaRPr lang="ko-KR" altLang="en-US" sz="3600" b="1" dirty="0">
              <a:solidFill>
                <a:schemeClr val="tx1">
                  <a:lumMod val="65000"/>
                  <a:lumOff val="35000"/>
                </a:schemeClr>
              </a:solidFill>
              <a:latin typeface="HY동녘B" pitchFamily="18" charset="-127"/>
              <a:ea typeface="HY동녘B" pitchFamily="18" charset="-127"/>
            </a:endParaRPr>
          </a:p>
        </p:txBody>
      </p:sp>
      <p:sp>
        <p:nvSpPr>
          <p:cNvPr id="58459" name="Text Box 6"/>
          <p:cNvSpPr txBox="1">
            <a:spLocks noChangeArrowheads="1"/>
          </p:cNvSpPr>
          <p:nvPr/>
        </p:nvSpPr>
        <p:spPr bwMode="auto">
          <a:xfrm>
            <a:off x="3714750" y="357188"/>
            <a:ext cx="51847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>
              <a:buFontTx/>
              <a:buAutoNum type="arabicPeriod"/>
            </a:pPr>
            <a:r>
              <a:rPr lang="ko-KR" altLang="en-US" sz="2400" b="1"/>
              <a:t>비만과 운동</a:t>
            </a:r>
            <a:endParaRPr lang="ko-KR" altLang="en-US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76325" y="1778000"/>
            <a:ext cx="7546975" cy="3795713"/>
          </a:xfrm>
        </p:spPr>
        <p:txBody>
          <a:bodyPr/>
          <a:lstStyle/>
          <a:p>
            <a:pPr>
              <a:buClr>
                <a:srgbClr val="FF0000"/>
              </a:buClr>
              <a:buFont typeface="Wingdings" pitchFamily="2" charset="2"/>
              <a:buChar char="u"/>
            </a:pPr>
            <a:r>
              <a:rPr lang="ko-KR" altLang="en-US" smtClean="0"/>
              <a:t> 섭취한 칼로리 만큼 소비해야 한다</a:t>
            </a:r>
            <a:r>
              <a:rPr lang="en-US" altLang="ko-KR" smtClean="0"/>
              <a:t>.</a:t>
            </a:r>
          </a:p>
        </p:txBody>
      </p:sp>
      <p:pic>
        <p:nvPicPr>
          <p:cNvPr id="354308" name="Picture 4" descr="미녀는 괴로워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03575" y="2636838"/>
            <a:ext cx="2933700" cy="391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2468" name="AutoShape 5"/>
          <p:cNvSpPr>
            <a:spLocks noChangeArrowheads="1"/>
          </p:cNvSpPr>
          <p:nvPr/>
        </p:nvSpPr>
        <p:spPr bwMode="auto">
          <a:xfrm rot="10800000">
            <a:off x="6443663" y="3500438"/>
            <a:ext cx="2160587" cy="1728787"/>
          </a:xfrm>
          <a:prstGeom prst="homePlate">
            <a:avLst>
              <a:gd name="adj" fmla="val 31244"/>
            </a:avLst>
          </a:prstGeom>
          <a:solidFill>
            <a:schemeClr val="accent1"/>
          </a:solidFill>
          <a:ln w="12700" cap="sq">
            <a:solidFill>
              <a:srgbClr val="000000"/>
            </a:solidFill>
            <a:miter lim="800000"/>
            <a:headEnd type="none" w="sm" len="sm"/>
            <a:tailEnd type="none" w="sm" len="sm"/>
          </a:ln>
        </p:spPr>
        <p:txBody>
          <a:bodyPr rot="10800000" wrap="none" anchor="ctr"/>
          <a:lstStyle/>
          <a:p>
            <a:pPr algn="ctr" latinLnBrk="0"/>
            <a:endParaRPr kumimoji="0" lang="ko-KR" altLang="en-US" sz="28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62469" name="WordArt 6"/>
          <p:cNvSpPr>
            <a:spLocks noChangeArrowheads="1" noChangeShapeType="1" noTextEdit="1"/>
          </p:cNvSpPr>
          <p:nvPr/>
        </p:nvSpPr>
        <p:spPr bwMode="auto">
          <a:xfrm>
            <a:off x="6804025" y="4005263"/>
            <a:ext cx="1655763" cy="6096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ko-KR" altLang="en-US" sz="3600" kern="10">
                <a:ln w="9525" cap="sq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:ln>
                <a:solidFill>
                  <a:srgbClr val="000000"/>
                </a:solidFill>
                <a:latin typeface="굴림"/>
                <a:ea typeface="굴림"/>
              </a:rPr>
              <a:t>건강한 아름다움</a:t>
            </a:r>
          </a:p>
        </p:txBody>
      </p:sp>
      <p:sp>
        <p:nvSpPr>
          <p:cNvPr id="62470" name="AutoShape 7"/>
          <p:cNvSpPr>
            <a:spLocks noChangeArrowheads="1"/>
          </p:cNvSpPr>
          <p:nvPr/>
        </p:nvSpPr>
        <p:spPr bwMode="auto">
          <a:xfrm>
            <a:off x="755650" y="3500438"/>
            <a:ext cx="2160588" cy="1657350"/>
          </a:xfrm>
          <a:prstGeom prst="homePlate">
            <a:avLst>
              <a:gd name="adj" fmla="val 32591"/>
            </a:avLst>
          </a:prstGeom>
          <a:solidFill>
            <a:schemeClr val="accent1"/>
          </a:solidFill>
          <a:ln w="12700" cap="sq">
            <a:solidFill>
              <a:srgbClr val="000000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 latinLnBrk="0"/>
            <a:endParaRPr kumimoji="0" lang="ko-KR" altLang="en-US" sz="28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62471" name="WordArt 8"/>
          <p:cNvSpPr>
            <a:spLocks noChangeArrowheads="1" noChangeShapeType="1" noTextEdit="1"/>
          </p:cNvSpPr>
          <p:nvPr/>
        </p:nvSpPr>
        <p:spPr bwMode="auto">
          <a:xfrm>
            <a:off x="827088" y="4005263"/>
            <a:ext cx="1728787" cy="503237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ko-KR" altLang="en-US" sz="3600" kern="10">
                <a:ln w="9525" cap="sq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:ln>
                <a:solidFill>
                  <a:srgbClr val="000000"/>
                </a:solidFill>
                <a:latin typeface="굴림"/>
                <a:ea typeface="굴림"/>
              </a:rPr>
              <a:t>인생의 테클</a:t>
            </a:r>
          </a:p>
        </p:txBody>
      </p:sp>
      <p:pic>
        <p:nvPicPr>
          <p:cNvPr id="62472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132138" cy="1052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모서리가 둥근 직사각형 10"/>
          <p:cNvSpPr/>
          <p:nvPr/>
        </p:nvSpPr>
        <p:spPr>
          <a:xfrm>
            <a:off x="214313" y="142875"/>
            <a:ext cx="642937" cy="500063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3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HY동녘B" pitchFamily="18" charset="-127"/>
                <a:ea typeface="HY동녘B" pitchFamily="18" charset="-127"/>
              </a:rPr>
              <a:t>2</a:t>
            </a:r>
            <a:endParaRPr lang="ko-KR" altLang="en-US" sz="3600" b="1" dirty="0">
              <a:solidFill>
                <a:schemeClr val="tx1">
                  <a:lumMod val="65000"/>
                  <a:lumOff val="35000"/>
                </a:schemeClr>
              </a:solidFill>
              <a:latin typeface="HY동녘B" pitchFamily="18" charset="-127"/>
              <a:ea typeface="HY동녘B" pitchFamily="18" charset="-127"/>
            </a:endParaRPr>
          </a:p>
        </p:txBody>
      </p:sp>
      <p:sp>
        <p:nvSpPr>
          <p:cNvPr id="62474" name="Text Box 6"/>
          <p:cNvSpPr txBox="1">
            <a:spLocks noChangeArrowheads="1"/>
          </p:cNvSpPr>
          <p:nvPr/>
        </p:nvSpPr>
        <p:spPr bwMode="auto">
          <a:xfrm>
            <a:off x="3714750" y="357188"/>
            <a:ext cx="51847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>
              <a:buFontTx/>
              <a:buAutoNum type="arabicPeriod"/>
            </a:pPr>
            <a:r>
              <a:rPr lang="ko-KR" altLang="en-US" sz="2400" b="1"/>
              <a:t>비만과 운동</a:t>
            </a:r>
            <a:endParaRPr lang="ko-KR" altLang="en-US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543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5430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543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543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457</Words>
  <Application>Microsoft Office PowerPoint</Application>
  <PresentationFormat>화면 슬라이드 쇼(4:3)</PresentationFormat>
  <Paragraphs>151</Paragraphs>
  <Slides>10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11" baseType="lpstr">
      <vt:lpstr>Office 테마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user</dc:creator>
  <cp:lastModifiedBy>user</cp:lastModifiedBy>
  <cp:revision>1</cp:revision>
  <dcterms:created xsi:type="dcterms:W3CDTF">2014-04-03T23:56:23Z</dcterms:created>
  <dcterms:modified xsi:type="dcterms:W3CDTF">2014-04-03T23:59:55Z</dcterms:modified>
</cp:coreProperties>
</file>