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image" Target="../media/image18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C217B-7CAF-46FD-BC21-F70E201D5FE0}" type="datetimeFigureOut">
              <a:rPr lang="ko-KR" altLang="en-US" smtClean="0"/>
              <a:t>2014-05-25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2C653-16CB-48BB-9AA6-A7C5FBB5F98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C217B-7CAF-46FD-BC21-F70E201D5FE0}" type="datetimeFigureOut">
              <a:rPr lang="ko-KR" altLang="en-US" smtClean="0"/>
              <a:t>2014-05-25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2C653-16CB-48BB-9AA6-A7C5FBB5F98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C217B-7CAF-46FD-BC21-F70E201D5FE0}" type="datetimeFigureOut">
              <a:rPr lang="ko-KR" altLang="en-US" smtClean="0"/>
              <a:t>2014-05-25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2C653-16CB-48BB-9AA6-A7C5FBB5F98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C217B-7CAF-46FD-BC21-F70E201D5FE0}" type="datetimeFigureOut">
              <a:rPr lang="ko-KR" altLang="en-US" smtClean="0"/>
              <a:t>2014-05-25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2C653-16CB-48BB-9AA6-A7C5FBB5F98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C217B-7CAF-46FD-BC21-F70E201D5FE0}" type="datetimeFigureOut">
              <a:rPr lang="ko-KR" altLang="en-US" smtClean="0"/>
              <a:t>2014-05-25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2C653-16CB-48BB-9AA6-A7C5FBB5F98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C217B-7CAF-46FD-BC21-F70E201D5FE0}" type="datetimeFigureOut">
              <a:rPr lang="ko-KR" altLang="en-US" smtClean="0"/>
              <a:t>2014-05-25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2C653-16CB-48BB-9AA6-A7C5FBB5F98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C217B-7CAF-46FD-BC21-F70E201D5FE0}" type="datetimeFigureOut">
              <a:rPr lang="ko-KR" altLang="en-US" smtClean="0"/>
              <a:t>2014-05-25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2C653-16CB-48BB-9AA6-A7C5FBB5F98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C217B-7CAF-46FD-BC21-F70E201D5FE0}" type="datetimeFigureOut">
              <a:rPr lang="ko-KR" altLang="en-US" smtClean="0"/>
              <a:t>2014-05-25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2C653-16CB-48BB-9AA6-A7C5FBB5F98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C217B-7CAF-46FD-BC21-F70E201D5FE0}" type="datetimeFigureOut">
              <a:rPr lang="ko-KR" altLang="en-US" smtClean="0"/>
              <a:t>2014-05-25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2C653-16CB-48BB-9AA6-A7C5FBB5F98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C217B-7CAF-46FD-BC21-F70E201D5FE0}" type="datetimeFigureOut">
              <a:rPr lang="ko-KR" altLang="en-US" smtClean="0"/>
              <a:t>2014-05-25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2C653-16CB-48BB-9AA6-A7C5FBB5F98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C217B-7CAF-46FD-BC21-F70E201D5FE0}" type="datetimeFigureOut">
              <a:rPr lang="ko-KR" altLang="en-US" smtClean="0"/>
              <a:t>2014-05-25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2C653-16CB-48BB-9AA6-A7C5FBB5F98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9C217B-7CAF-46FD-BC21-F70E201D5FE0}" type="datetimeFigureOut">
              <a:rPr lang="ko-KR" altLang="en-US" smtClean="0"/>
              <a:t>2014-05-25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62C653-16CB-48BB-9AA6-A7C5FBB5F98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Text Box 5"/>
          <p:cNvSpPr txBox="1">
            <a:spLocks noChangeArrowheads="1"/>
          </p:cNvSpPr>
          <p:nvPr/>
        </p:nvSpPr>
        <p:spPr bwMode="auto">
          <a:xfrm>
            <a:off x="4686300" y="476250"/>
            <a:ext cx="2508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en-US" altLang="ko-KR" sz="2400" b="1"/>
              <a:t>1. </a:t>
            </a:r>
            <a:r>
              <a:rPr lang="ko-KR" altLang="en-US" sz="2400" b="1"/>
              <a:t>운동처방이란</a:t>
            </a:r>
            <a:r>
              <a:rPr lang="en-US" altLang="ko-KR" sz="2400" b="1"/>
              <a:t>?</a:t>
            </a:r>
            <a:endParaRPr lang="en-US" altLang="ko-KR" b="1"/>
          </a:p>
        </p:txBody>
      </p:sp>
      <p:sp>
        <p:nvSpPr>
          <p:cNvPr id="116739" name="Rectangle 7"/>
          <p:cNvSpPr>
            <a:spLocks noChangeArrowheads="1"/>
          </p:cNvSpPr>
          <p:nvPr/>
        </p:nvSpPr>
        <p:spPr bwMode="auto">
          <a:xfrm>
            <a:off x="828675" y="3427413"/>
            <a:ext cx="863600" cy="2089150"/>
          </a:xfrm>
          <a:prstGeom prst="rect">
            <a:avLst/>
          </a:prstGeom>
          <a:solidFill>
            <a:srgbClr val="0033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b="1">
                <a:solidFill>
                  <a:schemeClr val="bg1"/>
                </a:solidFill>
              </a:rPr>
              <a:t>체력의 </a:t>
            </a:r>
          </a:p>
          <a:p>
            <a:pPr algn="ctr"/>
            <a:r>
              <a:rPr lang="ko-KR" altLang="en-US" b="1">
                <a:solidFill>
                  <a:schemeClr val="bg1"/>
                </a:solidFill>
              </a:rPr>
              <a:t>향상과</a:t>
            </a:r>
          </a:p>
          <a:p>
            <a:pPr algn="ctr"/>
            <a:r>
              <a:rPr lang="ko-KR" altLang="en-US" b="1">
                <a:solidFill>
                  <a:schemeClr val="bg1"/>
                </a:solidFill>
              </a:rPr>
              <a:t>건강의</a:t>
            </a:r>
          </a:p>
          <a:p>
            <a:pPr algn="ctr"/>
            <a:r>
              <a:rPr lang="ko-KR" altLang="en-US" b="1">
                <a:solidFill>
                  <a:schemeClr val="bg1"/>
                </a:solidFill>
              </a:rPr>
              <a:t> 유지 </a:t>
            </a:r>
          </a:p>
          <a:p>
            <a:pPr algn="ctr"/>
            <a:r>
              <a:rPr lang="ko-KR" altLang="en-US" b="1">
                <a:solidFill>
                  <a:schemeClr val="bg1"/>
                </a:solidFill>
              </a:rPr>
              <a:t>증진</a:t>
            </a:r>
          </a:p>
        </p:txBody>
      </p:sp>
      <p:sp>
        <p:nvSpPr>
          <p:cNvPr id="116740" name="Rectangle 8"/>
          <p:cNvSpPr>
            <a:spLocks noChangeArrowheads="1"/>
          </p:cNvSpPr>
          <p:nvPr/>
        </p:nvSpPr>
        <p:spPr bwMode="auto">
          <a:xfrm>
            <a:off x="2413000" y="3427413"/>
            <a:ext cx="863600" cy="2089150"/>
          </a:xfrm>
          <a:prstGeom prst="rect">
            <a:avLst/>
          </a:prstGeom>
          <a:solidFill>
            <a:srgbClr val="0033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b="1">
                <a:solidFill>
                  <a:schemeClr val="bg1"/>
                </a:solidFill>
              </a:rPr>
              <a:t>개인의</a:t>
            </a:r>
          </a:p>
          <a:p>
            <a:pPr algn="ctr"/>
            <a:r>
              <a:rPr lang="ko-KR" altLang="en-US" b="1">
                <a:solidFill>
                  <a:schemeClr val="bg1"/>
                </a:solidFill>
              </a:rPr>
              <a:t>체력</a:t>
            </a:r>
          </a:p>
          <a:p>
            <a:pPr algn="ctr"/>
            <a:r>
              <a:rPr lang="ko-KR" altLang="en-US" b="1">
                <a:solidFill>
                  <a:schemeClr val="bg1"/>
                </a:solidFill>
              </a:rPr>
              <a:t>수준</a:t>
            </a:r>
            <a:r>
              <a:rPr lang="en-US" altLang="ko-KR" b="1">
                <a:solidFill>
                  <a:schemeClr val="bg1"/>
                </a:solidFill>
              </a:rPr>
              <a:t>,</a:t>
            </a:r>
          </a:p>
          <a:p>
            <a:pPr algn="ctr"/>
            <a:r>
              <a:rPr lang="ko-KR" altLang="en-US" b="1">
                <a:solidFill>
                  <a:schemeClr val="bg1"/>
                </a:solidFill>
              </a:rPr>
              <a:t>건강</a:t>
            </a:r>
          </a:p>
          <a:p>
            <a:pPr algn="ctr"/>
            <a:r>
              <a:rPr lang="ko-KR" altLang="en-US" b="1">
                <a:solidFill>
                  <a:schemeClr val="bg1"/>
                </a:solidFill>
              </a:rPr>
              <a:t>상태</a:t>
            </a:r>
            <a:r>
              <a:rPr lang="en-US" altLang="ko-KR" b="1">
                <a:solidFill>
                  <a:schemeClr val="bg1"/>
                </a:solidFill>
              </a:rPr>
              <a:t>,</a:t>
            </a:r>
          </a:p>
          <a:p>
            <a:pPr algn="ctr"/>
            <a:r>
              <a:rPr lang="ko-KR" altLang="en-US" b="1">
                <a:solidFill>
                  <a:schemeClr val="bg1"/>
                </a:solidFill>
              </a:rPr>
              <a:t>연령</a:t>
            </a:r>
          </a:p>
        </p:txBody>
      </p:sp>
      <p:sp>
        <p:nvSpPr>
          <p:cNvPr id="116741" name="Rectangle 9"/>
          <p:cNvSpPr>
            <a:spLocks noChangeArrowheads="1"/>
          </p:cNvSpPr>
          <p:nvPr/>
        </p:nvSpPr>
        <p:spPr bwMode="auto">
          <a:xfrm>
            <a:off x="3924300" y="3427413"/>
            <a:ext cx="863600" cy="2089150"/>
          </a:xfrm>
          <a:prstGeom prst="rect">
            <a:avLst/>
          </a:prstGeom>
          <a:solidFill>
            <a:srgbClr val="0033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b="1">
                <a:solidFill>
                  <a:schemeClr val="bg1"/>
                </a:solidFill>
              </a:rPr>
              <a:t>운동의</a:t>
            </a:r>
          </a:p>
          <a:p>
            <a:pPr algn="ctr"/>
            <a:r>
              <a:rPr lang="ko-KR" altLang="en-US" b="1">
                <a:solidFill>
                  <a:schemeClr val="bg1"/>
                </a:solidFill>
              </a:rPr>
              <a:t>종류</a:t>
            </a:r>
          </a:p>
          <a:p>
            <a:pPr algn="ctr"/>
            <a:r>
              <a:rPr lang="ko-KR" altLang="en-US" b="1">
                <a:solidFill>
                  <a:schemeClr val="bg1"/>
                </a:solidFill>
              </a:rPr>
              <a:t>강도</a:t>
            </a:r>
          </a:p>
          <a:p>
            <a:pPr algn="ctr"/>
            <a:r>
              <a:rPr lang="ko-KR" altLang="en-US" b="1">
                <a:solidFill>
                  <a:schemeClr val="bg1"/>
                </a:solidFill>
              </a:rPr>
              <a:t>시간</a:t>
            </a:r>
          </a:p>
          <a:p>
            <a:pPr algn="ctr"/>
            <a:r>
              <a:rPr lang="ko-KR" altLang="en-US" b="1">
                <a:solidFill>
                  <a:schemeClr val="bg1"/>
                </a:solidFill>
              </a:rPr>
              <a:t>빈도</a:t>
            </a:r>
          </a:p>
          <a:p>
            <a:pPr algn="ctr"/>
            <a:r>
              <a:rPr lang="ko-KR" altLang="en-US" b="1">
                <a:solidFill>
                  <a:schemeClr val="bg1"/>
                </a:solidFill>
              </a:rPr>
              <a:t>선택</a:t>
            </a:r>
          </a:p>
        </p:txBody>
      </p:sp>
      <p:sp>
        <p:nvSpPr>
          <p:cNvPr id="116742" name="Rectangle 10"/>
          <p:cNvSpPr>
            <a:spLocks noChangeArrowheads="1"/>
          </p:cNvSpPr>
          <p:nvPr/>
        </p:nvSpPr>
        <p:spPr bwMode="auto">
          <a:xfrm>
            <a:off x="5437188" y="3427413"/>
            <a:ext cx="863600" cy="2089150"/>
          </a:xfrm>
          <a:prstGeom prst="rect">
            <a:avLst/>
          </a:prstGeom>
          <a:solidFill>
            <a:srgbClr val="0033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b="1">
                <a:solidFill>
                  <a:schemeClr val="bg1"/>
                </a:solidFill>
              </a:rPr>
              <a:t>운동의</a:t>
            </a:r>
          </a:p>
          <a:p>
            <a:pPr algn="ctr"/>
            <a:r>
              <a:rPr lang="ko-KR" altLang="en-US" b="1">
                <a:solidFill>
                  <a:schemeClr val="bg1"/>
                </a:solidFill>
              </a:rPr>
              <a:t>양</a:t>
            </a:r>
            <a:r>
              <a:rPr lang="en-US" altLang="ko-KR" b="1">
                <a:solidFill>
                  <a:schemeClr val="bg1"/>
                </a:solidFill>
              </a:rPr>
              <a:t>/</a:t>
            </a:r>
            <a:r>
              <a:rPr lang="ko-KR" altLang="en-US" b="1">
                <a:solidFill>
                  <a:schemeClr val="bg1"/>
                </a:solidFill>
              </a:rPr>
              <a:t>질</a:t>
            </a:r>
          </a:p>
          <a:p>
            <a:pPr algn="ctr"/>
            <a:r>
              <a:rPr lang="ko-KR" altLang="en-US" b="1">
                <a:solidFill>
                  <a:schemeClr val="bg1"/>
                </a:solidFill>
              </a:rPr>
              <a:t>어떻게</a:t>
            </a:r>
          </a:p>
          <a:p>
            <a:pPr algn="ctr"/>
            <a:r>
              <a:rPr lang="ko-KR" altLang="en-US" b="1">
                <a:solidFill>
                  <a:schemeClr val="bg1"/>
                </a:solidFill>
              </a:rPr>
              <a:t>실시</a:t>
            </a:r>
          </a:p>
        </p:txBody>
      </p:sp>
      <p:sp>
        <p:nvSpPr>
          <p:cNvPr id="116743" name="Oval 11"/>
          <p:cNvSpPr>
            <a:spLocks noChangeArrowheads="1"/>
          </p:cNvSpPr>
          <p:nvPr/>
        </p:nvSpPr>
        <p:spPr bwMode="auto">
          <a:xfrm>
            <a:off x="7237413" y="3787775"/>
            <a:ext cx="1368425" cy="1584325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b="1"/>
              <a:t>제 시</a:t>
            </a:r>
          </a:p>
        </p:txBody>
      </p:sp>
      <p:sp>
        <p:nvSpPr>
          <p:cNvPr id="116744" name="Text Box 13"/>
          <p:cNvSpPr txBox="1">
            <a:spLocks noChangeArrowheads="1"/>
          </p:cNvSpPr>
          <p:nvPr/>
        </p:nvSpPr>
        <p:spPr bwMode="auto">
          <a:xfrm>
            <a:off x="1763713" y="4076700"/>
            <a:ext cx="576262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4000" b="1" baseline="-25000"/>
              <a:t>＋</a:t>
            </a:r>
          </a:p>
        </p:txBody>
      </p:sp>
      <p:sp>
        <p:nvSpPr>
          <p:cNvPr id="116745" name="Text Box 15"/>
          <p:cNvSpPr txBox="1">
            <a:spLocks noChangeArrowheads="1"/>
          </p:cNvSpPr>
          <p:nvPr/>
        </p:nvSpPr>
        <p:spPr bwMode="auto">
          <a:xfrm>
            <a:off x="3276600" y="4148138"/>
            <a:ext cx="576263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4000" b="1" baseline="-25000"/>
              <a:t>＋</a:t>
            </a:r>
          </a:p>
        </p:txBody>
      </p:sp>
      <p:sp>
        <p:nvSpPr>
          <p:cNvPr id="116746" name="Text Box 16"/>
          <p:cNvSpPr txBox="1">
            <a:spLocks noChangeArrowheads="1"/>
          </p:cNvSpPr>
          <p:nvPr/>
        </p:nvSpPr>
        <p:spPr bwMode="auto">
          <a:xfrm>
            <a:off x="4787900" y="4148138"/>
            <a:ext cx="576263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4000" b="1" baseline="-25000"/>
              <a:t>＋</a:t>
            </a:r>
          </a:p>
        </p:txBody>
      </p:sp>
      <p:sp>
        <p:nvSpPr>
          <p:cNvPr id="116747" name="AutoShape 17"/>
          <p:cNvSpPr>
            <a:spLocks noChangeArrowheads="1"/>
          </p:cNvSpPr>
          <p:nvPr/>
        </p:nvSpPr>
        <p:spPr bwMode="auto">
          <a:xfrm>
            <a:off x="6661150" y="3859213"/>
            <a:ext cx="360363" cy="1368425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16748" name="Text Box 18"/>
          <p:cNvSpPr txBox="1">
            <a:spLocks noChangeArrowheads="1"/>
          </p:cNvSpPr>
          <p:nvPr/>
        </p:nvSpPr>
        <p:spPr bwMode="auto">
          <a:xfrm>
            <a:off x="900113" y="2708275"/>
            <a:ext cx="631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b="1"/>
              <a:t>목적</a:t>
            </a:r>
          </a:p>
        </p:txBody>
      </p:sp>
      <p:sp>
        <p:nvSpPr>
          <p:cNvPr id="116749" name="Text Box 19"/>
          <p:cNvSpPr txBox="1">
            <a:spLocks noChangeArrowheads="1"/>
          </p:cNvSpPr>
          <p:nvPr/>
        </p:nvSpPr>
        <p:spPr bwMode="auto">
          <a:xfrm>
            <a:off x="2268538" y="2708275"/>
            <a:ext cx="1079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b="1"/>
              <a:t>개인특성</a:t>
            </a:r>
          </a:p>
        </p:txBody>
      </p:sp>
      <p:sp>
        <p:nvSpPr>
          <p:cNvPr id="116750" name="Text Box 20"/>
          <p:cNvSpPr txBox="1">
            <a:spLocks noChangeArrowheads="1"/>
          </p:cNvSpPr>
          <p:nvPr/>
        </p:nvSpPr>
        <p:spPr bwMode="auto">
          <a:xfrm>
            <a:off x="4572000" y="2708275"/>
            <a:ext cx="1079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b="1"/>
              <a:t>운동방식</a:t>
            </a:r>
          </a:p>
        </p:txBody>
      </p:sp>
      <p:pic>
        <p:nvPicPr>
          <p:cNvPr id="116751" name="_x47579400" descr="EMB000004080d75"/>
          <p:cNvPicPr>
            <a:picLocks noChangeAspect="1" noChangeArrowheads="1"/>
          </p:cNvPicPr>
          <p:nvPr/>
        </p:nvPicPr>
        <p:blipFill>
          <a:blip r:embed="rId2" cstate="print"/>
          <a:srcRect r="639"/>
          <a:stretch>
            <a:fillRect/>
          </a:stretch>
        </p:blipFill>
        <p:spPr bwMode="auto">
          <a:xfrm>
            <a:off x="0" y="0"/>
            <a:ext cx="311150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6752" name="Text Box 26"/>
          <p:cNvSpPr txBox="1">
            <a:spLocks noChangeArrowheads="1"/>
          </p:cNvSpPr>
          <p:nvPr/>
        </p:nvSpPr>
        <p:spPr bwMode="auto">
          <a:xfrm>
            <a:off x="7092950" y="2635250"/>
            <a:ext cx="1377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b="1"/>
              <a:t>올바른 운동</a:t>
            </a:r>
          </a:p>
        </p:txBody>
      </p:sp>
      <p:sp>
        <p:nvSpPr>
          <p:cNvPr id="116753" name="Line 27"/>
          <p:cNvSpPr>
            <a:spLocks noChangeShapeType="1"/>
          </p:cNvSpPr>
          <p:nvPr/>
        </p:nvSpPr>
        <p:spPr bwMode="auto">
          <a:xfrm>
            <a:off x="1260475" y="3068638"/>
            <a:ext cx="0" cy="2873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16754" name="Line 28"/>
          <p:cNvSpPr>
            <a:spLocks noChangeShapeType="1"/>
          </p:cNvSpPr>
          <p:nvPr/>
        </p:nvSpPr>
        <p:spPr bwMode="auto">
          <a:xfrm>
            <a:off x="2844800" y="3068638"/>
            <a:ext cx="0" cy="2873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16755" name="Line 29"/>
          <p:cNvSpPr>
            <a:spLocks noChangeShapeType="1"/>
          </p:cNvSpPr>
          <p:nvPr/>
        </p:nvSpPr>
        <p:spPr bwMode="auto">
          <a:xfrm>
            <a:off x="1619250" y="3500438"/>
            <a:ext cx="0" cy="2873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16756" name="Line 30"/>
          <p:cNvSpPr>
            <a:spLocks noChangeShapeType="1"/>
          </p:cNvSpPr>
          <p:nvPr/>
        </p:nvSpPr>
        <p:spPr bwMode="auto">
          <a:xfrm flipH="1">
            <a:off x="4429125" y="3068638"/>
            <a:ext cx="647700" cy="2873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16757" name="Line 31"/>
          <p:cNvSpPr>
            <a:spLocks noChangeShapeType="1"/>
          </p:cNvSpPr>
          <p:nvPr/>
        </p:nvSpPr>
        <p:spPr bwMode="auto">
          <a:xfrm>
            <a:off x="5078413" y="3068638"/>
            <a:ext cx="790575" cy="2873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16758" name="Line 32"/>
          <p:cNvSpPr>
            <a:spLocks noChangeShapeType="1"/>
          </p:cNvSpPr>
          <p:nvPr/>
        </p:nvSpPr>
        <p:spPr bwMode="auto">
          <a:xfrm>
            <a:off x="1476375" y="2851150"/>
            <a:ext cx="7921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16759" name="Line 33"/>
          <p:cNvSpPr>
            <a:spLocks noChangeShapeType="1"/>
          </p:cNvSpPr>
          <p:nvPr/>
        </p:nvSpPr>
        <p:spPr bwMode="auto">
          <a:xfrm>
            <a:off x="3636963" y="2851150"/>
            <a:ext cx="7921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16760" name="Line 34"/>
          <p:cNvSpPr>
            <a:spLocks noChangeShapeType="1"/>
          </p:cNvSpPr>
          <p:nvPr/>
        </p:nvSpPr>
        <p:spPr bwMode="auto">
          <a:xfrm>
            <a:off x="5868988" y="2851150"/>
            <a:ext cx="10795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Text Box 6"/>
          <p:cNvSpPr txBox="1">
            <a:spLocks noChangeArrowheads="1"/>
          </p:cNvSpPr>
          <p:nvPr/>
        </p:nvSpPr>
        <p:spPr bwMode="auto">
          <a:xfrm>
            <a:off x="4818063" y="476250"/>
            <a:ext cx="224631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en-US" altLang="ko-KR" sz="2400" b="1"/>
              <a:t>2.</a:t>
            </a:r>
            <a:r>
              <a:rPr lang="ko-KR" altLang="en-US" sz="2400" b="1"/>
              <a:t>운동처방과정</a:t>
            </a:r>
          </a:p>
          <a:p>
            <a:pPr marL="342900" indent="-342900" algn="ctr"/>
            <a:r>
              <a:rPr lang="ko-KR" altLang="en-US" b="1"/>
              <a:t>사전검사</a:t>
            </a:r>
          </a:p>
        </p:txBody>
      </p:sp>
      <p:sp>
        <p:nvSpPr>
          <p:cNvPr id="117763" name="Text Box 45"/>
          <p:cNvSpPr txBox="1">
            <a:spLocks noChangeArrowheads="1"/>
          </p:cNvSpPr>
          <p:nvPr/>
        </p:nvSpPr>
        <p:spPr bwMode="auto">
          <a:xfrm>
            <a:off x="5416550" y="2209800"/>
            <a:ext cx="280670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b="1">
                <a:solidFill>
                  <a:srgbClr val="0033CC"/>
                </a:solidFill>
              </a:rPr>
              <a:t>설문지작성</a:t>
            </a:r>
          </a:p>
          <a:p>
            <a:r>
              <a:rPr lang="ko-KR" altLang="en-US" sz="1400" b="1"/>
              <a:t>연령</a:t>
            </a:r>
            <a:r>
              <a:rPr lang="en-US" altLang="ko-KR" sz="1400" b="1"/>
              <a:t>, </a:t>
            </a:r>
            <a:r>
              <a:rPr lang="ko-KR" altLang="en-US" sz="1400" b="1"/>
              <a:t>식습관</a:t>
            </a:r>
            <a:r>
              <a:rPr lang="en-US" altLang="ko-KR" sz="1400" b="1"/>
              <a:t>, </a:t>
            </a:r>
            <a:r>
              <a:rPr lang="ko-KR" altLang="en-US" sz="1400" b="1"/>
              <a:t>운동습관</a:t>
            </a:r>
            <a:r>
              <a:rPr lang="en-US" altLang="ko-KR" sz="1400" b="1"/>
              <a:t>, </a:t>
            </a:r>
            <a:r>
              <a:rPr lang="ko-KR" altLang="en-US" sz="1400" b="1"/>
              <a:t>과거병력</a:t>
            </a:r>
          </a:p>
          <a:p>
            <a:r>
              <a:rPr lang="en-US" altLang="ko-KR" sz="1400" b="1"/>
              <a:t>, </a:t>
            </a:r>
            <a:r>
              <a:rPr lang="ko-KR" altLang="en-US" sz="1400" b="1"/>
              <a:t>가족력 등</a:t>
            </a:r>
          </a:p>
        </p:txBody>
      </p:sp>
      <p:sp>
        <p:nvSpPr>
          <p:cNvPr id="117764" name="Text Box 46"/>
          <p:cNvSpPr txBox="1">
            <a:spLocks noChangeArrowheads="1"/>
          </p:cNvSpPr>
          <p:nvPr/>
        </p:nvSpPr>
        <p:spPr bwMode="auto">
          <a:xfrm>
            <a:off x="5435600" y="4724400"/>
            <a:ext cx="23558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b="1">
                <a:solidFill>
                  <a:srgbClr val="0033CC"/>
                </a:solidFill>
              </a:rPr>
              <a:t>검사전 상담</a:t>
            </a:r>
          </a:p>
          <a:p>
            <a:r>
              <a:rPr lang="ko-KR" altLang="en-US" b="1"/>
              <a:t> </a:t>
            </a:r>
            <a:r>
              <a:rPr lang="ko-KR" altLang="en-US" sz="1400" b="1"/>
              <a:t>설문지 작성을 토대로 문진</a:t>
            </a:r>
          </a:p>
        </p:txBody>
      </p:sp>
      <p:pic>
        <p:nvPicPr>
          <p:cNvPr id="117765" name="_x47579400" descr="EMB000004080d75"/>
          <p:cNvPicPr>
            <a:picLocks noChangeAspect="1" noChangeArrowheads="1"/>
          </p:cNvPicPr>
          <p:nvPr/>
        </p:nvPicPr>
        <p:blipFill>
          <a:blip r:embed="rId2" cstate="print"/>
          <a:srcRect r="639"/>
          <a:stretch>
            <a:fillRect/>
          </a:stretch>
        </p:blipFill>
        <p:spPr bwMode="auto">
          <a:xfrm>
            <a:off x="0" y="0"/>
            <a:ext cx="311150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7766" name="Picture 6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775" y="1773238"/>
            <a:ext cx="2087563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7767" name="Text Box 69"/>
          <p:cNvSpPr txBox="1">
            <a:spLocks noChangeArrowheads="1"/>
          </p:cNvSpPr>
          <p:nvPr/>
        </p:nvSpPr>
        <p:spPr bwMode="auto">
          <a:xfrm>
            <a:off x="755650" y="1700213"/>
            <a:ext cx="15938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000" b="1"/>
              <a:t>(1) </a:t>
            </a:r>
            <a:r>
              <a:rPr lang="ko-KR" altLang="en-US" sz="2000" b="1"/>
              <a:t>사전검사</a:t>
            </a:r>
          </a:p>
        </p:txBody>
      </p:sp>
      <p:pic>
        <p:nvPicPr>
          <p:cNvPr id="117768" name="Picture 7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775" y="4149725"/>
            <a:ext cx="2087563" cy="172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6" name="_x47579400" descr="EMB000004080d75"/>
          <p:cNvPicPr>
            <a:picLocks noChangeAspect="1" noChangeArrowheads="1"/>
          </p:cNvPicPr>
          <p:nvPr/>
        </p:nvPicPr>
        <p:blipFill>
          <a:blip r:embed="rId2" cstate="print"/>
          <a:srcRect r="639"/>
          <a:stretch>
            <a:fillRect/>
          </a:stretch>
        </p:blipFill>
        <p:spPr bwMode="auto">
          <a:xfrm>
            <a:off x="0" y="0"/>
            <a:ext cx="311150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8787" name="Text Box 5"/>
          <p:cNvSpPr txBox="1">
            <a:spLocks noChangeArrowheads="1"/>
          </p:cNvSpPr>
          <p:nvPr/>
        </p:nvSpPr>
        <p:spPr bwMode="auto">
          <a:xfrm>
            <a:off x="4818063" y="476250"/>
            <a:ext cx="224631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en-US" altLang="ko-KR" sz="2400" b="1"/>
              <a:t>2.</a:t>
            </a:r>
            <a:r>
              <a:rPr lang="ko-KR" altLang="en-US" sz="2400" b="1"/>
              <a:t>운동처방과정</a:t>
            </a:r>
          </a:p>
          <a:p>
            <a:pPr marL="342900" indent="-342900" algn="ctr"/>
            <a:r>
              <a:rPr lang="ko-KR" altLang="en-US" b="1"/>
              <a:t>사전검사</a:t>
            </a:r>
          </a:p>
        </p:txBody>
      </p:sp>
      <p:sp>
        <p:nvSpPr>
          <p:cNvPr id="134148" name="Rectangle 13"/>
          <p:cNvSpPr>
            <a:spLocks noChangeArrowheads="1"/>
          </p:cNvSpPr>
          <p:nvPr/>
        </p:nvSpPr>
        <p:spPr bwMode="auto">
          <a:xfrm>
            <a:off x="2411413" y="1628775"/>
            <a:ext cx="1368425" cy="360363"/>
          </a:xfrm>
          <a:prstGeom prst="rect">
            <a:avLst/>
          </a:prstGeom>
          <a:solidFill>
            <a:srgbClr val="E6FBFE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 anchor="ctr"/>
          <a:lstStyle/>
          <a:p>
            <a:pPr marL="342900" indent="-342900" algn="ctr" latinLnBrk="0">
              <a:defRPr/>
            </a:pPr>
            <a:r>
              <a:rPr lang="ko-KR" altLang="en-US" b="1">
                <a:solidFill>
                  <a:srgbClr val="292929"/>
                </a:solidFill>
              </a:rPr>
              <a:t>검사항목</a:t>
            </a:r>
          </a:p>
        </p:txBody>
      </p:sp>
      <p:sp>
        <p:nvSpPr>
          <p:cNvPr id="134149" name="Rectangle 15"/>
          <p:cNvSpPr>
            <a:spLocks noChangeArrowheads="1"/>
          </p:cNvSpPr>
          <p:nvPr/>
        </p:nvSpPr>
        <p:spPr bwMode="auto">
          <a:xfrm>
            <a:off x="2403475" y="2060575"/>
            <a:ext cx="1368425" cy="1531938"/>
          </a:xfrm>
          <a:prstGeom prst="rect">
            <a:avLst/>
          </a:prstGeom>
          <a:solidFill>
            <a:srgbClr val="FFFFCC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 anchor="ctr"/>
          <a:lstStyle/>
          <a:p>
            <a:pPr marL="342900" indent="-342900" algn="ctr" latinLnBrk="0">
              <a:defRPr/>
            </a:pPr>
            <a:r>
              <a:rPr lang="ko-KR" altLang="en-US" b="1">
                <a:solidFill>
                  <a:srgbClr val="292929"/>
                </a:solidFill>
              </a:rPr>
              <a:t>혈액검사</a:t>
            </a:r>
          </a:p>
        </p:txBody>
      </p:sp>
      <p:sp>
        <p:nvSpPr>
          <p:cNvPr id="134150" name="Rectangle 16"/>
          <p:cNvSpPr>
            <a:spLocks noChangeArrowheads="1"/>
          </p:cNvSpPr>
          <p:nvPr/>
        </p:nvSpPr>
        <p:spPr bwMode="auto">
          <a:xfrm>
            <a:off x="3843338" y="2062163"/>
            <a:ext cx="4643437" cy="1530350"/>
          </a:xfrm>
          <a:prstGeom prst="rect">
            <a:avLst/>
          </a:prstGeom>
          <a:solidFill>
            <a:srgbClr val="FFFFCC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 anchor="ctr"/>
          <a:lstStyle/>
          <a:p>
            <a:pPr marL="342900" indent="-342900" algn="dist" fontAlgn="ctr" latinLnBrk="0">
              <a:lnSpc>
                <a:spcPct val="125000"/>
              </a:lnSpc>
              <a:defRPr/>
            </a:pPr>
            <a:r>
              <a:rPr lang="en-US" altLang="ko-KR" b="1">
                <a:solidFill>
                  <a:srgbClr val="292929"/>
                </a:solidFill>
              </a:rPr>
              <a:t>◦</a:t>
            </a:r>
            <a:r>
              <a:rPr lang="ko-KR" altLang="en-US" b="1">
                <a:solidFill>
                  <a:srgbClr val="292929"/>
                </a:solidFill>
              </a:rPr>
              <a:t>간기능</a:t>
            </a:r>
            <a:r>
              <a:rPr lang="en-US" altLang="ko-KR" b="1">
                <a:solidFill>
                  <a:srgbClr val="292929"/>
                </a:solidFill>
              </a:rPr>
              <a:t>(GOT,GPT,r-GTP) </a:t>
            </a:r>
            <a:r>
              <a:rPr lang="ko-KR" altLang="en-US" b="1">
                <a:solidFill>
                  <a:srgbClr val="292929"/>
                </a:solidFill>
              </a:rPr>
              <a:t>등</a:t>
            </a:r>
          </a:p>
          <a:p>
            <a:pPr marL="342900" indent="-342900" algn="dist" fontAlgn="ctr" latinLnBrk="0">
              <a:lnSpc>
                <a:spcPct val="125000"/>
              </a:lnSpc>
              <a:defRPr/>
            </a:pPr>
            <a:r>
              <a:rPr lang="ko-KR" altLang="en-US" b="1">
                <a:solidFill>
                  <a:srgbClr val="292929"/>
                </a:solidFill>
              </a:rPr>
              <a:t>◦고지혈</a:t>
            </a:r>
            <a:r>
              <a:rPr lang="en-US" altLang="ko-KR" b="1">
                <a:solidFill>
                  <a:srgbClr val="292929"/>
                </a:solidFill>
              </a:rPr>
              <a:t>(</a:t>
            </a:r>
            <a:r>
              <a:rPr lang="ko-KR" altLang="en-US" b="1">
                <a:solidFill>
                  <a:srgbClr val="292929"/>
                </a:solidFill>
              </a:rPr>
              <a:t>콜레스테롤</a:t>
            </a:r>
            <a:r>
              <a:rPr lang="en-US" altLang="ko-KR" b="1">
                <a:solidFill>
                  <a:srgbClr val="292929"/>
                </a:solidFill>
              </a:rPr>
              <a:t>, </a:t>
            </a:r>
            <a:r>
              <a:rPr lang="ko-KR" altLang="en-US" b="1">
                <a:solidFill>
                  <a:srgbClr val="292929"/>
                </a:solidFill>
              </a:rPr>
              <a:t>중성지방</a:t>
            </a:r>
            <a:r>
              <a:rPr lang="en-US" altLang="ko-KR" b="1">
                <a:solidFill>
                  <a:srgbClr val="292929"/>
                </a:solidFill>
              </a:rPr>
              <a:t>) </a:t>
            </a:r>
            <a:r>
              <a:rPr lang="ko-KR" altLang="en-US" b="1">
                <a:solidFill>
                  <a:srgbClr val="292929"/>
                </a:solidFill>
              </a:rPr>
              <a:t>등</a:t>
            </a:r>
          </a:p>
          <a:p>
            <a:pPr marL="342900" indent="-342900" algn="dist" fontAlgn="ctr" latinLnBrk="0">
              <a:lnSpc>
                <a:spcPct val="125000"/>
              </a:lnSpc>
              <a:defRPr/>
            </a:pPr>
            <a:r>
              <a:rPr lang="ko-KR" altLang="en-US" b="1">
                <a:solidFill>
                  <a:srgbClr val="292929"/>
                </a:solidFill>
              </a:rPr>
              <a:t>◦빈혈</a:t>
            </a:r>
            <a:r>
              <a:rPr lang="en-US" altLang="ko-KR" b="1">
                <a:solidFill>
                  <a:srgbClr val="292929"/>
                </a:solidFill>
              </a:rPr>
              <a:t>(Hemoglobin) </a:t>
            </a:r>
            <a:r>
              <a:rPr lang="ko-KR" altLang="en-US" b="1">
                <a:solidFill>
                  <a:srgbClr val="292929"/>
                </a:solidFill>
              </a:rPr>
              <a:t>등</a:t>
            </a:r>
          </a:p>
          <a:p>
            <a:pPr marL="342900" indent="-342900" algn="dist" fontAlgn="ctr" latinLnBrk="0">
              <a:lnSpc>
                <a:spcPct val="125000"/>
              </a:lnSpc>
              <a:defRPr/>
            </a:pPr>
            <a:r>
              <a:rPr lang="ko-KR" altLang="en-US" b="1">
                <a:solidFill>
                  <a:srgbClr val="292929"/>
                </a:solidFill>
              </a:rPr>
              <a:t>◦당뇨</a:t>
            </a:r>
            <a:r>
              <a:rPr lang="en-US" altLang="ko-KR" b="1">
                <a:solidFill>
                  <a:srgbClr val="292929"/>
                </a:solidFill>
              </a:rPr>
              <a:t>, </a:t>
            </a:r>
            <a:r>
              <a:rPr lang="ko-KR" altLang="en-US" b="1">
                <a:solidFill>
                  <a:srgbClr val="292929"/>
                </a:solidFill>
              </a:rPr>
              <a:t>등</a:t>
            </a:r>
            <a:endParaRPr lang="ko-KR" altLang="en-US" sz="1600" b="1">
              <a:solidFill>
                <a:srgbClr val="292929"/>
              </a:solidFill>
            </a:endParaRPr>
          </a:p>
        </p:txBody>
      </p:sp>
      <p:sp>
        <p:nvSpPr>
          <p:cNvPr id="134151" name="Rectangle 17"/>
          <p:cNvSpPr>
            <a:spLocks noChangeArrowheads="1"/>
          </p:cNvSpPr>
          <p:nvPr/>
        </p:nvSpPr>
        <p:spPr bwMode="auto">
          <a:xfrm>
            <a:off x="3852863" y="1617663"/>
            <a:ext cx="4633912" cy="360362"/>
          </a:xfrm>
          <a:prstGeom prst="rect">
            <a:avLst/>
          </a:prstGeom>
          <a:solidFill>
            <a:srgbClr val="E6FBFE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 anchor="ctr"/>
          <a:lstStyle/>
          <a:p>
            <a:pPr marL="342900" indent="-342900" algn="ctr" latinLnBrk="0">
              <a:defRPr/>
            </a:pPr>
            <a:r>
              <a:rPr lang="ko-KR" altLang="en-US" b="1">
                <a:solidFill>
                  <a:srgbClr val="292929"/>
                </a:solidFill>
              </a:rPr>
              <a:t>세     부     내     용</a:t>
            </a:r>
          </a:p>
        </p:txBody>
      </p:sp>
      <p:sp>
        <p:nvSpPr>
          <p:cNvPr id="134152" name="Rectangle 18"/>
          <p:cNvSpPr>
            <a:spLocks noChangeArrowheads="1"/>
          </p:cNvSpPr>
          <p:nvPr/>
        </p:nvSpPr>
        <p:spPr bwMode="auto">
          <a:xfrm>
            <a:off x="2403475" y="3644900"/>
            <a:ext cx="1368425" cy="384175"/>
          </a:xfrm>
          <a:prstGeom prst="rect">
            <a:avLst/>
          </a:prstGeom>
          <a:solidFill>
            <a:srgbClr val="FFFFCC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 anchor="ctr"/>
          <a:lstStyle/>
          <a:p>
            <a:pPr marL="342900" indent="-342900" algn="ctr" latinLnBrk="0">
              <a:defRPr/>
            </a:pPr>
            <a:r>
              <a:rPr lang="ko-KR" altLang="en-US" b="1">
                <a:solidFill>
                  <a:srgbClr val="292929"/>
                </a:solidFill>
              </a:rPr>
              <a:t>골밀도검사</a:t>
            </a:r>
          </a:p>
        </p:txBody>
      </p:sp>
      <p:sp>
        <p:nvSpPr>
          <p:cNvPr id="134153" name="Rectangle 19"/>
          <p:cNvSpPr>
            <a:spLocks noChangeArrowheads="1"/>
          </p:cNvSpPr>
          <p:nvPr/>
        </p:nvSpPr>
        <p:spPr bwMode="auto">
          <a:xfrm>
            <a:off x="3843338" y="3644900"/>
            <a:ext cx="4643437" cy="384175"/>
          </a:xfrm>
          <a:prstGeom prst="rect">
            <a:avLst/>
          </a:prstGeom>
          <a:solidFill>
            <a:srgbClr val="FFFFCC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 anchor="ctr"/>
          <a:lstStyle/>
          <a:p>
            <a:pPr marL="342900" indent="-342900" fontAlgn="ctr" latinLnBrk="0">
              <a:lnSpc>
                <a:spcPct val="125000"/>
              </a:lnSpc>
              <a:defRPr/>
            </a:pPr>
            <a:r>
              <a:rPr lang="ko-KR" altLang="en-US" b="1">
                <a:solidFill>
                  <a:srgbClr val="292929"/>
                </a:solidFill>
              </a:rPr>
              <a:t>골다공증 및 골감소증 유무</a:t>
            </a:r>
          </a:p>
        </p:txBody>
      </p:sp>
      <p:sp>
        <p:nvSpPr>
          <p:cNvPr id="134154" name="Rectangle 20"/>
          <p:cNvSpPr>
            <a:spLocks noChangeArrowheads="1"/>
          </p:cNvSpPr>
          <p:nvPr/>
        </p:nvSpPr>
        <p:spPr bwMode="auto">
          <a:xfrm>
            <a:off x="2400300" y="5661025"/>
            <a:ext cx="1368425" cy="404813"/>
          </a:xfrm>
          <a:prstGeom prst="rect">
            <a:avLst/>
          </a:prstGeom>
          <a:solidFill>
            <a:srgbClr val="FFFFCC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 anchor="ctr"/>
          <a:lstStyle/>
          <a:p>
            <a:pPr marL="342900" indent="-342900" algn="ctr" latinLnBrk="0">
              <a:defRPr/>
            </a:pPr>
            <a:r>
              <a:rPr lang="ko-KR" altLang="en-US" b="1">
                <a:solidFill>
                  <a:srgbClr val="292929"/>
                </a:solidFill>
              </a:rPr>
              <a:t>체성분검사</a:t>
            </a:r>
          </a:p>
        </p:txBody>
      </p:sp>
      <p:sp>
        <p:nvSpPr>
          <p:cNvPr id="134155" name="Rectangle 21"/>
          <p:cNvSpPr>
            <a:spLocks noChangeArrowheads="1"/>
          </p:cNvSpPr>
          <p:nvPr/>
        </p:nvSpPr>
        <p:spPr bwMode="auto">
          <a:xfrm>
            <a:off x="3840163" y="5661025"/>
            <a:ext cx="4646612" cy="404813"/>
          </a:xfrm>
          <a:prstGeom prst="rect">
            <a:avLst/>
          </a:prstGeom>
          <a:solidFill>
            <a:srgbClr val="FFFFCC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 anchor="ctr"/>
          <a:lstStyle/>
          <a:p>
            <a:pPr marL="342900" indent="-342900" fontAlgn="ctr" latinLnBrk="0">
              <a:lnSpc>
                <a:spcPct val="125000"/>
              </a:lnSpc>
              <a:defRPr/>
            </a:pPr>
            <a:r>
              <a:rPr lang="ko-KR" altLang="en-US" b="1">
                <a:solidFill>
                  <a:srgbClr val="292929"/>
                </a:solidFill>
              </a:rPr>
              <a:t>지방 및 근육량</a:t>
            </a:r>
            <a:r>
              <a:rPr lang="en-US" altLang="ko-KR" b="1">
                <a:solidFill>
                  <a:srgbClr val="292929"/>
                </a:solidFill>
              </a:rPr>
              <a:t>, </a:t>
            </a:r>
            <a:r>
              <a:rPr lang="ko-KR" altLang="en-US" b="1">
                <a:solidFill>
                  <a:srgbClr val="292929"/>
                </a:solidFill>
              </a:rPr>
              <a:t>복부비만</a:t>
            </a:r>
            <a:r>
              <a:rPr lang="en-US" altLang="ko-KR" b="1">
                <a:solidFill>
                  <a:srgbClr val="292929"/>
                </a:solidFill>
              </a:rPr>
              <a:t>, </a:t>
            </a:r>
            <a:r>
              <a:rPr lang="ko-KR" altLang="en-US" b="1">
                <a:solidFill>
                  <a:srgbClr val="292929"/>
                </a:solidFill>
              </a:rPr>
              <a:t>체지방율</a:t>
            </a:r>
          </a:p>
        </p:txBody>
      </p:sp>
      <p:sp>
        <p:nvSpPr>
          <p:cNvPr id="134156" name="Rectangle 22"/>
          <p:cNvSpPr>
            <a:spLocks noChangeArrowheads="1"/>
          </p:cNvSpPr>
          <p:nvPr/>
        </p:nvSpPr>
        <p:spPr bwMode="auto">
          <a:xfrm>
            <a:off x="2393950" y="4076700"/>
            <a:ext cx="1368425" cy="384175"/>
          </a:xfrm>
          <a:prstGeom prst="rect">
            <a:avLst/>
          </a:prstGeom>
          <a:solidFill>
            <a:srgbClr val="FFFFCC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 anchor="ctr"/>
          <a:lstStyle/>
          <a:p>
            <a:pPr marL="342900" indent="-342900" algn="ctr" latinLnBrk="0">
              <a:defRPr/>
            </a:pPr>
            <a:r>
              <a:rPr lang="ko-KR" altLang="en-US" b="1">
                <a:solidFill>
                  <a:srgbClr val="292929"/>
                </a:solidFill>
              </a:rPr>
              <a:t>심전도검사</a:t>
            </a:r>
          </a:p>
        </p:txBody>
      </p:sp>
      <p:sp>
        <p:nvSpPr>
          <p:cNvPr id="134157" name="Rectangle 23"/>
          <p:cNvSpPr>
            <a:spLocks noChangeArrowheads="1"/>
          </p:cNvSpPr>
          <p:nvPr/>
        </p:nvSpPr>
        <p:spPr bwMode="auto">
          <a:xfrm>
            <a:off x="2393950" y="4508500"/>
            <a:ext cx="1368425" cy="384175"/>
          </a:xfrm>
          <a:prstGeom prst="rect">
            <a:avLst/>
          </a:prstGeom>
          <a:solidFill>
            <a:srgbClr val="FFFFCC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 anchor="ctr"/>
          <a:lstStyle/>
          <a:p>
            <a:pPr marL="342900" indent="-342900" algn="ctr" latinLnBrk="0">
              <a:defRPr/>
            </a:pPr>
            <a:r>
              <a:rPr lang="ko-KR" altLang="en-US" b="1">
                <a:solidFill>
                  <a:srgbClr val="292929"/>
                </a:solidFill>
              </a:rPr>
              <a:t>기 본 검 사</a:t>
            </a:r>
          </a:p>
        </p:txBody>
      </p:sp>
      <p:sp>
        <p:nvSpPr>
          <p:cNvPr id="134158" name="Rectangle 24"/>
          <p:cNvSpPr>
            <a:spLocks noChangeArrowheads="1"/>
          </p:cNvSpPr>
          <p:nvPr/>
        </p:nvSpPr>
        <p:spPr bwMode="auto">
          <a:xfrm>
            <a:off x="2393950" y="4941888"/>
            <a:ext cx="1368425" cy="647700"/>
          </a:xfrm>
          <a:prstGeom prst="rect">
            <a:avLst/>
          </a:prstGeom>
          <a:solidFill>
            <a:srgbClr val="FFFFCC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 anchor="ctr"/>
          <a:lstStyle/>
          <a:p>
            <a:pPr marL="342900" indent="-342900" algn="ctr" latinLnBrk="0">
              <a:defRPr/>
            </a:pPr>
            <a:r>
              <a:rPr lang="ko-KR" altLang="en-US" b="1">
                <a:solidFill>
                  <a:srgbClr val="292929"/>
                </a:solidFill>
              </a:rPr>
              <a:t>적외선체열</a:t>
            </a:r>
          </a:p>
          <a:p>
            <a:pPr marL="342900" indent="-342900" algn="ctr" latinLnBrk="0">
              <a:defRPr/>
            </a:pPr>
            <a:r>
              <a:rPr lang="ko-KR" altLang="en-US" b="1">
                <a:solidFill>
                  <a:srgbClr val="292929"/>
                </a:solidFill>
              </a:rPr>
              <a:t>검사</a:t>
            </a:r>
          </a:p>
        </p:txBody>
      </p:sp>
      <p:sp>
        <p:nvSpPr>
          <p:cNvPr id="134159" name="Rectangle 25"/>
          <p:cNvSpPr>
            <a:spLocks noChangeArrowheads="1"/>
          </p:cNvSpPr>
          <p:nvPr/>
        </p:nvSpPr>
        <p:spPr bwMode="auto">
          <a:xfrm>
            <a:off x="3833813" y="4076700"/>
            <a:ext cx="4652962" cy="384175"/>
          </a:xfrm>
          <a:prstGeom prst="rect">
            <a:avLst/>
          </a:prstGeom>
          <a:solidFill>
            <a:srgbClr val="FFFFCC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 anchor="ctr"/>
          <a:lstStyle/>
          <a:p>
            <a:pPr marL="342900" indent="-342900" fontAlgn="ctr" latinLnBrk="0">
              <a:lnSpc>
                <a:spcPct val="125000"/>
              </a:lnSpc>
              <a:defRPr/>
            </a:pPr>
            <a:r>
              <a:rPr lang="ko-KR" altLang="en-US" b="1">
                <a:solidFill>
                  <a:srgbClr val="292929"/>
                </a:solidFill>
              </a:rPr>
              <a:t>심장질환 등</a:t>
            </a:r>
            <a:r>
              <a:rPr lang="en-US" altLang="ko-KR" b="1">
                <a:solidFill>
                  <a:srgbClr val="292929"/>
                </a:solidFill>
              </a:rPr>
              <a:t>(</a:t>
            </a:r>
            <a:r>
              <a:rPr lang="ko-KR" altLang="en-US" b="1">
                <a:solidFill>
                  <a:srgbClr val="292929"/>
                </a:solidFill>
              </a:rPr>
              <a:t>부정맥</a:t>
            </a:r>
            <a:r>
              <a:rPr lang="en-US" altLang="ko-KR" b="1">
                <a:solidFill>
                  <a:srgbClr val="292929"/>
                </a:solidFill>
              </a:rPr>
              <a:t>, </a:t>
            </a:r>
            <a:r>
              <a:rPr lang="ko-KR" altLang="en-US" b="1">
                <a:solidFill>
                  <a:srgbClr val="292929"/>
                </a:solidFill>
              </a:rPr>
              <a:t>심비대</a:t>
            </a:r>
            <a:r>
              <a:rPr lang="en-US" altLang="ko-KR" b="1">
                <a:solidFill>
                  <a:srgbClr val="292929"/>
                </a:solidFill>
              </a:rPr>
              <a:t>, </a:t>
            </a:r>
            <a:r>
              <a:rPr lang="ko-KR" altLang="en-US" b="1">
                <a:solidFill>
                  <a:srgbClr val="292929"/>
                </a:solidFill>
              </a:rPr>
              <a:t>심근경색</a:t>
            </a:r>
            <a:r>
              <a:rPr lang="en-US" altLang="ko-KR" b="1">
                <a:solidFill>
                  <a:srgbClr val="292929"/>
                </a:solidFill>
              </a:rPr>
              <a:t>)</a:t>
            </a:r>
          </a:p>
        </p:txBody>
      </p:sp>
      <p:sp>
        <p:nvSpPr>
          <p:cNvPr id="134160" name="Rectangle 26"/>
          <p:cNvSpPr>
            <a:spLocks noChangeArrowheads="1"/>
          </p:cNvSpPr>
          <p:nvPr/>
        </p:nvSpPr>
        <p:spPr bwMode="auto">
          <a:xfrm>
            <a:off x="3833813" y="4508500"/>
            <a:ext cx="4652962" cy="384175"/>
          </a:xfrm>
          <a:prstGeom prst="rect">
            <a:avLst/>
          </a:prstGeom>
          <a:solidFill>
            <a:srgbClr val="FFFFCC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 anchor="ctr"/>
          <a:lstStyle/>
          <a:p>
            <a:pPr marL="342900" indent="-342900" fontAlgn="ctr" latinLnBrk="0">
              <a:lnSpc>
                <a:spcPct val="125000"/>
              </a:lnSpc>
              <a:defRPr/>
            </a:pPr>
            <a:r>
              <a:rPr lang="ko-KR" altLang="en-US" b="1">
                <a:solidFill>
                  <a:srgbClr val="292929"/>
                </a:solidFill>
              </a:rPr>
              <a:t>신장</a:t>
            </a:r>
            <a:r>
              <a:rPr lang="en-US" altLang="ko-KR" b="1">
                <a:solidFill>
                  <a:srgbClr val="292929"/>
                </a:solidFill>
              </a:rPr>
              <a:t>, </a:t>
            </a:r>
            <a:r>
              <a:rPr lang="ko-KR" altLang="en-US" b="1">
                <a:solidFill>
                  <a:srgbClr val="292929"/>
                </a:solidFill>
              </a:rPr>
              <a:t>체중</a:t>
            </a:r>
            <a:r>
              <a:rPr lang="en-US" altLang="ko-KR" b="1">
                <a:solidFill>
                  <a:srgbClr val="292929"/>
                </a:solidFill>
              </a:rPr>
              <a:t>, </a:t>
            </a:r>
            <a:r>
              <a:rPr lang="ko-KR" altLang="en-US" b="1">
                <a:solidFill>
                  <a:srgbClr val="292929"/>
                </a:solidFill>
              </a:rPr>
              <a:t>혈압 등</a:t>
            </a:r>
          </a:p>
        </p:txBody>
      </p:sp>
      <p:sp>
        <p:nvSpPr>
          <p:cNvPr id="134161" name="Rectangle 27"/>
          <p:cNvSpPr>
            <a:spLocks noChangeArrowheads="1"/>
          </p:cNvSpPr>
          <p:nvPr/>
        </p:nvSpPr>
        <p:spPr bwMode="auto">
          <a:xfrm>
            <a:off x="3833813" y="4941888"/>
            <a:ext cx="4652962" cy="647700"/>
          </a:xfrm>
          <a:prstGeom prst="rect">
            <a:avLst/>
          </a:prstGeom>
          <a:solidFill>
            <a:srgbClr val="FFFFCC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 anchor="ctr"/>
          <a:lstStyle/>
          <a:p>
            <a:pPr marL="342900" indent="-342900" fontAlgn="ctr" latinLnBrk="0">
              <a:lnSpc>
                <a:spcPct val="125000"/>
              </a:lnSpc>
              <a:defRPr/>
            </a:pPr>
            <a:r>
              <a:rPr lang="ko-KR" altLang="en-US" b="1">
                <a:solidFill>
                  <a:srgbClr val="292929"/>
                </a:solidFill>
              </a:rPr>
              <a:t>근육통</a:t>
            </a:r>
            <a:r>
              <a:rPr lang="en-US" altLang="ko-KR" b="1">
                <a:solidFill>
                  <a:srgbClr val="292929"/>
                </a:solidFill>
              </a:rPr>
              <a:t>, </a:t>
            </a:r>
            <a:r>
              <a:rPr lang="ko-KR" altLang="en-US" b="1">
                <a:solidFill>
                  <a:srgbClr val="292929"/>
                </a:solidFill>
              </a:rPr>
              <a:t>경추◦척추질환</a:t>
            </a:r>
            <a:r>
              <a:rPr lang="en-US" altLang="ko-KR" b="1">
                <a:solidFill>
                  <a:srgbClr val="292929"/>
                </a:solidFill>
              </a:rPr>
              <a:t>, </a:t>
            </a:r>
            <a:r>
              <a:rPr lang="ko-KR" altLang="en-US" b="1">
                <a:solidFill>
                  <a:srgbClr val="292929"/>
                </a:solidFill>
              </a:rPr>
              <a:t>신경계 손상유무</a:t>
            </a:r>
            <a:r>
              <a:rPr lang="ko-KR" altLang="en-US" sz="1600" b="1">
                <a:solidFill>
                  <a:srgbClr val="292929"/>
                </a:solidFill>
              </a:rPr>
              <a:t> </a:t>
            </a:r>
          </a:p>
        </p:txBody>
      </p:sp>
      <p:sp>
        <p:nvSpPr>
          <p:cNvPr id="134162" name="Rectangle 29"/>
          <p:cNvSpPr>
            <a:spLocks noChangeArrowheads="1"/>
          </p:cNvSpPr>
          <p:nvPr/>
        </p:nvSpPr>
        <p:spPr bwMode="auto">
          <a:xfrm>
            <a:off x="3833813" y="6175375"/>
            <a:ext cx="4652962" cy="415925"/>
          </a:xfrm>
          <a:prstGeom prst="rect">
            <a:avLst/>
          </a:prstGeom>
          <a:solidFill>
            <a:srgbClr val="FFFFCC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 anchor="ctr"/>
          <a:lstStyle/>
          <a:p>
            <a:pPr marL="342900" indent="-342900" fontAlgn="ctr" latinLnBrk="0">
              <a:lnSpc>
                <a:spcPct val="125000"/>
              </a:lnSpc>
              <a:defRPr/>
            </a:pPr>
            <a:r>
              <a:rPr lang="ko-KR" altLang="en-US" b="1">
                <a:solidFill>
                  <a:srgbClr val="292929"/>
                </a:solidFill>
              </a:rPr>
              <a:t>당뇨 및 고혈압성 안구질환</a:t>
            </a:r>
          </a:p>
        </p:txBody>
      </p:sp>
      <p:sp>
        <p:nvSpPr>
          <p:cNvPr id="134163" name="Rectangle 30"/>
          <p:cNvSpPr>
            <a:spLocks noChangeArrowheads="1"/>
          </p:cNvSpPr>
          <p:nvPr/>
        </p:nvSpPr>
        <p:spPr bwMode="auto">
          <a:xfrm>
            <a:off x="2393950" y="6165850"/>
            <a:ext cx="1368425" cy="425450"/>
          </a:xfrm>
          <a:prstGeom prst="rect">
            <a:avLst/>
          </a:prstGeom>
          <a:solidFill>
            <a:srgbClr val="FFFFCC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 anchor="ctr"/>
          <a:lstStyle/>
          <a:p>
            <a:pPr marL="342900" indent="-342900" algn="ctr" latinLnBrk="0">
              <a:defRPr/>
            </a:pPr>
            <a:r>
              <a:rPr lang="ko-KR" altLang="en-US" b="1">
                <a:solidFill>
                  <a:srgbClr val="292929"/>
                </a:solidFill>
              </a:rPr>
              <a:t>안저검사</a:t>
            </a:r>
          </a:p>
        </p:txBody>
      </p:sp>
      <p:sp>
        <p:nvSpPr>
          <p:cNvPr id="118804" name="Text Box 26"/>
          <p:cNvSpPr txBox="1">
            <a:spLocks noChangeArrowheads="1"/>
          </p:cNvSpPr>
          <p:nvPr/>
        </p:nvSpPr>
        <p:spPr bwMode="auto">
          <a:xfrm>
            <a:off x="250825" y="1898650"/>
            <a:ext cx="19256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000" b="1"/>
              <a:t>(2) </a:t>
            </a:r>
            <a:r>
              <a:rPr lang="ko-KR" altLang="en-US" sz="2000" b="1"/>
              <a:t>의학적 검사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Text Box 5"/>
          <p:cNvSpPr txBox="1">
            <a:spLocks noChangeArrowheads="1"/>
          </p:cNvSpPr>
          <p:nvPr/>
        </p:nvSpPr>
        <p:spPr bwMode="auto">
          <a:xfrm>
            <a:off x="4818063" y="476250"/>
            <a:ext cx="224631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en-US" altLang="ko-KR" sz="2400" b="1"/>
              <a:t>2.</a:t>
            </a:r>
            <a:r>
              <a:rPr lang="ko-KR" altLang="en-US" sz="2400" b="1"/>
              <a:t>운동처방과정</a:t>
            </a:r>
          </a:p>
          <a:p>
            <a:pPr marL="342900" indent="-342900" algn="ctr"/>
            <a:r>
              <a:rPr lang="ko-KR" altLang="en-US" b="1"/>
              <a:t>의학진단</a:t>
            </a:r>
            <a:r>
              <a:rPr lang="en-US" altLang="ko-KR" b="1"/>
              <a:t>-1</a:t>
            </a:r>
          </a:p>
        </p:txBody>
      </p:sp>
      <p:sp>
        <p:nvSpPr>
          <p:cNvPr id="119811" name="Text Box 6"/>
          <p:cNvSpPr txBox="1">
            <a:spLocks noChangeArrowheads="1"/>
          </p:cNvSpPr>
          <p:nvPr/>
        </p:nvSpPr>
        <p:spPr bwMode="auto">
          <a:xfrm>
            <a:off x="611188" y="1628775"/>
            <a:ext cx="19256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000" b="1"/>
              <a:t>(2) </a:t>
            </a:r>
            <a:r>
              <a:rPr lang="ko-KR" altLang="en-US" sz="2000" b="1"/>
              <a:t>의학적 검사</a:t>
            </a:r>
          </a:p>
        </p:txBody>
      </p:sp>
      <p:pic>
        <p:nvPicPr>
          <p:cNvPr id="119812" name="Picture 4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00338" y="1700213"/>
            <a:ext cx="3095625" cy="2305050"/>
          </a:xfrm>
          <a:prstGeom prst="rect">
            <a:avLst/>
          </a:prstGeom>
          <a:noFill/>
          <a:ln w="38100" algn="ctr">
            <a:solidFill>
              <a:srgbClr val="9999FF"/>
            </a:solidFill>
            <a:miter lim="800000"/>
            <a:headEnd/>
            <a:tailEnd/>
          </a:ln>
        </p:spPr>
      </p:pic>
      <p:sp>
        <p:nvSpPr>
          <p:cNvPr id="119813" name="Text Box 11"/>
          <p:cNvSpPr txBox="1">
            <a:spLocks noChangeArrowheads="1"/>
          </p:cNvSpPr>
          <p:nvPr/>
        </p:nvSpPr>
        <p:spPr bwMode="auto">
          <a:xfrm>
            <a:off x="6300788" y="2276475"/>
            <a:ext cx="1079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b="1"/>
              <a:t>혈액검사</a:t>
            </a:r>
            <a:endParaRPr lang="ko-KR" altLang="en-US" sz="1400" b="1"/>
          </a:p>
        </p:txBody>
      </p:sp>
      <p:pic>
        <p:nvPicPr>
          <p:cNvPr id="119814" name="Picture 4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00338" y="4221163"/>
            <a:ext cx="3095625" cy="2447925"/>
          </a:xfrm>
          <a:prstGeom prst="rect">
            <a:avLst/>
          </a:prstGeom>
          <a:noFill/>
          <a:ln w="9525" algn="ctr">
            <a:solidFill>
              <a:srgbClr val="FF99CC"/>
            </a:solidFill>
            <a:miter lim="800000"/>
            <a:headEnd/>
            <a:tailEnd/>
          </a:ln>
        </p:spPr>
      </p:pic>
      <p:sp>
        <p:nvSpPr>
          <p:cNvPr id="119815" name="Text Box 20"/>
          <p:cNvSpPr txBox="1">
            <a:spLocks noChangeArrowheads="1"/>
          </p:cNvSpPr>
          <p:nvPr/>
        </p:nvSpPr>
        <p:spPr bwMode="auto">
          <a:xfrm>
            <a:off x="6300788" y="4868863"/>
            <a:ext cx="21605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b="1"/>
              <a:t>안저 검사</a:t>
            </a:r>
            <a:endParaRPr lang="ko-KR" altLang="en-US" sz="1400" b="1"/>
          </a:p>
        </p:txBody>
      </p:sp>
      <p:pic>
        <p:nvPicPr>
          <p:cNvPr id="119816" name="_x47579400" descr="EMB000004080d75"/>
          <p:cNvPicPr>
            <a:picLocks noChangeAspect="1" noChangeArrowheads="1"/>
          </p:cNvPicPr>
          <p:nvPr/>
        </p:nvPicPr>
        <p:blipFill>
          <a:blip r:embed="rId4" cstate="print"/>
          <a:srcRect r="639"/>
          <a:stretch>
            <a:fillRect/>
          </a:stretch>
        </p:blipFill>
        <p:spPr bwMode="auto">
          <a:xfrm>
            <a:off x="0" y="0"/>
            <a:ext cx="311150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Text Box 5"/>
          <p:cNvSpPr txBox="1">
            <a:spLocks noChangeArrowheads="1"/>
          </p:cNvSpPr>
          <p:nvPr/>
        </p:nvSpPr>
        <p:spPr bwMode="auto">
          <a:xfrm>
            <a:off x="4818063" y="476250"/>
            <a:ext cx="224631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en-US" altLang="ko-KR" sz="2400" b="1"/>
              <a:t>2.</a:t>
            </a:r>
            <a:r>
              <a:rPr lang="ko-KR" altLang="en-US" sz="2400" b="1"/>
              <a:t>운동처방과정</a:t>
            </a:r>
          </a:p>
          <a:p>
            <a:pPr marL="342900" indent="-342900" algn="ctr"/>
            <a:r>
              <a:rPr lang="ko-KR" altLang="en-US" b="1"/>
              <a:t>의학진단</a:t>
            </a:r>
            <a:r>
              <a:rPr lang="en-US" altLang="ko-KR" b="1"/>
              <a:t>-2</a:t>
            </a:r>
          </a:p>
        </p:txBody>
      </p:sp>
      <p:pic>
        <p:nvPicPr>
          <p:cNvPr id="120835" name="Picture 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775" y="1989138"/>
            <a:ext cx="3024188" cy="2232025"/>
          </a:xfrm>
          <a:prstGeom prst="rect">
            <a:avLst/>
          </a:prstGeom>
          <a:noFill/>
          <a:ln w="38100" algn="ctr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120836" name="Picture 2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213" y="4508500"/>
            <a:ext cx="2952750" cy="1944688"/>
          </a:xfrm>
          <a:prstGeom prst="rect">
            <a:avLst/>
          </a:prstGeom>
          <a:noFill/>
          <a:ln w="38100" algn="ctr">
            <a:solidFill>
              <a:srgbClr val="00FFFF"/>
            </a:solidFill>
            <a:miter lim="800000"/>
            <a:headEnd/>
            <a:tailEnd/>
          </a:ln>
        </p:spPr>
      </p:pic>
      <p:sp>
        <p:nvSpPr>
          <p:cNvPr id="120837" name="Text Box 11"/>
          <p:cNvSpPr txBox="1">
            <a:spLocks noChangeArrowheads="1"/>
          </p:cNvSpPr>
          <p:nvPr/>
        </p:nvSpPr>
        <p:spPr bwMode="auto">
          <a:xfrm>
            <a:off x="611188" y="1628775"/>
            <a:ext cx="19256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000" b="1"/>
              <a:t>(2) </a:t>
            </a:r>
            <a:r>
              <a:rPr lang="ko-KR" altLang="en-US" sz="2000" b="1"/>
              <a:t>의학적 검사</a:t>
            </a:r>
          </a:p>
        </p:txBody>
      </p:sp>
      <p:sp>
        <p:nvSpPr>
          <p:cNvPr id="120838" name="Text Box 12"/>
          <p:cNvSpPr txBox="1">
            <a:spLocks noChangeArrowheads="1"/>
          </p:cNvSpPr>
          <p:nvPr/>
        </p:nvSpPr>
        <p:spPr bwMode="auto">
          <a:xfrm>
            <a:off x="6300788" y="2276475"/>
            <a:ext cx="1377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b="1"/>
              <a:t>심전도 검사</a:t>
            </a:r>
            <a:endParaRPr lang="ko-KR" altLang="en-US" sz="1400" b="1"/>
          </a:p>
        </p:txBody>
      </p:sp>
      <p:sp>
        <p:nvSpPr>
          <p:cNvPr id="120839" name="Text Box 13"/>
          <p:cNvSpPr txBox="1">
            <a:spLocks noChangeArrowheads="1"/>
          </p:cNvSpPr>
          <p:nvPr/>
        </p:nvSpPr>
        <p:spPr bwMode="auto">
          <a:xfrm>
            <a:off x="6300788" y="5229225"/>
            <a:ext cx="18256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b="1"/>
              <a:t>적외선 체열검사</a:t>
            </a:r>
            <a:endParaRPr lang="ko-KR" altLang="en-US" sz="1400" b="1"/>
          </a:p>
        </p:txBody>
      </p:sp>
      <p:pic>
        <p:nvPicPr>
          <p:cNvPr id="120840" name="_x47579400" descr="EMB000004080d75"/>
          <p:cNvPicPr>
            <a:picLocks noChangeAspect="1" noChangeArrowheads="1"/>
          </p:cNvPicPr>
          <p:nvPr/>
        </p:nvPicPr>
        <p:blipFill>
          <a:blip r:embed="rId4" cstate="print"/>
          <a:srcRect r="639"/>
          <a:stretch>
            <a:fillRect/>
          </a:stretch>
        </p:blipFill>
        <p:spPr bwMode="auto">
          <a:xfrm>
            <a:off x="0" y="0"/>
            <a:ext cx="311150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Text Box 5"/>
          <p:cNvSpPr txBox="1">
            <a:spLocks noChangeArrowheads="1"/>
          </p:cNvSpPr>
          <p:nvPr/>
        </p:nvSpPr>
        <p:spPr bwMode="auto">
          <a:xfrm>
            <a:off x="4818063" y="476250"/>
            <a:ext cx="224631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en-US" altLang="ko-KR" sz="2400" b="1"/>
              <a:t>2.</a:t>
            </a:r>
            <a:r>
              <a:rPr lang="ko-KR" altLang="en-US" sz="2400" b="1"/>
              <a:t>운동처방과정</a:t>
            </a:r>
          </a:p>
          <a:p>
            <a:pPr marL="342900" indent="-342900" algn="ctr"/>
            <a:r>
              <a:rPr lang="ko-KR" altLang="en-US" b="1"/>
              <a:t>의학진단</a:t>
            </a:r>
            <a:r>
              <a:rPr lang="en-US" altLang="ko-KR" b="1"/>
              <a:t>-3</a:t>
            </a:r>
          </a:p>
        </p:txBody>
      </p:sp>
      <p:pic>
        <p:nvPicPr>
          <p:cNvPr id="121859" name="Picture 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675" y="4437063"/>
            <a:ext cx="2663825" cy="2087562"/>
          </a:xfrm>
          <a:prstGeom prst="rect">
            <a:avLst/>
          </a:prstGeom>
          <a:noFill/>
          <a:ln w="38100" algn="ctr">
            <a:solidFill>
              <a:srgbClr val="00FFFF"/>
            </a:solidFill>
            <a:miter lim="800000"/>
            <a:headEnd/>
            <a:tailEnd/>
          </a:ln>
        </p:spPr>
      </p:pic>
      <p:sp>
        <p:nvSpPr>
          <p:cNvPr id="121860" name="Rectangle 10"/>
          <p:cNvSpPr>
            <a:spLocks noChangeArrowheads="1"/>
          </p:cNvSpPr>
          <p:nvPr/>
        </p:nvSpPr>
        <p:spPr bwMode="auto">
          <a:xfrm>
            <a:off x="0" y="26304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pic>
        <p:nvPicPr>
          <p:cNvPr id="121861" name="_x47714024" descr="EMB000004080d7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675" y="1773238"/>
            <a:ext cx="2663825" cy="2376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1862" name="Text Box 11"/>
          <p:cNvSpPr txBox="1">
            <a:spLocks noChangeArrowheads="1"/>
          </p:cNvSpPr>
          <p:nvPr/>
        </p:nvSpPr>
        <p:spPr bwMode="auto">
          <a:xfrm>
            <a:off x="6300788" y="2276475"/>
            <a:ext cx="13001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b="1"/>
              <a:t>X-ray </a:t>
            </a:r>
            <a:r>
              <a:rPr lang="ko-KR" altLang="en-US" b="1"/>
              <a:t>검사</a:t>
            </a:r>
            <a:endParaRPr lang="ko-KR" altLang="en-US" sz="1400" b="1"/>
          </a:p>
        </p:txBody>
      </p:sp>
      <p:sp>
        <p:nvSpPr>
          <p:cNvPr id="121863" name="Text Box 12"/>
          <p:cNvSpPr txBox="1">
            <a:spLocks noChangeArrowheads="1"/>
          </p:cNvSpPr>
          <p:nvPr/>
        </p:nvSpPr>
        <p:spPr bwMode="auto">
          <a:xfrm>
            <a:off x="6227763" y="5084763"/>
            <a:ext cx="1377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b="1"/>
              <a:t>골밀도 검사</a:t>
            </a:r>
            <a:endParaRPr lang="ko-KR" altLang="en-US" sz="1400" b="1"/>
          </a:p>
        </p:txBody>
      </p:sp>
      <p:sp>
        <p:nvSpPr>
          <p:cNvPr id="121864" name="Text Box 13"/>
          <p:cNvSpPr txBox="1">
            <a:spLocks noChangeArrowheads="1"/>
          </p:cNvSpPr>
          <p:nvPr/>
        </p:nvSpPr>
        <p:spPr bwMode="auto">
          <a:xfrm>
            <a:off x="611188" y="1628775"/>
            <a:ext cx="19256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000" b="1"/>
              <a:t>(2) </a:t>
            </a:r>
            <a:r>
              <a:rPr lang="ko-KR" altLang="en-US" sz="2000" b="1"/>
              <a:t>의학적 검사</a:t>
            </a:r>
          </a:p>
        </p:txBody>
      </p:sp>
      <p:pic>
        <p:nvPicPr>
          <p:cNvPr id="121865" name="_x47579400" descr="EMB000004080d75"/>
          <p:cNvPicPr>
            <a:picLocks noChangeAspect="1" noChangeArrowheads="1"/>
          </p:cNvPicPr>
          <p:nvPr/>
        </p:nvPicPr>
        <p:blipFill>
          <a:blip r:embed="rId4" cstate="print"/>
          <a:srcRect r="639"/>
          <a:stretch>
            <a:fillRect/>
          </a:stretch>
        </p:blipFill>
        <p:spPr bwMode="auto">
          <a:xfrm>
            <a:off x="0" y="0"/>
            <a:ext cx="311150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Text Box 5"/>
          <p:cNvSpPr txBox="1">
            <a:spLocks noChangeArrowheads="1"/>
          </p:cNvSpPr>
          <p:nvPr/>
        </p:nvSpPr>
        <p:spPr bwMode="auto">
          <a:xfrm>
            <a:off x="4818063" y="476250"/>
            <a:ext cx="224631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en-US" altLang="ko-KR" sz="2400" b="1"/>
              <a:t>2.</a:t>
            </a:r>
            <a:r>
              <a:rPr lang="ko-KR" altLang="en-US" sz="2400" b="1"/>
              <a:t>운동처방과정</a:t>
            </a:r>
          </a:p>
          <a:p>
            <a:pPr marL="342900" indent="-342900" algn="ctr"/>
            <a:r>
              <a:rPr lang="ko-KR" altLang="en-US" b="1"/>
              <a:t>의학진단</a:t>
            </a:r>
            <a:r>
              <a:rPr lang="en-US" altLang="ko-KR" b="1"/>
              <a:t>-4</a:t>
            </a:r>
          </a:p>
        </p:txBody>
      </p:sp>
      <p:pic>
        <p:nvPicPr>
          <p:cNvPr id="122883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213" y="1700213"/>
            <a:ext cx="2881312" cy="2233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884" name="Text Box 7"/>
          <p:cNvSpPr txBox="1">
            <a:spLocks noChangeArrowheads="1"/>
          </p:cNvSpPr>
          <p:nvPr/>
        </p:nvSpPr>
        <p:spPr bwMode="auto">
          <a:xfrm>
            <a:off x="6443663" y="2492375"/>
            <a:ext cx="11541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b="1"/>
              <a:t>혈압검사 </a:t>
            </a:r>
            <a:endParaRPr lang="ko-KR" altLang="en-US" sz="1400" b="1"/>
          </a:p>
        </p:txBody>
      </p:sp>
      <p:sp>
        <p:nvSpPr>
          <p:cNvPr id="122885" name="Text Box 8"/>
          <p:cNvSpPr txBox="1">
            <a:spLocks noChangeArrowheads="1"/>
          </p:cNvSpPr>
          <p:nvPr/>
        </p:nvSpPr>
        <p:spPr bwMode="auto">
          <a:xfrm>
            <a:off x="611188" y="1628775"/>
            <a:ext cx="19256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000" b="1"/>
              <a:t>(2) </a:t>
            </a:r>
            <a:r>
              <a:rPr lang="ko-KR" altLang="en-US" sz="2000" b="1"/>
              <a:t>의학적 검사</a:t>
            </a:r>
          </a:p>
        </p:txBody>
      </p:sp>
      <p:sp>
        <p:nvSpPr>
          <p:cNvPr id="122886" name="Rectangle 10"/>
          <p:cNvSpPr>
            <a:spLocks noChangeArrowheads="1"/>
          </p:cNvSpPr>
          <p:nvPr/>
        </p:nvSpPr>
        <p:spPr bwMode="auto">
          <a:xfrm>
            <a:off x="0" y="24495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pic>
        <p:nvPicPr>
          <p:cNvPr id="122887" name="_x100055400" descr="EMB000004080d7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213" y="4221163"/>
            <a:ext cx="2881312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888" name="Text Box 11"/>
          <p:cNvSpPr txBox="1">
            <a:spLocks noChangeArrowheads="1"/>
          </p:cNvSpPr>
          <p:nvPr/>
        </p:nvSpPr>
        <p:spPr bwMode="auto">
          <a:xfrm>
            <a:off x="6588125" y="5084763"/>
            <a:ext cx="11541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b="1"/>
              <a:t>의학상담 </a:t>
            </a:r>
            <a:endParaRPr lang="ko-KR" altLang="en-US" sz="1400" b="1"/>
          </a:p>
        </p:txBody>
      </p:sp>
      <p:pic>
        <p:nvPicPr>
          <p:cNvPr id="122889" name="_x47579400" descr="EMB000004080d75"/>
          <p:cNvPicPr>
            <a:picLocks noChangeAspect="1" noChangeArrowheads="1"/>
          </p:cNvPicPr>
          <p:nvPr/>
        </p:nvPicPr>
        <p:blipFill>
          <a:blip r:embed="rId4" cstate="print"/>
          <a:srcRect r="639"/>
          <a:stretch>
            <a:fillRect/>
          </a:stretch>
        </p:blipFill>
        <p:spPr bwMode="auto">
          <a:xfrm>
            <a:off x="0" y="0"/>
            <a:ext cx="311150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6" name="_x47579400" descr="EMB000004080d75"/>
          <p:cNvPicPr>
            <a:picLocks noChangeAspect="1" noChangeArrowheads="1"/>
          </p:cNvPicPr>
          <p:nvPr/>
        </p:nvPicPr>
        <p:blipFill>
          <a:blip r:embed="rId2" cstate="print"/>
          <a:srcRect r="639"/>
          <a:stretch>
            <a:fillRect/>
          </a:stretch>
        </p:blipFill>
        <p:spPr bwMode="auto">
          <a:xfrm>
            <a:off x="0" y="0"/>
            <a:ext cx="311150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907" name="Text Box 5"/>
          <p:cNvSpPr txBox="1">
            <a:spLocks noChangeArrowheads="1"/>
          </p:cNvSpPr>
          <p:nvPr/>
        </p:nvSpPr>
        <p:spPr bwMode="auto">
          <a:xfrm>
            <a:off x="4818063" y="476250"/>
            <a:ext cx="224631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en-US" altLang="ko-KR" sz="2400" b="1"/>
              <a:t>2.</a:t>
            </a:r>
            <a:r>
              <a:rPr lang="ko-KR" altLang="en-US" sz="2400" b="1"/>
              <a:t>운동처방과정</a:t>
            </a:r>
          </a:p>
          <a:p>
            <a:pPr marL="342900" indent="-342900" algn="ctr"/>
            <a:r>
              <a:rPr lang="ko-KR" altLang="en-US" b="1"/>
              <a:t>의학진단</a:t>
            </a:r>
            <a:r>
              <a:rPr lang="en-US" altLang="ko-KR" b="1"/>
              <a:t>-4</a:t>
            </a:r>
          </a:p>
        </p:txBody>
      </p:sp>
      <p:pic>
        <p:nvPicPr>
          <p:cNvPr id="123908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675" y="4365625"/>
            <a:ext cx="2663825" cy="230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909" name="Picture 4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113" y="1916113"/>
            <a:ext cx="2592387" cy="2305050"/>
          </a:xfrm>
          <a:prstGeom prst="rect">
            <a:avLst/>
          </a:prstGeom>
          <a:noFill/>
          <a:ln w="9525" algn="ctr">
            <a:solidFill>
              <a:srgbClr val="FF99CC"/>
            </a:solidFill>
            <a:miter lim="800000"/>
            <a:headEnd/>
            <a:tailEnd/>
          </a:ln>
        </p:spPr>
      </p:pic>
      <p:sp>
        <p:nvSpPr>
          <p:cNvPr id="123910" name="Text Box 8"/>
          <p:cNvSpPr txBox="1">
            <a:spLocks noChangeArrowheads="1"/>
          </p:cNvSpPr>
          <p:nvPr/>
        </p:nvSpPr>
        <p:spPr bwMode="auto">
          <a:xfrm>
            <a:off x="6443663" y="2492375"/>
            <a:ext cx="12287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b="1"/>
              <a:t>신장 측정 </a:t>
            </a:r>
            <a:endParaRPr lang="ko-KR" altLang="en-US" sz="1400" b="1"/>
          </a:p>
        </p:txBody>
      </p:sp>
      <p:sp>
        <p:nvSpPr>
          <p:cNvPr id="123911" name="Text Box 9"/>
          <p:cNvSpPr txBox="1">
            <a:spLocks noChangeArrowheads="1"/>
          </p:cNvSpPr>
          <p:nvPr/>
        </p:nvSpPr>
        <p:spPr bwMode="auto">
          <a:xfrm>
            <a:off x="6516688" y="5013325"/>
            <a:ext cx="1377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b="1"/>
              <a:t>체성분 측정</a:t>
            </a:r>
            <a:endParaRPr lang="ko-KR" altLang="en-US" sz="1400" b="1"/>
          </a:p>
        </p:txBody>
      </p:sp>
      <p:sp>
        <p:nvSpPr>
          <p:cNvPr id="123912" name="Text Box 10"/>
          <p:cNvSpPr txBox="1">
            <a:spLocks noChangeArrowheads="1"/>
          </p:cNvSpPr>
          <p:nvPr/>
        </p:nvSpPr>
        <p:spPr bwMode="auto">
          <a:xfrm>
            <a:off x="611188" y="1628775"/>
            <a:ext cx="19256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000" b="1"/>
              <a:t>(2) </a:t>
            </a:r>
            <a:r>
              <a:rPr lang="ko-KR" altLang="en-US" sz="2000" b="1"/>
              <a:t>의학적 검사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0" name="_x47579400" descr="EMB000004080d75"/>
          <p:cNvPicPr>
            <a:picLocks noChangeAspect="1" noChangeArrowheads="1"/>
          </p:cNvPicPr>
          <p:nvPr/>
        </p:nvPicPr>
        <p:blipFill>
          <a:blip r:embed="rId2" cstate="print"/>
          <a:srcRect r="639"/>
          <a:stretch>
            <a:fillRect/>
          </a:stretch>
        </p:blipFill>
        <p:spPr bwMode="auto">
          <a:xfrm>
            <a:off x="0" y="0"/>
            <a:ext cx="311150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4931" name="Text Box 5"/>
          <p:cNvSpPr txBox="1">
            <a:spLocks noChangeArrowheads="1"/>
          </p:cNvSpPr>
          <p:nvPr/>
        </p:nvSpPr>
        <p:spPr bwMode="auto">
          <a:xfrm>
            <a:off x="4818063" y="476250"/>
            <a:ext cx="224631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en-US" altLang="ko-KR" sz="2400" b="1"/>
              <a:t>2.</a:t>
            </a:r>
            <a:r>
              <a:rPr lang="ko-KR" altLang="en-US" sz="2400" b="1"/>
              <a:t>운동처방과정</a:t>
            </a:r>
          </a:p>
          <a:p>
            <a:pPr marL="342900" indent="-342900" algn="ctr"/>
            <a:r>
              <a:rPr lang="ko-KR" altLang="en-US" b="1"/>
              <a:t>의학진단</a:t>
            </a:r>
          </a:p>
        </p:txBody>
      </p:sp>
      <p:sp>
        <p:nvSpPr>
          <p:cNvPr id="124932" name="Rectangle 6"/>
          <p:cNvSpPr>
            <a:spLocks noChangeArrowheads="1"/>
          </p:cNvSpPr>
          <p:nvPr/>
        </p:nvSpPr>
        <p:spPr bwMode="auto">
          <a:xfrm>
            <a:off x="0" y="15700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124933" name="Rectangle 7"/>
          <p:cNvSpPr>
            <a:spLocks noChangeArrowheads="1"/>
          </p:cNvSpPr>
          <p:nvPr/>
        </p:nvSpPr>
        <p:spPr bwMode="auto">
          <a:xfrm>
            <a:off x="2830513" y="1484313"/>
            <a:ext cx="37671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ko-KR" altLang="en-US" sz="2000">
                <a:solidFill>
                  <a:srgbClr val="000000"/>
                </a:solidFill>
                <a:latin typeface="A081울릉도L,한컴돋움"/>
                <a:ea typeface="A081울릉도L"/>
                <a:cs typeface="한컴바탕" pitchFamily="18" charset="2"/>
              </a:rPr>
              <a:t>운동전 사전검사의 내용</a:t>
            </a:r>
            <a:r>
              <a:rPr lang="en-US" altLang="ko-KR" sz="2000">
                <a:solidFill>
                  <a:srgbClr val="000000"/>
                </a:solidFill>
                <a:latin typeface="A081울릉도L,한컴돋움"/>
                <a:ea typeface="A081울릉도L"/>
                <a:cs typeface="한컴바탕" pitchFamily="18" charset="2"/>
              </a:rPr>
              <a:t>(ACSM)</a:t>
            </a:r>
            <a:endParaRPr lang="en-US" altLang="ko-KR" sz="2000">
              <a:ea typeface="A081울릉도L"/>
              <a:cs typeface="한컴바탕" pitchFamily="18" charset="2"/>
            </a:endParaRPr>
          </a:p>
        </p:txBody>
      </p:sp>
      <p:graphicFrame>
        <p:nvGraphicFramePr>
          <p:cNvPr id="126998" name="Group 22"/>
          <p:cNvGraphicFramePr>
            <a:graphicFrameLocks noGrp="1"/>
          </p:cNvGraphicFramePr>
          <p:nvPr/>
        </p:nvGraphicFramePr>
        <p:xfrm>
          <a:off x="323850" y="1916113"/>
          <a:ext cx="8569325" cy="4480548"/>
        </p:xfrm>
        <a:graphic>
          <a:graphicData uri="http://schemas.openxmlformats.org/drawingml/2006/table">
            <a:tbl>
              <a:tblPr/>
              <a:tblGrid>
                <a:gridCol w="8569325"/>
              </a:tblGrid>
              <a:tr h="44799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(1)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의학적 질환 유무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(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현재의 병력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) :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심근경색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심장수술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관상동맥질환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협심증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고혈압 등의 심혈관 질환 유무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천식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폐기종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기관지염 등의 호흡기성 질환 유무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뇌졸중 등의 뇌혈관질환 유무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당뇨병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말초혈관질환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빈혈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혈전증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암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임신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골다공증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정신적 장애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식습관 장애 등의 유무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한컴바탕" pitchFamily="18" charset="-127"/>
                        <a:ea typeface="바탕" pitchFamily="18" charset="-127"/>
                        <a:cs typeface="한컴바탕" pitchFamily="18" charset="-127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(2)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과거의 신체검사 결과 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: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비정상적인 심음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비정상적인 심장기능검사의 결과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고지혈증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고혈압 혹은 심한 부종의 유무 등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한컴바탕" pitchFamily="18" charset="-127"/>
                        <a:ea typeface="바탕" pitchFamily="18" charset="-127"/>
                        <a:cs typeface="한컴바탕" pitchFamily="18" charset="-127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(3)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현재의 증상에 대한 과거의 병력 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: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 (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특히 운동시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많은 양의 식사후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추위에 노출될 때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정서적으로 불안정할 때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)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흉부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턱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목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상지 등에 나타나는 통증 또는 불편감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어지럼증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실신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숨가쁨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빈맥 혹은 심계 항진 등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한컴바탕" pitchFamily="18" charset="-127"/>
                        <a:ea typeface="바탕" pitchFamily="18" charset="-127"/>
                        <a:cs typeface="한컴바탕" pitchFamily="18" charset="-127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(4)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최근 입원 또는 통원치료 여부 및 외과적 수술 유무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한컴바탕" pitchFamily="18" charset="-127"/>
                        <a:ea typeface="바탕" pitchFamily="18" charset="-127"/>
                        <a:cs typeface="한컴바탕" pitchFamily="18" charset="-127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(5)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정형외과적 근골격계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관절계의 문제 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: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관절염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관절의 부종 유무 등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한컴바탕" pitchFamily="18" charset="-127"/>
                        <a:ea typeface="바탕" pitchFamily="18" charset="-127"/>
                        <a:cs typeface="한컴바탕" pitchFamily="18" charset="-127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(6)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약물복용 및 알레르기의 유무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한컴바탕" pitchFamily="18" charset="-127"/>
                        <a:ea typeface="바탕" pitchFamily="18" charset="-127"/>
                        <a:cs typeface="한컴바탕" pitchFamily="18" charset="-127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(7)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기타 생활습관 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: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알콜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흡연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카페인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기타 약제의 복용습관 등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한컴바탕" pitchFamily="18" charset="-127"/>
                        <a:ea typeface="바탕" pitchFamily="18" charset="-127"/>
                        <a:cs typeface="한컴바탕" pitchFamily="18" charset="-127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(8)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운동습관 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: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신체활동의 습관 또는 정도에 대한 정보 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한컴바탕" pitchFamily="18" charset="-127"/>
                        <a:ea typeface="바탕" pitchFamily="18" charset="-127"/>
                        <a:cs typeface="한컴바탕" pitchFamily="18" charset="-127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              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-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운동형태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빈도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강도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시간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한컴바탕" pitchFamily="18" charset="-127"/>
                        <a:ea typeface="바탕" pitchFamily="18" charset="-127"/>
                        <a:cs typeface="한컴바탕" pitchFamily="18" charset="-127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(9)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직업력 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: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현재의 직업에 중점을 둔다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한컴바탕" pitchFamily="18" charset="-127"/>
                        <a:ea typeface="바탕" pitchFamily="18" charset="-127"/>
                        <a:cs typeface="한컴바탕" pitchFamily="18" charset="-127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           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(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직업상 요구되는 신체활동의 정도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상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․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하지별 신체요구 정도 등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)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한컴바탕" pitchFamily="18" charset="-127"/>
                        <a:ea typeface="바탕" pitchFamily="18" charset="-127"/>
                        <a:cs typeface="한컴바탕" pitchFamily="18" charset="-127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(10)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가족력 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: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심혈관질환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호흡기질환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대사성질환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급사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심장마비 등의 가족력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14" marB="45714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4940" name="Rectangle 18"/>
          <p:cNvSpPr>
            <a:spLocks noChangeArrowheads="1"/>
          </p:cNvSpPr>
          <p:nvPr/>
        </p:nvSpPr>
        <p:spPr bwMode="auto">
          <a:xfrm>
            <a:off x="0" y="52879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954" name="_x47579400" descr="EMB000004080d75"/>
          <p:cNvPicPr>
            <a:picLocks noChangeAspect="1" noChangeArrowheads="1"/>
          </p:cNvPicPr>
          <p:nvPr/>
        </p:nvPicPr>
        <p:blipFill>
          <a:blip r:embed="rId2" cstate="print"/>
          <a:srcRect r="639"/>
          <a:stretch>
            <a:fillRect/>
          </a:stretch>
        </p:blipFill>
        <p:spPr bwMode="auto">
          <a:xfrm>
            <a:off x="0" y="0"/>
            <a:ext cx="311150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5955" name="Text Box 5"/>
          <p:cNvSpPr txBox="1">
            <a:spLocks noChangeArrowheads="1"/>
          </p:cNvSpPr>
          <p:nvPr/>
        </p:nvSpPr>
        <p:spPr bwMode="auto">
          <a:xfrm>
            <a:off x="4818063" y="476250"/>
            <a:ext cx="224631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en-US" altLang="ko-KR" sz="2400" b="1"/>
              <a:t>2.</a:t>
            </a:r>
            <a:r>
              <a:rPr lang="ko-KR" altLang="en-US" sz="2400" b="1"/>
              <a:t>운동처방과정</a:t>
            </a:r>
          </a:p>
          <a:p>
            <a:pPr marL="342900" indent="-342900" algn="ctr"/>
            <a:r>
              <a:rPr lang="ko-KR" altLang="en-US" b="1"/>
              <a:t>의학진단</a:t>
            </a:r>
          </a:p>
        </p:txBody>
      </p:sp>
      <p:sp>
        <p:nvSpPr>
          <p:cNvPr id="125956" name="Rectangle 6"/>
          <p:cNvSpPr>
            <a:spLocks noChangeArrowheads="1"/>
          </p:cNvSpPr>
          <p:nvPr/>
        </p:nvSpPr>
        <p:spPr bwMode="auto">
          <a:xfrm>
            <a:off x="0" y="24812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125957" name="Rectangle 7"/>
          <p:cNvSpPr>
            <a:spLocks noChangeArrowheads="1"/>
          </p:cNvSpPr>
          <p:nvPr/>
        </p:nvSpPr>
        <p:spPr bwMode="auto">
          <a:xfrm>
            <a:off x="2124075" y="1989138"/>
            <a:ext cx="39497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ko-KR" altLang="en-US" sz="2000">
                <a:solidFill>
                  <a:srgbClr val="000000"/>
                </a:solidFill>
                <a:latin typeface="A081울릉도L,한컴돋움"/>
                <a:ea typeface="A081울릉도L"/>
                <a:cs typeface="한컴바탕" pitchFamily="18" charset="2"/>
              </a:rPr>
              <a:t>일본 후생성의 의학진단 검사항목</a:t>
            </a:r>
            <a:endParaRPr lang="ko-KR" altLang="en-US" sz="2000">
              <a:ea typeface="A081울릉도L"/>
              <a:cs typeface="한컴바탕" pitchFamily="18" charset="2"/>
            </a:endParaRPr>
          </a:p>
        </p:txBody>
      </p:sp>
      <p:graphicFrame>
        <p:nvGraphicFramePr>
          <p:cNvPr id="126030" name="Group 78"/>
          <p:cNvGraphicFramePr>
            <a:graphicFrameLocks noGrp="1"/>
          </p:cNvGraphicFramePr>
          <p:nvPr/>
        </p:nvGraphicFramePr>
        <p:xfrm>
          <a:off x="827088" y="2492375"/>
          <a:ext cx="7848600" cy="2971800"/>
        </p:xfrm>
        <a:graphic>
          <a:graphicData uri="http://schemas.openxmlformats.org/drawingml/2006/table">
            <a:tbl>
              <a:tblPr/>
              <a:tblGrid>
                <a:gridCol w="1330325"/>
                <a:gridCol w="6518275"/>
              </a:tblGrid>
              <a:tr h="514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-윤고딕120,한컴돋움"/>
                          <a:ea typeface="-윤고딕120" pitchFamily="18" charset="-127"/>
                          <a:cs typeface="한컴바탕" pitchFamily="18" charset="-127"/>
                        </a:rPr>
                        <a:t>항</a:t>
                      </a:r>
                      <a:r>
                        <a:rPr kumimoji="1" lang="ko-KR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ea typeface="-윤고딕120" pitchFamily="18" charset="-127"/>
                          <a:cs typeface="한컴바탕" pitchFamily="18" charset="-127"/>
                        </a:rPr>
                        <a:t> </a:t>
                      </a:r>
                      <a:r>
                        <a:rPr kumimoji="1" lang="ko-KR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-윤고딕120,한컴돋움"/>
                          <a:ea typeface="-윤고딕120" pitchFamily="18" charset="-127"/>
                          <a:cs typeface="한컴바탕" pitchFamily="18" charset="-127"/>
                        </a:rPr>
                        <a:t> 목</a:t>
                      </a:r>
                      <a:endParaRPr kumimoji="1" lang="ko-KR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-윤고딕120" pitchFamily="18" charset="-127"/>
                        <a:cs typeface="한컴바탕" pitchFamily="18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-윤고딕120,한컴돋움"/>
                          <a:ea typeface="-윤고딕120" pitchFamily="18" charset="-127"/>
                          <a:cs typeface="한컴바탕" pitchFamily="18" charset="-127"/>
                        </a:rPr>
                        <a:t>세</a:t>
                      </a:r>
                      <a:r>
                        <a:rPr kumimoji="1" lang="ko-KR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ea typeface="-윤고딕120" pitchFamily="18" charset="-127"/>
                          <a:cs typeface="한컴바탕" pitchFamily="18" charset="-127"/>
                        </a:rPr>
                        <a:t> </a:t>
                      </a:r>
                      <a:r>
                        <a:rPr kumimoji="1" lang="ko-KR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-윤고딕120,한컴돋움"/>
                          <a:ea typeface="-윤고딕120" pitchFamily="18" charset="-127"/>
                          <a:cs typeface="한컴바탕" pitchFamily="18" charset="-127"/>
                        </a:rPr>
                        <a:t> 부</a:t>
                      </a:r>
                      <a:r>
                        <a:rPr kumimoji="1" lang="ko-KR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ea typeface="-윤고딕120" pitchFamily="18" charset="-127"/>
                          <a:cs typeface="한컴바탕" pitchFamily="18" charset="-127"/>
                        </a:rPr>
                        <a:t> </a:t>
                      </a:r>
                      <a:r>
                        <a:rPr kumimoji="1" lang="ko-KR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-윤고딕120,한컴돋움"/>
                          <a:ea typeface="-윤고딕120" pitchFamily="18" charset="-127"/>
                          <a:cs typeface="한컴바탕" pitchFamily="18" charset="-127"/>
                        </a:rPr>
                        <a:t> 사</a:t>
                      </a:r>
                      <a:r>
                        <a:rPr kumimoji="1" lang="ko-KR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ea typeface="-윤고딕120" pitchFamily="18" charset="-127"/>
                          <a:cs typeface="한컴바탕" pitchFamily="18" charset="-127"/>
                        </a:rPr>
                        <a:t> </a:t>
                      </a:r>
                      <a:r>
                        <a:rPr kumimoji="1" lang="ko-KR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-윤고딕120,한컴돋움"/>
                          <a:ea typeface="-윤고딕120" pitchFamily="18" charset="-127"/>
                          <a:cs typeface="한컴바탕" pitchFamily="18" charset="-127"/>
                        </a:rPr>
                        <a:t> 항</a:t>
                      </a:r>
                      <a:endParaRPr kumimoji="1" lang="ko-KR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-윤고딕120" pitchFamily="18" charset="-127"/>
                        <a:cs typeface="한컴바탕" pitchFamily="18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D6D6"/>
                    </a:solidFill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순환기능</a:t>
                      </a:r>
                      <a:endParaRPr kumimoji="1" lang="ko-KR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심박수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혈압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심전도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흉부 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X-</a:t>
                      </a: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선 검사</a:t>
                      </a:r>
                      <a:endParaRPr kumimoji="1" lang="ko-KR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39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혈액소견</a:t>
                      </a: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</a:t>
                      </a:r>
                      <a:endParaRPr kumimoji="1" lang="ko-KR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Homoglobin, Hematocrit, </a:t>
                      </a: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적혈구 수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백혈구 수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콜레스테롤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GOT, </a:t>
                      </a:r>
                      <a:endParaRPr kumimoji="1" lang="en-US" altLang="ko-K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한컴바탕" pitchFamily="18" charset="-127"/>
                        <a:ea typeface="바탕" pitchFamily="18" charset="-127"/>
                        <a:cs typeface="한컴바탕" pitchFamily="18" charset="-127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GPT,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 </a:t>
                      </a: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총단백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알부민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/</a:t>
                      </a: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글로블린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중성지방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요소 질소</a:t>
                      </a:r>
                      <a:endParaRPr kumimoji="1" lang="ko-KR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뇨검사</a:t>
                      </a:r>
                      <a:endParaRPr kumimoji="1" lang="ko-KR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요단백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요당 </a:t>
                      </a: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등</a:t>
                      </a:r>
                      <a:endParaRPr kumimoji="1" lang="ko-KR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기타</a:t>
                      </a: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</a:t>
                      </a:r>
                      <a:endParaRPr kumimoji="1" lang="ko-KR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시력 </a:t>
                      </a: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및 안저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청력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, </a:t>
                      </a: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체열 등</a:t>
                      </a:r>
                      <a:endParaRPr kumimoji="1" lang="ko-KR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5978" name="Rectangle 71"/>
          <p:cNvSpPr>
            <a:spLocks noChangeArrowheads="1"/>
          </p:cNvSpPr>
          <p:nvPr/>
        </p:nvSpPr>
        <p:spPr bwMode="auto">
          <a:xfrm>
            <a:off x="0" y="43767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78" name="_x47579400" descr="EMB000004080d75"/>
          <p:cNvPicPr>
            <a:picLocks noChangeAspect="1" noChangeArrowheads="1"/>
          </p:cNvPicPr>
          <p:nvPr/>
        </p:nvPicPr>
        <p:blipFill>
          <a:blip r:embed="rId2" cstate="print"/>
          <a:srcRect r="639"/>
          <a:stretch>
            <a:fillRect/>
          </a:stretch>
        </p:blipFill>
        <p:spPr bwMode="auto">
          <a:xfrm>
            <a:off x="0" y="0"/>
            <a:ext cx="311150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6979" name="Text Box 5"/>
          <p:cNvSpPr txBox="1">
            <a:spLocks noChangeArrowheads="1"/>
          </p:cNvSpPr>
          <p:nvPr/>
        </p:nvSpPr>
        <p:spPr bwMode="auto">
          <a:xfrm>
            <a:off x="4818063" y="476250"/>
            <a:ext cx="224631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en-US" altLang="ko-KR" sz="2400" b="1"/>
              <a:t>2.</a:t>
            </a:r>
            <a:r>
              <a:rPr lang="ko-KR" altLang="en-US" sz="2400" b="1"/>
              <a:t>운동처방과정</a:t>
            </a:r>
          </a:p>
          <a:p>
            <a:pPr marL="342900" indent="-342900" algn="ctr"/>
            <a:r>
              <a:rPr lang="ko-KR" altLang="en-US" b="1"/>
              <a:t>체력검사</a:t>
            </a:r>
          </a:p>
        </p:txBody>
      </p:sp>
      <p:sp>
        <p:nvSpPr>
          <p:cNvPr id="142340" name="Rectangle 13"/>
          <p:cNvSpPr>
            <a:spLocks noChangeArrowheads="1"/>
          </p:cNvSpPr>
          <p:nvPr/>
        </p:nvSpPr>
        <p:spPr bwMode="auto">
          <a:xfrm>
            <a:off x="2736850" y="1908175"/>
            <a:ext cx="1223963" cy="360363"/>
          </a:xfrm>
          <a:prstGeom prst="rect">
            <a:avLst/>
          </a:prstGeom>
          <a:solidFill>
            <a:srgbClr val="E6FBFE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 anchor="ctr"/>
          <a:lstStyle/>
          <a:p>
            <a:pPr marL="342900" indent="-342900" algn="ctr" latinLnBrk="0">
              <a:defRPr/>
            </a:pPr>
            <a:r>
              <a:rPr lang="ko-KR" altLang="en-US" b="1">
                <a:solidFill>
                  <a:srgbClr val="292929"/>
                </a:solidFill>
              </a:rPr>
              <a:t>검사항목</a:t>
            </a:r>
          </a:p>
        </p:txBody>
      </p:sp>
      <p:sp>
        <p:nvSpPr>
          <p:cNvPr id="142341" name="Rectangle 14"/>
          <p:cNvSpPr>
            <a:spLocks noChangeArrowheads="1"/>
          </p:cNvSpPr>
          <p:nvPr/>
        </p:nvSpPr>
        <p:spPr bwMode="auto">
          <a:xfrm>
            <a:off x="2736850" y="2357438"/>
            <a:ext cx="1223963" cy="3438525"/>
          </a:xfrm>
          <a:prstGeom prst="rect">
            <a:avLst/>
          </a:prstGeom>
          <a:solidFill>
            <a:srgbClr val="FFFFCC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 anchor="ctr"/>
          <a:lstStyle/>
          <a:p>
            <a:pPr marL="342900" indent="-342900" algn="ctr" latinLnBrk="0">
              <a:defRPr/>
            </a:pPr>
            <a:r>
              <a:rPr lang="ko-KR" altLang="en-US" b="1">
                <a:solidFill>
                  <a:srgbClr val="292929"/>
                </a:solidFill>
              </a:rPr>
              <a:t>신체적성</a:t>
            </a:r>
          </a:p>
          <a:p>
            <a:pPr marL="342900" indent="-342900" algn="ctr" latinLnBrk="0">
              <a:defRPr/>
            </a:pPr>
            <a:r>
              <a:rPr lang="ko-KR" altLang="en-US" b="1">
                <a:solidFill>
                  <a:srgbClr val="292929"/>
                </a:solidFill>
              </a:rPr>
              <a:t>능력검사</a:t>
            </a:r>
          </a:p>
        </p:txBody>
      </p:sp>
      <p:sp>
        <p:nvSpPr>
          <p:cNvPr id="142342" name="Rectangle 15"/>
          <p:cNvSpPr>
            <a:spLocks noChangeArrowheads="1"/>
          </p:cNvSpPr>
          <p:nvPr/>
        </p:nvSpPr>
        <p:spPr bwMode="auto">
          <a:xfrm>
            <a:off x="3983038" y="2359025"/>
            <a:ext cx="4824412" cy="3436938"/>
          </a:xfrm>
          <a:prstGeom prst="rect">
            <a:avLst/>
          </a:prstGeom>
          <a:solidFill>
            <a:srgbClr val="FFFFCC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 anchor="ctr"/>
          <a:lstStyle/>
          <a:p>
            <a:pPr marL="342900" indent="-342900" fontAlgn="ctr" latinLnBrk="0">
              <a:lnSpc>
                <a:spcPct val="125000"/>
              </a:lnSpc>
              <a:buFont typeface="Wingdings" pitchFamily="2" charset="2"/>
              <a:buChar char="Ø"/>
              <a:defRPr/>
            </a:pPr>
            <a:r>
              <a:rPr lang="ko-KR" altLang="en-US" b="1">
                <a:solidFill>
                  <a:srgbClr val="292929"/>
                </a:solidFill>
              </a:rPr>
              <a:t>폐활량</a:t>
            </a:r>
          </a:p>
          <a:p>
            <a:pPr marL="342900" indent="-342900" fontAlgn="ctr" latinLnBrk="0">
              <a:lnSpc>
                <a:spcPct val="125000"/>
              </a:lnSpc>
              <a:buFont typeface="Wingdings" pitchFamily="2" charset="2"/>
              <a:buNone/>
              <a:defRPr/>
            </a:pPr>
            <a:endParaRPr lang="ko-KR" altLang="en-US" sz="500" b="1">
              <a:solidFill>
                <a:srgbClr val="292929"/>
              </a:solidFill>
            </a:endParaRPr>
          </a:p>
          <a:p>
            <a:pPr marL="342900" indent="-342900" fontAlgn="ctr" latinLnBrk="0">
              <a:lnSpc>
                <a:spcPct val="125000"/>
              </a:lnSpc>
              <a:buFont typeface="Wingdings" pitchFamily="2" charset="2"/>
              <a:buChar char="Ø"/>
              <a:defRPr/>
            </a:pPr>
            <a:r>
              <a:rPr lang="ko-KR" altLang="en-US" b="1">
                <a:solidFill>
                  <a:srgbClr val="292929"/>
                </a:solidFill>
              </a:rPr>
              <a:t>근력</a:t>
            </a:r>
            <a:r>
              <a:rPr lang="en-US" altLang="ko-KR" b="1">
                <a:solidFill>
                  <a:srgbClr val="292929"/>
                </a:solidFill>
              </a:rPr>
              <a:t>(</a:t>
            </a:r>
            <a:r>
              <a:rPr lang="ko-KR" altLang="en-US" b="1">
                <a:solidFill>
                  <a:srgbClr val="292929"/>
                </a:solidFill>
              </a:rPr>
              <a:t>악력</a:t>
            </a:r>
            <a:r>
              <a:rPr lang="en-US" altLang="ko-KR" b="1">
                <a:solidFill>
                  <a:srgbClr val="292929"/>
                </a:solidFill>
              </a:rPr>
              <a:t>) </a:t>
            </a:r>
          </a:p>
          <a:p>
            <a:pPr marL="342900" indent="-342900" fontAlgn="ctr" latinLnBrk="0">
              <a:lnSpc>
                <a:spcPct val="125000"/>
              </a:lnSpc>
              <a:buFont typeface="Wingdings" pitchFamily="2" charset="2"/>
              <a:buNone/>
              <a:defRPr/>
            </a:pPr>
            <a:endParaRPr lang="en-US" altLang="ko-KR" sz="500" b="1">
              <a:solidFill>
                <a:srgbClr val="292929"/>
              </a:solidFill>
            </a:endParaRPr>
          </a:p>
          <a:p>
            <a:pPr marL="342900" indent="-342900" fontAlgn="ctr" latinLnBrk="0">
              <a:lnSpc>
                <a:spcPct val="125000"/>
              </a:lnSpc>
              <a:buFont typeface="Wingdings" pitchFamily="2" charset="2"/>
              <a:buChar char="Ø"/>
              <a:defRPr/>
            </a:pPr>
            <a:r>
              <a:rPr lang="ko-KR" altLang="en-US" b="1">
                <a:solidFill>
                  <a:srgbClr val="292929"/>
                </a:solidFill>
              </a:rPr>
              <a:t>유연성</a:t>
            </a:r>
            <a:r>
              <a:rPr lang="en-US" altLang="ko-KR" b="1">
                <a:solidFill>
                  <a:srgbClr val="292929"/>
                </a:solidFill>
              </a:rPr>
              <a:t>(</a:t>
            </a:r>
            <a:r>
              <a:rPr lang="ko-KR" altLang="en-US" b="1">
                <a:solidFill>
                  <a:srgbClr val="292929"/>
                </a:solidFill>
              </a:rPr>
              <a:t>윗몸 앞으로 굽히기</a:t>
            </a:r>
            <a:r>
              <a:rPr lang="en-US" altLang="ko-KR" b="1">
                <a:solidFill>
                  <a:srgbClr val="292929"/>
                </a:solidFill>
              </a:rPr>
              <a:t>)</a:t>
            </a:r>
          </a:p>
          <a:p>
            <a:pPr marL="342900" indent="-342900" fontAlgn="ctr" latinLnBrk="0">
              <a:lnSpc>
                <a:spcPct val="125000"/>
              </a:lnSpc>
              <a:buFont typeface="Wingdings" pitchFamily="2" charset="2"/>
              <a:buNone/>
              <a:defRPr/>
            </a:pPr>
            <a:endParaRPr lang="en-US" altLang="ko-KR" sz="500" b="1">
              <a:solidFill>
                <a:srgbClr val="292929"/>
              </a:solidFill>
            </a:endParaRPr>
          </a:p>
          <a:p>
            <a:pPr marL="342900" indent="-342900" fontAlgn="ctr" latinLnBrk="0">
              <a:lnSpc>
                <a:spcPct val="125000"/>
              </a:lnSpc>
              <a:buFont typeface="Wingdings" pitchFamily="2" charset="2"/>
              <a:buChar char="Ø"/>
              <a:defRPr/>
            </a:pPr>
            <a:r>
              <a:rPr lang="ko-KR" altLang="en-US" b="1">
                <a:solidFill>
                  <a:srgbClr val="292929"/>
                </a:solidFill>
              </a:rPr>
              <a:t>근지구력</a:t>
            </a:r>
            <a:r>
              <a:rPr lang="en-US" altLang="ko-KR" b="1"/>
              <a:t>(</a:t>
            </a:r>
            <a:r>
              <a:rPr lang="ko-KR" altLang="en-US" b="1">
                <a:solidFill>
                  <a:srgbClr val="292929"/>
                </a:solidFill>
              </a:rPr>
              <a:t>윗몸 일으키기</a:t>
            </a:r>
            <a:r>
              <a:rPr lang="en-US" altLang="ko-KR" b="1">
                <a:solidFill>
                  <a:srgbClr val="292929"/>
                </a:solidFill>
              </a:rPr>
              <a:t>)</a:t>
            </a:r>
          </a:p>
          <a:p>
            <a:pPr marL="342900" indent="-342900" fontAlgn="ctr" latinLnBrk="0">
              <a:lnSpc>
                <a:spcPct val="125000"/>
              </a:lnSpc>
              <a:buFont typeface="Wingdings" pitchFamily="2" charset="2"/>
              <a:buNone/>
              <a:defRPr/>
            </a:pPr>
            <a:endParaRPr lang="en-US" altLang="ko-KR" sz="500" b="1">
              <a:solidFill>
                <a:srgbClr val="292929"/>
              </a:solidFill>
            </a:endParaRPr>
          </a:p>
          <a:p>
            <a:pPr marL="342900" indent="-342900" fontAlgn="ctr" latinLnBrk="0">
              <a:lnSpc>
                <a:spcPct val="125000"/>
              </a:lnSpc>
              <a:buFont typeface="Wingdings" pitchFamily="2" charset="2"/>
              <a:buChar char="Ø"/>
              <a:defRPr/>
            </a:pPr>
            <a:r>
              <a:rPr lang="ko-KR" altLang="en-US" b="1">
                <a:solidFill>
                  <a:srgbClr val="292929"/>
                </a:solidFill>
              </a:rPr>
              <a:t>근지구력</a:t>
            </a:r>
            <a:r>
              <a:rPr lang="en-US" altLang="ko-KR" b="1"/>
              <a:t>(</a:t>
            </a:r>
            <a:r>
              <a:rPr lang="ko-KR" altLang="en-US" b="1">
                <a:solidFill>
                  <a:srgbClr val="292929"/>
                </a:solidFill>
              </a:rPr>
              <a:t>팔 굽혀펴기</a:t>
            </a:r>
            <a:r>
              <a:rPr lang="en-US" altLang="ko-KR" b="1">
                <a:solidFill>
                  <a:srgbClr val="292929"/>
                </a:solidFill>
              </a:rPr>
              <a:t>)</a:t>
            </a:r>
          </a:p>
          <a:p>
            <a:pPr marL="342900" indent="-342900" fontAlgn="ctr" latinLnBrk="0">
              <a:lnSpc>
                <a:spcPct val="125000"/>
              </a:lnSpc>
              <a:buFont typeface="Wingdings" pitchFamily="2" charset="2"/>
              <a:buNone/>
              <a:defRPr/>
            </a:pPr>
            <a:endParaRPr lang="en-US" altLang="ko-KR" sz="500" b="1">
              <a:solidFill>
                <a:srgbClr val="292929"/>
              </a:solidFill>
            </a:endParaRPr>
          </a:p>
          <a:p>
            <a:pPr marL="342900" indent="-342900" fontAlgn="ctr" latinLnBrk="0">
              <a:lnSpc>
                <a:spcPct val="125000"/>
              </a:lnSpc>
              <a:buFont typeface="Wingdings" pitchFamily="2" charset="2"/>
              <a:buChar char="Ø"/>
              <a:defRPr/>
            </a:pPr>
            <a:r>
              <a:rPr lang="ko-KR" altLang="en-US" b="1">
                <a:solidFill>
                  <a:srgbClr val="292929"/>
                </a:solidFill>
              </a:rPr>
              <a:t>민첩성</a:t>
            </a:r>
            <a:r>
              <a:rPr lang="en-US" altLang="ko-KR" b="1"/>
              <a:t>(</a:t>
            </a:r>
            <a:r>
              <a:rPr lang="ko-KR" altLang="en-US" b="1">
                <a:solidFill>
                  <a:srgbClr val="292929"/>
                </a:solidFill>
              </a:rPr>
              <a:t>사이드스텝 테스트</a:t>
            </a:r>
            <a:r>
              <a:rPr lang="en-US" altLang="ko-KR" b="1">
                <a:solidFill>
                  <a:srgbClr val="292929"/>
                </a:solidFill>
              </a:rPr>
              <a:t>)</a:t>
            </a:r>
          </a:p>
          <a:p>
            <a:pPr marL="342900" indent="-342900" fontAlgn="ctr" latinLnBrk="0">
              <a:lnSpc>
                <a:spcPct val="125000"/>
              </a:lnSpc>
              <a:buFont typeface="Wingdings" pitchFamily="2" charset="2"/>
              <a:buNone/>
              <a:defRPr/>
            </a:pPr>
            <a:endParaRPr lang="en-US" altLang="ko-KR" sz="500" b="1">
              <a:solidFill>
                <a:srgbClr val="292929"/>
              </a:solidFill>
            </a:endParaRPr>
          </a:p>
          <a:p>
            <a:pPr marL="342900" indent="-342900" fontAlgn="ctr" latinLnBrk="0">
              <a:lnSpc>
                <a:spcPct val="125000"/>
              </a:lnSpc>
              <a:buFont typeface="Wingdings" pitchFamily="2" charset="2"/>
              <a:buChar char="Ø"/>
              <a:defRPr/>
            </a:pPr>
            <a:r>
              <a:rPr lang="ko-KR" altLang="en-US" b="1">
                <a:solidFill>
                  <a:srgbClr val="292929"/>
                </a:solidFill>
              </a:rPr>
              <a:t>순발력</a:t>
            </a:r>
            <a:r>
              <a:rPr lang="en-US" altLang="ko-KR" b="1">
                <a:solidFill>
                  <a:srgbClr val="292929"/>
                </a:solidFill>
              </a:rPr>
              <a:t>(</a:t>
            </a:r>
            <a:r>
              <a:rPr lang="ko-KR" altLang="en-US" b="1">
                <a:solidFill>
                  <a:srgbClr val="292929"/>
                </a:solidFill>
              </a:rPr>
              <a:t>제자리 높이뛰기</a:t>
            </a:r>
            <a:r>
              <a:rPr lang="en-US" altLang="ko-KR" b="1">
                <a:solidFill>
                  <a:srgbClr val="292929"/>
                </a:solidFill>
              </a:rPr>
              <a:t>)</a:t>
            </a:r>
          </a:p>
          <a:p>
            <a:pPr marL="342900" indent="-342900" fontAlgn="ctr" latinLnBrk="0">
              <a:lnSpc>
                <a:spcPct val="125000"/>
              </a:lnSpc>
              <a:buFont typeface="Wingdings" pitchFamily="2" charset="2"/>
              <a:buChar char="Ø"/>
              <a:defRPr/>
            </a:pPr>
            <a:r>
              <a:rPr lang="ko-KR" altLang="en-US" b="1">
                <a:solidFill>
                  <a:srgbClr val="292929"/>
                </a:solidFill>
              </a:rPr>
              <a:t>평형성</a:t>
            </a:r>
            <a:r>
              <a:rPr lang="en-US" altLang="ko-KR" b="1">
                <a:solidFill>
                  <a:srgbClr val="292929"/>
                </a:solidFill>
              </a:rPr>
              <a:t>(</a:t>
            </a:r>
            <a:r>
              <a:rPr lang="ko-KR" altLang="en-US" b="1">
                <a:solidFill>
                  <a:srgbClr val="292929"/>
                </a:solidFill>
              </a:rPr>
              <a:t>눈감고 외발서기</a:t>
            </a:r>
            <a:r>
              <a:rPr lang="en-US" altLang="ko-KR" b="1">
                <a:solidFill>
                  <a:srgbClr val="292929"/>
                </a:solidFill>
              </a:rPr>
              <a:t>)</a:t>
            </a:r>
          </a:p>
        </p:txBody>
      </p:sp>
      <p:sp>
        <p:nvSpPr>
          <p:cNvPr id="142343" name="Rectangle 16"/>
          <p:cNvSpPr>
            <a:spLocks noChangeArrowheads="1"/>
          </p:cNvSpPr>
          <p:nvPr/>
        </p:nvSpPr>
        <p:spPr bwMode="auto">
          <a:xfrm>
            <a:off x="3995738" y="1916113"/>
            <a:ext cx="4814887" cy="360362"/>
          </a:xfrm>
          <a:prstGeom prst="rect">
            <a:avLst/>
          </a:prstGeom>
          <a:solidFill>
            <a:srgbClr val="E6FBFE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 anchor="ctr"/>
          <a:lstStyle/>
          <a:p>
            <a:pPr marL="342900" indent="-342900" algn="ctr" latinLnBrk="0">
              <a:defRPr/>
            </a:pPr>
            <a:r>
              <a:rPr lang="ko-KR" altLang="en-US" b="1">
                <a:solidFill>
                  <a:srgbClr val="292929"/>
                </a:solidFill>
              </a:rPr>
              <a:t>세     부     내     용</a:t>
            </a:r>
          </a:p>
        </p:txBody>
      </p:sp>
      <p:sp>
        <p:nvSpPr>
          <p:cNvPr id="126984" name="Text Box 18"/>
          <p:cNvSpPr txBox="1">
            <a:spLocks noChangeArrowheads="1"/>
          </p:cNvSpPr>
          <p:nvPr/>
        </p:nvSpPr>
        <p:spPr bwMode="auto">
          <a:xfrm>
            <a:off x="519113" y="2714625"/>
            <a:ext cx="1079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b="1"/>
              <a:t>체력검사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002" name="_x47579400" descr="EMB000004080d75"/>
          <p:cNvPicPr>
            <a:picLocks noChangeAspect="1" noChangeArrowheads="1"/>
          </p:cNvPicPr>
          <p:nvPr/>
        </p:nvPicPr>
        <p:blipFill>
          <a:blip r:embed="rId2" cstate="print"/>
          <a:srcRect r="639"/>
          <a:stretch>
            <a:fillRect/>
          </a:stretch>
        </p:blipFill>
        <p:spPr bwMode="auto">
          <a:xfrm>
            <a:off x="0" y="0"/>
            <a:ext cx="311150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8003" name="Text Box 5"/>
          <p:cNvSpPr txBox="1">
            <a:spLocks noChangeArrowheads="1"/>
          </p:cNvSpPr>
          <p:nvPr/>
        </p:nvSpPr>
        <p:spPr bwMode="auto">
          <a:xfrm>
            <a:off x="4818063" y="476250"/>
            <a:ext cx="224631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en-US" altLang="ko-KR" sz="2400" b="1"/>
              <a:t>2.</a:t>
            </a:r>
            <a:r>
              <a:rPr lang="ko-KR" altLang="en-US" sz="2400" b="1"/>
              <a:t>운동처방과정</a:t>
            </a:r>
          </a:p>
          <a:p>
            <a:pPr marL="342900" indent="-342900" algn="ctr"/>
            <a:r>
              <a:rPr lang="ko-KR" altLang="en-US" b="1"/>
              <a:t>체력검사</a:t>
            </a:r>
          </a:p>
        </p:txBody>
      </p:sp>
      <p:sp>
        <p:nvSpPr>
          <p:cNvPr id="143364" name="Rectangle 17"/>
          <p:cNvSpPr>
            <a:spLocks noChangeArrowheads="1"/>
          </p:cNvSpPr>
          <p:nvPr/>
        </p:nvSpPr>
        <p:spPr bwMode="auto">
          <a:xfrm>
            <a:off x="2808288" y="2205038"/>
            <a:ext cx="1257300" cy="1079500"/>
          </a:xfrm>
          <a:prstGeom prst="rect">
            <a:avLst/>
          </a:prstGeom>
          <a:solidFill>
            <a:srgbClr val="FFFFCC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 anchor="ctr"/>
          <a:lstStyle/>
          <a:p>
            <a:pPr marL="342900" indent="-342900" algn="ctr" latinLnBrk="0">
              <a:defRPr/>
            </a:pPr>
            <a:r>
              <a:rPr lang="ko-KR" altLang="en-US" b="1">
                <a:solidFill>
                  <a:srgbClr val="292929"/>
                </a:solidFill>
              </a:rPr>
              <a:t>근관절기능</a:t>
            </a:r>
          </a:p>
          <a:p>
            <a:pPr marL="342900" indent="-342900" algn="ctr" latinLnBrk="0">
              <a:defRPr/>
            </a:pPr>
            <a:r>
              <a:rPr lang="ko-KR" altLang="en-US" b="1">
                <a:solidFill>
                  <a:srgbClr val="292929"/>
                </a:solidFill>
              </a:rPr>
              <a:t>검  사</a:t>
            </a:r>
          </a:p>
        </p:txBody>
      </p:sp>
      <p:sp>
        <p:nvSpPr>
          <p:cNvPr id="143365" name="Rectangle 18"/>
          <p:cNvSpPr>
            <a:spLocks noChangeArrowheads="1"/>
          </p:cNvSpPr>
          <p:nvPr/>
        </p:nvSpPr>
        <p:spPr bwMode="auto">
          <a:xfrm>
            <a:off x="4067175" y="2205038"/>
            <a:ext cx="4824413" cy="1079500"/>
          </a:xfrm>
          <a:prstGeom prst="rect">
            <a:avLst/>
          </a:prstGeom>
          <a:solidFill>
            <a:srgbClr val="FFFFCC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 anchor="ctr"/>
          <a:lstStyle/>
          <a:p>
            <a:pPr marL="342900" indent="-342900" fontAlgn="ctr" latinLnBrk="0">
              <a:lnSpc>
                <a:spcPct val="125000"/>
              </a:lnSpc>
              <a:buFont typeface="Wingdings" pitchFamily="2" charset="2"/>
              <a:buChar char="Ø"/>
              <a:defRPr/>
            </a:pPr>
            <a:r>
              <a:rPr lang="ko-KR" altLang="en-US" b="1">
                <a:solidFill>
                  <a:srgbClr val="292929"/>
                </a:solidFill>
              </a:rPr>
              <a:t>근력발휘 능력</a:t>
            </a:r>
          </a:p>
          <a:p>
            <a:pPr marL="342900" indent="-342900" fontAlgn="ctr" latinLnBrk="0">
              <a:lnSpc>
                <a:spcPct val="125000"/>
              </a:lnSpc>
              <a:buFont typeface="Wingdings" pitchFamily="2" charset="2"/>
              <a:buNone/>
              <a:defRPr/>
            </a:pPr>
            <a:endParaRPr lang="ko-KR" altLang="en-US" sz="500" b="1">
              <a:solidFill>
                <a:srgbClr val="292929"/>
              </a:solidFill>
            </a:endParaRPr>
          </a:p>
          <a:p>
            <a:pPr marL="342900" indent="-342900" fontAlgn="ctr" latinLnBrk="0">
              <a:lnSpc>
                <a:spcPct val="125000"/>
              </a:lnSpc>
              <a:buFont typeface="Wingdings" pitchFamily="2" charset="2"/>
              <a:buChar char="Ø"/>
              <a:defRPr/>
            </a:pPr>
            <a:r>
              <a:rPr lang="ko-KR" altLang="en-US" b="1">
                <a:solidFill>
                  <a:srgbClr val="292929"/>
                </a:solidFill>
              </a:rPr>
              <a:t>관절의 가동범위 능력</a:t>
            </a:r>
          </a:p>
        </p:txBody>
      </p:sp>
      <p:sp>
        <p:nvSpPr>
          <p:cNvPr id="143366" name="Rectangle 17"/>
          <p:cNvSpPr>
            <a:spLocks noChangeArrowheads="1"/>
          </p:cNvSpPr>
          <p:nvPr/>
        </p:nvSpPr>
        <p:spPr bwMode="auto">
          <a:xfrm>
            <a:off x="2771775" y="3933825"/>
            <a:ext cx="1257300" cy="1655763"/>
          </a:xfrm>
          <a:prstGeom prst="rect">
            <a:avLst/>
          </a:prstGeom>
          <a:solidFill>
            <a:srgbClr val="FFFFCC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 anchor="ctr"/>
          <a:lstStyle/>
          <a:p>
            <a:pPr marL="342900" indent="-342900" algn="ctr" latinLnBrk="0">
              <a:defRPr/>
            </a:pPr>
            <a:r>
              <a:rPr lang="ko-KR" altLang="en-US" b="1">
                <a:solidFill>
                  <a:srgbClr val="292929"/>
                </a:solidFill>
              </a:rPr>
              <a:t>운동부하</a:t>
            </a:r>
          </a:p>
          <a:p>
            <a:pPr marL="342900" indent="-342900" algn="ctr" latinLnBrk="0">
              <a:defRPr/>
            </a:pPr>
            <a:r>
              <a:rPr lang="ko-KR" altLang="en-US" b="1">
                <a:solidFill>
                  <a:srgbClr val="292929"/>
                </a:solidFill>
              </a:rPr>
              <a:t>검  사</a:t>
            </a:r>
          </a:p>
        </p:txBody>
      </p:sp>
      <p:sp>
        <p:nvSpPr>
          <p:cNvPr id="143367" name="Rectangle 18"/>
          <p:cNvSpPr>
            <a:spLocks noChangeArrowheads="1"/>
          </p:cNvSpPr>
          <p:nvPr/>
        </p:nvSpPr>
        <p:spPr bwMode="auto">
          <a:xfrm>
            <a:off x="4067175" y="3933825"/>
            <a:ext cx="4826000" cy="1655763"/>
          </a:xfrm>
          <a:prstGeom prst="rect">
            <a:avLst/>
          </a:prstGeom>
          <a:solidFill>
            <a:srgbClr val="FFFFCC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 anchor="ctr"/>
          <a:lstStyle/>
          <a:p>
            <a:pPr marL="342900" indent="-342900" fontAlgn="ctr" latinLnBrk="0">
              <a:lnSpc>
                <a:spcPct val="125000"/>
              </a:lnSpc>
              <a:buFont typeface="Wingdings" pitchFamily="2" charset="2"/>
              <a:buChar char="Ø"/>
              <a:defRPr/>
            </a:pPr>
            <a:r>
              <a:rPr lang="ko-KR" altLang="en-US" b="1">
                <a:solidFill>
                  <a:srgbClr val="292929"/>
                </a:solidFill>
              </a:rPr>
              <a:t>최대운동 능력</a:t>
            </a:r>
          </a:p>
          <a:p>
            <a:pPr marL="342900" indent="-342900" fontAlgn="ctr" latinLnBrk="0">
              <a:lnSpc>
                <a:spcPct val="125000"/>
              </a:lnSpc>
              <a:buFont typeface="Wingdings" pitchFamily="2" charset="2"/>
              <a:buNone/>
              <a:defRPr/>
            </a:pPr>
            <a:endParaRPr lang="ko-KR" altLang="en-US" sz="500" b="1">
              <a:solidFill>
                <a:srgbClr val="292929"/>
              </a:solidFill>
            </a:endParaRPr>
          </a:p>
          <a:p>
            <a:pPr marL="342900" indent="-342900" fontAlgn="ctr" latinLnBrk="0">
              <a:lnSpc>
                <a:spcPct val="125000"/>
              </a:lnSpc>
              <a:buFont typeface="Wingdings" pitchFamily="2" charset="2"/>
              <a:buChar char="Ø"/>
              <a:defRPr/>
            </a:pPr>
            <a:r>
              <a:rPr lang="ko-KR" altLang="en-US" b="1">
                <a:solidFill>
                  <a:srgbClr val="292929"/>
                </a:solidFill>
              </a:rPr>
              <a:t>최대산소섭취량</a:t>
            </a:r>
            <a:r>
              <a:rPr lang="en-US" altLang="ko-KR" b="1">
                <a:solidFill>
                  <a:srgbClr val="292929"/>
                </a:solidFill>
              </a:rPr>
              <a:t>, </a:t>
            </a:r>
            <a:r>
              <a:rPr lang="ko-KR" altLang="en-US" b="1">
                <a:solidFill>
                  <a:srgbClr val="292929"/>
                </a:solidFill>
              </a:rPr>
              <a:t>최대심박수 측정</a:t>
            </a:r>
          </a:p>
          <a:p>
            <a:pPr marL="342900" indent="-342900" fontAlgn="ctr" latinLnBrk="0">
              <a:lnSpc>
                <a:spcPct val="125000"/>
              </a:lnSpc>
              <a:buFont typeface="Wingdings" pitchFamily="2" charset="2"/>
              <a:buChar char="Ø"/>
              <a:defRPr/>
            </a:pPr>
            <a:r>
              <a:rPr lang="ko-KR" altLang="en-US" b="1">
                <a:solidFill>
                  <a:srgbClr val="292929"/>
                </a:solidFill>
              </a:rPr>
              <a:t>심장질환 등</a:t>
            </a:r>
            <a:r>
              <a:rPr lang="en-US" altLang="ko-KR" b="1">
                <a:solidFill>
                  <a:srgbClr val="292929"/>
                </a:solidFill>
              </a:rPr>
              <a:t>(</a:t>
            </a:r>
            <a:r>
              <a:rPr lang="ko-KR" altLang="en-US" b="1">
                <a:solidFill>
                  <a:srgbClr val="292929"/>
                </a:solidFill>
              </a:rPr>
              <a:t>부정맥</a:t>
            </a:r>
            <a:r>
              <a:rPr lang="en-US" altLang="ko-KR" b="1">
                <a:solidFill>
                  <a:srgbClr val="292929"/>
                </a:solidFill>
              </a:rPr>
              <a:t>, </a:t>
            </a:r>
            <a:r>
              <a:rPr lang="ko-KR" altLang="en-US" b="1">
                <a:solidFill>
                  <a:srgbClr val="292929"/>
                </a:solidFill>
              </a:rPr>
              <a:t>심비대</a:t>
            </a:r>
            <a:r>
              <a:rPr lang="en-US" altLang="ko-KR" b="1">
                <a:solidFill>
                  <a:srgbClr val="292929"/>
                </a:solidFill>
              </a:rPr>
              <a:t>, </a:t>
            </a:r>
            <a:r>
              <a:rPr lang="ko-KR" altLang="en-US" b="1">
                <a:solidFill>
                  <a:srgbClr val="292929"/>
                </a:solidFill>
              </a:rPr>
              <a:t>심근경색</a:t>
            </a:r>
            <a:r>
              <a:rPr lang="en-US" altLang="ko-KR" b="1">
                <a:solidFill>
                  <a:srgbClr val="292929"/>
                </a:solidFill>
              </a:rPr>
              <a:t>)</a:t>
            </a:r>
          </a:p>
        </p:txBody>
      </p:sp>
      <p:sp>
        <p:nvSpPr>
          <p:cNvPr id="128008" name="Text Box 10"/>
          <p:cNvSpPr txBox="1">
            <a:spLocks noChangeArrowheads="1"/>
          </p:cNvSpPr>
          <p:nvPr/>
        </p:nvSpPr>
        <p:spPr bwMode="auto">
          <a:xfrm>
            <a:off x="539750" y="2565400"/>
            <a:ext cx="16017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b="1"/>
              <a:t>근골격계 검사</a:t>
            </a:r>
          </a:p>
        </p:txBody>
      </p:sp>
      <p:sp>
        <p:nvSpPr>
          <p:cNvPr id="128009" name="Text Box 11"/>
          <p:cNvSpPr txBox="1">
            <a:spLocks noChangeArrowheads="1"/>
          </p:cNvSpPr>
          <p:nvPr/>
        </p:nvSpPr>
        <p:spPr bwMode="auto">
          <a:xfrm>
            <a:off x="539750" y="4581525"/>
            <a:ext cx="16017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b="1"/>
              <a:t>심장기능 검사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6" name="_x47579400" descr="EMB000004080d75"/>
          <p:cNvPicPr>
            <a:picLocks noChangeAspect="1" noChangeArrowheads="1"/>
          </p:cNvPicPr>
          <p:nvPr/>
        </p:nvPicPr>
        <p:blipFill>
          <a:blip r:embed="rId2" cstate="print"/>
          <a:srcRect r="639"/>
          <a:stretch>
            <a:fillRect/>
          </a:stretch>
        </p:blipFill>
        <p:spPr bwMode="auto">
          <a:xfrm>
            <a:off x="0" y="0"/>
            <a:ext cx="311150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9027" name="Text Box 5"/>
          <p:cNvSpPr txBox="1">
            <a:spLocks noChangeArrowheads="1"/>
          </p:cNvSpPr>
          <p:nvPr/>
        </p:nvSpPr>
        <p:spPr bwMode="auto">
          <a:xfrm>
            <a:off x="4818063" y="476250"/>
            <a:ext cx="224631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en-US" altLang="ko-KR" sz="2400" b="1"/>
              <a:t>2.</a:t>
            </a:r>
            <a:r>
              <a:rPr lang="ko-KR" altLang="en-US" sz="2400" b="1"/>
              <a:t>운동처방과정</a:t>
            </a:r>
          </a:p>
          <a:p>
            <a:pPr marL="342900" indent="-342900" algn="ctr"/>
            <a:r>
              <a:rPr lang="ko-KR" altLang="en-US" b="1"/>
              <a:t>체력검사</a:t>
            </a:r>
          </a:p>
        </p:txBody>
      </p:sp>
      <p:pic>
        <p:nvPicPr>
          <p:cNvPr id="129028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713" y="2565400"/>
            <a:ext cx="3600450" cy="280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9029" name="Text Box 7"/>
          <p:cNvSpPr txBox="1">
            <a:spLocks noChangeArrowheads="1"/>
          </p:cNvSpPr>
          <p:nvPr/>
        </p:nvSpPr>
        <p:spPr bwMode="auto">
          <a:xfrm>
            <a:off x="755650" y="1773238"/>
            <a:ext cx="15938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000" b="1"/>
              <a:t>(3) </a:t>
            </a:r>
            <a:r>
              <a:rPr lang="ko-KR" altLang="en-US" sz="2000" b="1"/>
              <a:t>체력검사</a:t>
            </a:r>
          </a:p>
        </p:txBody>
      </p:sp>
      <p:sp>
        <p:nvSpPr>
          <p:cNvPr id="129030" name="Text Box 8"/>
          <p:cNvSpPr txBox="1">
            <a:spLocks noChangeArrowheads="1"/>
          </p:cNvSpPr>
          <p:nvPr/>
        </p:nvSpPr>
        <p:spPr bwMode="auto">
          <a:xfrm>
            <a:off x="5867400" y="3644900"/>
            <a:ext cx="286543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b="1"/>
              <a:t> </a:t>
            </a:r>
            <a:r>
              <a:rPr lang="ko-KR" altLang="en-US" b="1"/>
              <a:t>체력검사 전 상담</a:t>
            </a:r>
          </a:p>
          <a:p>
            <a:r>
              <a:rPr lang="ko-KR" altLang="en-US" sz="1400" b="1"/>
              <a:t>    의학검사 결과에 따른 체력검사</a:t>
            </a:r>
          </a:p>
          <a:p>
            <a:r>
              <a:rPr lang="ko-KR" altLang="en-US" sz="1400" b="1"/>
              <a:t>    종목 점검</a:t>
            </a:r>
            <a:r>
              <a:rPr lang="ko-KR" altLang="en-US" b="1"/>
              <a:t> </a:t>
            </a:r>
            <a:endParaRPr lang="ko-KR" altLang="en-US" sz="14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50" name="_x47579400" descr="EMB000004080d75"/>
          <p:cNvPicPr>
            <a:picLocks noChangeAspect="1" noChangeArrowheads="1"/>
          </p:cNvPicPr>
          <p:nvPr/>
        </p:nvPicPr>
        <p:blipFill>
          <a:blip r:embed="rId2" cstate="print"/>
          <a:srcRect r="639"/>
          <a:stretch>
            <a:fillRect/>
          </a:stretch>
        </p:blipFill>
        <p:spPr bwMode="auto">
          <a:xfrm>
            <a:off x="0" y="0"/>
            <a:ext cx="311150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0051" name="Text Box 5"/>
          <p:cNvSpPr txBox="1">
            <a:spLocks noChangeArrowheads="1"/>
          </p:cNvSpPr>
          <p:nvPr/>
        </p:nvSpPr>
        <p:spPr bwMode="auto">
          <a:xfrm>
            <a:off x="4660900" y="476250"/>
            <a:ext cx="25622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en-US" altLang="ko-KR" sz="2400" b="1"/>
              <a:t>2.</a:t>
            </a:r>
            <a:r>
              <a:rPr lang="ko-KR" altLang="en-US" sz="2400" b="1"/>
              <a:t>운동처방과정</a:t>
            </a:r>
          </a:p>
          <a:p>
            <a:pPr marL="342900" indent="-342900" algn="ctr"/>
            <a:r>
              <a:rPr lang="ko-KR" altLang="en-US" b="1"/>
              <a:t>체력검사</a:t>
            </a:r>
            <a:r>
              <a:rPr lang="en-US" altLang="ko-KR" b="1"/>
              <a:t>-</a:t>
            </a:r>
            <a:r>
              <a:rPr lang="ko-KR" altLang="en-US" b="1"/>
              <a:t>운동부하검사</a:t>
            </a:r>
          </a:p>
        </p:txBody>
      </p:sp>
      <p:sp>
        <p:nvSpPr>
          <p:cNvPr id="130052" name="Text Box 6"/>
          <p:cNvSpPr txBox="1">
            <a:spLocks noChangeArrowheads="1"/>
          </p:cNvSpPr>
          <p:nvPr/>
        </p:nvSpPr>
        <p:spPr bwMode="auto">
          <a:xfrm>
            <a:off x="755650" y="1773238"/>
            <a:ext cx="20923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000" b="1"/>
              <a:t>(3) </a:t>
            </a:r>
            <a:r>
              <a:rPr lang="ko-KR" altLang="en-US" sz="2000" b="1"/>
              <a:t>운동부하검사</a:t>
            </a:r>
          </a:p>
        </p:txBody>
      </p:sp>
      <p:pic>
        <p:nvPicPr>
          <p:cNvPr id="130053" name="Picture 8" descr="UNI00000c50144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50" y="3141663"/>
            <a:ext cx="4464050" cy="345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0054" name="Text Box 9"/>
          <p:cNvSpPr txBox="1">
            <a:spLocks noChangeArrowheads="1"/>
          </p:cNvSpPr>
          <p:nvPr/>
        </p:nvSpPr>
        <p:spPr bwMode="auto">
          <a:xfrm>
            <a:off x="1439863" y="2205038"/>
            <a:ext cx="75247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/>
              <a:t>안정시 잠복되어 발견할 수 없는 신체적 이상과 질병을 운동을 통해 </a:t>
            </a:r>
          </a:p>
          <a:p>
            <a:r>
              <a:rPr lang="ko-KR" altLang="en-US"/>
              <a:t>이상을 발견하고 평가하는 검사법</a:t>
            </a:r>
          </a:p>
        </p:txBody>
      </p:sp>
      <p:sp>
        <p:nvSpPr>
          <p:cNvPr id="130055" name="Text Box 10"/>
          <p:cNvSpPr txBox="1">
            <a:spLocks noChangeArrowheads="1"/>
          </p:cNvSpPr>
          <p:nvPr/>
        </p:nvSpPr>
        <p:spPr bwMode="auto">
          <a:xfrm>
            <a:off x="5651500" y="3284538"/>
            <a:ext cx="30940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b="1"/>
              <a:t>순환계 이상유무 평가에 중점</a:t>
            </a:r>
          </a:p>
        </p:txBody>
      </p:sp>
      <p:sp>
        <p:nvSpPr>
          <p:cNvPr id="130056" name="Text Box 11"/>
          <p:cNvSpPr txBox="1">
            <a:spLocks noChangeArrowheads="1"/>
          </p:cNvSpPr>
          <p:nvPr/>
        </p:nvSpPr>
        <p:spPr bwMode="auto">
          <a:xfrm>
            <a:off x="5676900" y="4005263"/>
            <a:ext cx="34671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b="1"/>
              <a:t>운동강도의 안전한계와 유효한계</a:t>
            </a:r>
          </a:p>
          <a:p>
            <a:r>
              <a:rPr lang="ko-KR" altLang="en-US" b="1"/>
              <a:t>결정</a:t>
            </a:r>
          </a:p>
        </p:txBody>
      </p:sp>
      <p:sp>
        <p:nvSpPr>
          <p:cNvPr id="130057" name="Text Box 12"/>
          <p:cNvSpPr txBox="1">
            <a:spLocks noChangeArrowheads="1"/>
          </p:cNvSpPr>
          <p:nvPr/>
        </p:nvSpPr>
        <p:spPr bwMode="auto">
          <a:xfrm>
            <a:off x="5724525" y="5013325"/>
            <a:ext cx="16017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b="1"/>
              <a:t>프로토콜 적용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074" name="_x47579400" descr="EMB000004080d75"/>
          <p:cNvPicPr>
            <a:picLocks noChangeAspect="1" noChangeArrowheads="1"/>
          </p:cNvPicPr>
          <p:nvPr/>
        </p:nvPicPr>
        <p:blipFill>
          <a:blip r:embed="rId2" cstate="print"/>
          <a:srcRect r="639"/>
          <a:stretch>
            <a:fillRect/>
          </a:stretch>
        </p:blipFill>
        <p:spPr bwMode="auto">
          <a:xfrm>
            <a:off x="0" y="0"/>
            <a:ext cx="311150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1075" name="Text Box 5"/>
          <p:cNvSpPr txBox="1">
            <a:spLocks noChangeArrowheads="1"/>
          </p:cNvSpPr>
          <p:nvPr/>
        </p:nvSpPr>
        <p:spPr bwMode="auto">
          <a:xfrm>
            <a:off x="4660900" y="476250"/>
            <a:ext cx="25622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en-US" altLang="ko-KR" sz="2400" b="1"/>
              <a:t>2.</a:t>
            </a:r>
            <a:r>
              <a:rPr lang="ko-KR" altLang="en-US" sz="2400" b="1"/>
              <a:t>운동처방과정</a:t>
            </a:r>
          </a:p>
          <a:p>
            <a:pPr marL="342900" indent="-342900" algn="ctr"/>
            <a:r>
              <a:rPr lang="ko-KR" altLang="en-US" b="1"/>
              <a:t>체력검사</a:t>
            </a:r>
            <a:r>
              <a:rPr lang="en-US" altLang="ko-KR" b="1"/>
              <a:t>-</a:t>
            </a:r>
            <a:r>
              <a:rPr lang="ko-KR" altLang="en-US" b="1"/>
              <a:t>운동부하검사</a:t>
            </a:r>
          </a:p>
        </p:txBody>
      </p:sp>
      <p:sp>
        <p:nvSpPr>
          <p:cNvPr id="131076" name="Text Box 6"/>
          <p:cNvSpPr txBox="1">
            <a:spLocks noChangeArrowheads="1"/>
          </p:cNvSpPr>
          <p:nvPr/>
        </p:nvSpPr>
        <p:spPr bwMode="auto">
          <a:xfrm>
            <a:off x="755650" y="1773238"/>
            <a:ext cx="317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000" b="1"/>
              <a:t>(3) </a:t>
            </a:r>
            <a:r>
              <a:rPr lang="ko-KR" altLang="en-US" sz="2000" b="1"/>
              <a:t>운동부하검사 프로토콜</a:t>
            </a:r>
          </a:p>
        </p:txBody>
      </p:sp>
      <p:sp>
        <p:nvSpPr>
          <p:cNvPr id="131077" name="Rectangle 8"/>
          <p:cNvSpPr>
            <a:spLocks noChangeArrowheads="1"/>
          </p:cNvSpPr>
          <p:nvPr/>
        </p:nvSpPr>
        <p:spPr bwMode="auto">
          <a:xfrm>
            <a:off x="0" y="22701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pic>
        <p:nvPicPr>
          <p:cNvPr id="131078" name="_x100054056" descr="EMB000004080d80"/>
          <p:cNvPicPr>
            <a:picLocks noChangeAspect="1" noChangeArrowheads="1"/>
          </p:cNvPicPr>
          <p:nvPr/>
        </p:nvPicPr>
        <p:blipFill>
          <a:blip r:embed="rId3" cstate="print"/>
          <a:srcRect t="1006"/>
          <a:stretch>
            <a:fillRect/>
          </a:stretch>
        </p:blipFill>
        <p:spPr bwMode="auto">
          <a:xfrm>
            <a:off x="611188" y="2420938"/>
            <a:ext cx="3889375" cy="367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1079" name="Rectangle 10"/>
          <p:cNvSpPr>
            <a:spLocks noChangeArrowheads="1"/>
          </p:cNvSpPr>
          <p:nvPr/>
        </p:nvSpPr>
        <p:spPr bwMode="auto">
          <a:xfrm>
            <a:off x="0" y="21764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pic>
        <p:nvPicPr>
          <p:cNvPr id="131080" name="_x100064360" descr="EMB000004080d8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2492375"/>
            <a:ext cx="3889375" cy="345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1081" name="Text Box 11"/>
          <p:cNvSpPr txBox="1">
            <a:spLocks noChangeArrowheads="1"/>
          </p:cNvSpPr>
          <p:nvPr/>
        </p:nvSpPr>
        <p:spPr bwMode="auto">
          <a:xfrm>
            <a:off x="1527175" y="6026150"/>
            <a:ext cx="17653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b="1"/>
              <a:t>Bruce </a:t>
            </a:r>
            <a:r>
              <a:rPr lang="ko-KR" altLang="en-US" b="1"/>
              <a:t>프로토콜</a:t>
            </a:r>
          </a:p>
        </p:txBody>
      </p:sp>
      <p:sp>
        <p:nvSpPr>
          <p:cNvPr id="131082" name="Text Box 12"/>
          <p:cNvSpPr txBox="1">
            <a:spLocks noChangeArrowheads="1"/>
          </p:cNvSpPr>
          <p:nvPr/>
        </p:nvSpPr>
        <p:spPr bwMode="auto">
          <a:xfrm>
            <a:off x="5795963" y="5949950"/>
            <a:ext cx="17256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b="1"/>
              <a:t>Balke </a:t>
            </a:r>
            <a:r>
              <a:rPr lang="ko-KR" altLang="en-US" b="1"/>
              <a:t>프로토콜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098" name="_x47579400" descr="EMB000004080d75"/>
          <p:cNvPicPr>
            <a:picLocks noChangeAspect="1" noChangeArrowheads="1"/>
          </p:cNvPicPr>
          <p:nvPr/>
        </p:nvPicPr>
        <p:blipFill>
          <a:blip r:embed="rId2" cstate="print"/>
          <a:srcRect r="639"/>
          <a:stretch>
            <a:fillRect/>
          </a:stretch>
        </p:blipFill>
        <p:spPr bwMode="auto">
          <a:xfrm>
            <a:off x="0" y="0"/>
            <a:ext cx="311150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2099" name="Text Box 5"/>
          <p:cNvSpPr txBox="1">
            <a:spLocks noChangeArrowheads="1"/>
          </p:cNvSpPr>
          <p:nvPr/>
        </p:nvSpPr>
        <p:spPr bwMode="auto">
          <a:xfrm>
            <a:off x="4660900" y="476250"/>
            <a:ext cx="25622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en-US" altLang="ko-KR" sz="2400" b="1"/>
              <a:t>2.</a:t>
            </a:r>
            <a:r>
              <a:rPr lang="ko-KR" altLang="en-US" sz="2400" b="1"/>
              <a:t>운동처방과정</a:t>
            </a:r>
          </a:p>
          <a:p>
            <a:pPr marL="342900" indent="-342900" algn="ctr"/>
            <a:r>
              <a:rPr lang="ko-KR" altLang="en-US" b="1"/>
              <a:t>체력검사</a:t>
            </a:r>
            <a:r>
              <a:rPr lang="en-US" altLang="ko-KR" b="1"/>
              <a:t>-</a:t>
            </a:r>
            <a:r>
              <a:rPr lang="ko-KR" altLang="en-US" b="1"/>
              <a:t>운동부하검사</a:t>
            </a:r>
          </a:p>
        </p:txBody>
      </p:sp>
      <p:sp>
        <p:nvSpPr>
          <p:cNvPr id="132100" name="Rectangle 6"/>
          <p:cNvSpPr>
            <a:spLocks noChangeArrowheads="1"/>
          </p:cNvSpPr>
          <p:nvPr/>
        </p:nvSpPr>
        <p:spPr bwMode="auto">
          <a:xfrm>
            <a:off x="0" y="15954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132101" name="Rectangle 378"/>
          <p:cNvSpPr>
            <a:spLocks noChangeArrowheads="1"/>
          </p:cNvSpPr>
          <p:nvPr/>
        </p:nvSpPr>
        <p:spPr bwMode="auto">
          <a:xfrm>
            <a:off x="0" y="21050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graphicFrame>
        <p:nvGraphicFramePr>
          <p:cNvPr id="133864" name="Group 744"/>
          <p:cNvGraphicFramePr>
            <a:graphicFrameLocks noGrp="1"/>
          </p:cNvGraphicFramePr>
          <p:nvPr/>
        </p:nvGraphicFramePr>
        <p:xfrm>
          <a:off x="468313" y="2205038"/>
          <a:ext cx="8280400" cy="3671889"/>
        </p:xfrm>
        <a:graphic>
          <a:graphicData uri="http://schemas.openxmlformats.org/drawingml/2006/table">
            <a:tbl>
              <a:tblPr/>
              <a:tblGrid>
                <a:gridCol w="2374900"/>
                <a:gridCol w="1657350"/>
                <a:gridCol w="647700"/>
                <a:gridCol w="1295400"/>
                <a:gridCol w="1296987"/>
                <a:gridCol w="1008063"/>
              </a:tblGrid>
              <a:tr h="4000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운동형태</a:t>
                      </a:r>
                      <a:endParaRPr kumimoji="1" lang="ko-KR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시간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(</a:t>
                      </a: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분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:</a:t>
                      </a: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초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)</a:t>
                      </a:r>
                      <a:endParaRPr kumimoji="1" lang="en-US" altLang="ko-K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단계</a:t>
                      </a:r>
                      <a:endParaRPr kumimoji="1" lang="ko-KR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속도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(mph)</a:t>
                      </a:r>
                      <a:endParaRPr kumimoji="1" lang="en-US" altLang="ko-K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속도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(kph)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경사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(%)</a:t>
                      </a:r>
                      <a:endParaRPr kumimoji="1" lang="en-US" altLang="ko-K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40005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걷기 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(</a:t>
                      </a: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준비운동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)</a:t>
                      </a:r>
                      <a:endParaRPr kumimoji="1" lang="en-US" altLang="ko-K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0:00~3:00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1.7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2.7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10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75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3:0~6:00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2.5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4.0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12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005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걷기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, </a:t>
                      </a: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달리기</a:t>
                      </a:r>
                      <a:endParaRPr kumimoji="1" lang="ko-KR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6:00~9:00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3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3.4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5.5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14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75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9:00~12:00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4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4.2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6.8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16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0050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달리기</a:t>
                      </a:r>
                      <a:endParaRPr kumimoji="1" lang="ko-KR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12:00~15:00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5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5.0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8.0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18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00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15:00~18:00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6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5.5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8.8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20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656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18:00~21:00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7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6.0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9.7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22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00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걷기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, </a:t>
                      </a: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달리기 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(</a:t>
                      </a: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회복기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)</a:t>
                      </a:r>
                      <a:endParaRPr kumimoji="1" lang="en-US" altLang="ko-K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0:00~2:00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2.5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4.0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12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2170" name="Text Box 742"/>
          <p:cNvSpPr txBox="1">
            <a:spLocks noChangeArrowheads="1"/>
          </p:cNvSpPr>
          <p:nvPr/>
        </p:nvSpPr>
        <p:spPr bwMode="auto">
          <a:xfrm>
            <a:off x="1331913" y="1628775"/>
            <a:ext cx="27352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b="1">
                <a:solidFill>
                  <a:srgbClr val="0033CC"/>
                </a:solidFill>
              </a:rPr>
              <a:t>Bruce </a:t>
            </a:r>
            <a:r>
              <a:rPr lang="ko-KR" altLang="en-US" b="1">
                <a:solidFill>
                  <a:srgbClr val="0033CC"/>
                </a:solidFill>
              </a:rPr>
              <a:t>트레드밀 프로토콜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_x47579400" descr="EMB000004080d75"/>
          <p:cNvPicPr>
            <a:picLocks noChangeAspect="1" noChangeArrowheads="1"/>
          </p:cNvPicPr>
          <p:nvPr/>
        </p:nvPicPr>
        <p:blipFill>
          <a:blip r:embed="rId3" cstate="print"/>
          <a:srcRect r="639"/>
          <a:stretch>
            <a:fillRect/>
          </a:stretch>
        </p:blipFill>
        <p:spPr bwMode="auto">
          <a:xfrm>
            <a:off x="0" y="0"/>
            <a:ext cx="311150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4551363" y="476250"/>
            <a:ext cx="278606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en-US" altLang="ko-KR" sz="2400" b="1"/>
              <a:t>2.</a:t>
            </a:r>
            <a:r>
              <a:rPr lang="ko-KR" altLang="en-US" sz="2400" b="1"/>
              <a:t>운동처방과정</a:t>
            </a:r>
          </a:p>
          <a:p>
            <a:pPr marL="342900" indent="-342900" algn="ctr"/>
            <a:r>
              <a:rPr lang="ko-KR" altLang="en-US" b="1"/>
              <a:t>체력검사</a:t>
            </a:r>
            <a:r>
              <a:rPr lang="en-US" altLang="ko-KR" b="1"/>
              <a:t>-</a:t>
            </a:r>
            <a:r>
              <a:rPr lang="ko-KR" altLang="en-US" b="1"/>
              <a:t>근관절기능검사</a:t>
            </a:r>
          </a:p>
        </p:txBody>
      </p:sp>
      <p:graphicFrame>
        <p:nvGraphicFramePr>
          <p:cNvPr id="1026" name="Object 6"/>
          <p:cNvGraphicFramePr>
            <a:graphicFrameLocks noChangeAspect="1"/>
          </p:cNvGraphicFramePr>
          <p:nvPr>
            <p:ph sz="half" idx="1"/>
          </p:nvPr>
        </p:nvGraphicFramePr>
        <p:xfrm>
          <a:off x="4572000" y="1844675"/>
          <a:ext cx="4038600" cy="2376488"/>
        </p:xfrm>
        <a:graphic>
          <a:graphicData uri="http://schemas.openxmlformats.org/presentationml/2006/ole">
            <p:oleObj spid="_x0000_s1026" name="Image" r:id="rId4" imgW="4088889" imgH="2895238" progId="">
              <p:embed/>
            </p:oleObj>
          </a:graphicData>
        </a:graphic>
      </p:graphicFrame>
      <p:sp>
        <p:nvSpPr>
          <p:cNvPr id="1030" name="Text Box 8"/>
          <p:cNvSpPr txBox="1">
            <a:spLocks noChangeArrowheads="1"/>
          </p:cNvSpPr>
          <p:nvPr/>
        </p:nvSpPr>
        <p:spPr bwMode="auto">
          <a:xfrm>
            <a:off x="827088" y="1412875"/>
            <a:ext cx="23415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000" b="1"/>
              <a:t>(3) </a:t>
            </a:r>
            <a:r>
              <a:rPr lang="ko-KR" altLang="en-US" sz="2000" b="1"/>
              <a:t>근관절기능검사</a:t>
            </a:r>
          </a:p>
        </p:txBody>
      </p:sp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468313" y="4292600"/>
            <a:ext cx="8229600" cy="23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ko-KR" altLang="en-US" sz="1600"/>
              <a:t>각속도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 altLang="ko-KR" sz="1600"/>
              <a:t>60, 180 </a:t>
            </a:r>
            <a:r>
              <a:rPr lang="ko-KR" altLang="en-US" sz="1600"/>
              <a:t>및 </a:t>
            </a:r>
            <a:r>
              <a:rPr lang="en-US" altLang="ko-KR" sz="1600"/>
              <a:t>240°/sec</a:t>
            </a:r>
            <a:r>
              <a:rPr lang="ko-KR" altLang="en-US" sz="1600"/>
              <a:t>를 사용함</a:t>
            </a:r>
            <a:r>
              <a:rPr lang="en-US" altLang="ko-KR" sz="1600"/>
              <a:t>(60°/sec</a:t>
            </a:r>
            <a:r>
              <a:rPr lang="ko-KR" altLang="en-US" sz="1600"/>
              <a:t>가 가장 많이 사용됨</a:t>
            </a:r>
            <a:r>
              <a:rPr lang="en-US" altLang="ko-KR" sz="1600"/>
              <a:t>)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ko-KR" altLang="en-US" sz="1600"/>
              <a:t>각속도가 느릴 수록 근력</a:t>
            </a:r>
            <a:r>
              <a:rPr lang="en-US" altLang="ko-KR" sz="1600"/>
              <a:t>(Force) </a:t>
            </a:r>
            <a:r>
              <a:rPr lang="ko-KR" altLang="en-US" sz="1600"/>
              <a:t>발생이 높음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ko-KR" altLang="en-US" sz="1600"/>
              <a:t>각속도가 </a:t>
            </a:r>
            <a:r>
              <a:rPr lang="en-US" altLang="ko-KR" sz="1600"/>
              <a:t>200~300°/sec</a:t>
            </a:r>
            <a:r>
              <a:rPr lang="ko-KR" altLang="en-US" sz="1600"/>
              <a:t>일 때 </a:t>
            </a:r>
            <a:r>
              <a:rPr lang="en-US" altLang="ko-KR" sz="1600"/>
              <a:t>Power</a:t>
            </a:r>
            <a:r>
              <a:rPr lang="ko-KR" altLang="en-US" sz="1600"/>
              <a:t>의 생산이 가장 높음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ko-KR" altLang="en-US" sz="1600"/>
              <a:t>반복회수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ko-KR" altLang="en-US" sz="1600"/>
              <a:t>주로 </a:t>
            </a:r>
            <a:r>
              <a:rPr lang="en-US" altLang="ko-KR" sz="1600"/>
              <a:t>3 Repetitions </a:t>
            </a:r>
            <a:r>
              <a:rPr lang="ko-KR" altLang="en-US" sz="1600"/>
              <a:t>중 가장 높은 수치를 기록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ko-KR" altLang="en-US" sz="1600"/>
              <a:t>근력 측정은 </a:t>
            </a:r>
            <a:r>
              <a:rPr lang="en-US" altLang="ko-KR" sz="1600"/>
              <a:t>Peak Torque(</a:t>
            </a:r>
            <a:r>
              <a:rPr lang="ko-KR" altLang="en-US" sz="1600"/>
              <a:t>신근력</a:t>
            </a:r>
            <a:r>
              <a:rPr lang="en-US" altLang="ko-KR" sz="1600"/>
              <a:t>, Nm) </a:t>
            </a:r>
            <a:r>
              <a:rPr lang="ko-KR" altLang="en-US" sz="1600"/>
              <a:t>및 </a:t>
            </a:r>
            <a:r>
              <a:rPr lang="en-US" altLang="ko-KR" sz="1600"/>
              <a:t>Work(</a:t>
            </a:r>
            <a:r>
              <a:rPr lang="ko-KR" altLang="en-US" sz="1600"/>
              <a:t>일량</a:t>
            </a:r>
            <a:r>
              <a:rPr lang="en-US" altLang="ko-KR" sz="1600"/>
              <a:t>, Nm)</a:t>
            </a:r>
            <a:r>
              <a:rPr lang="ko-KR" altLang="en-US" sz="1600"/>
              <a:t>으로 표시됨</a:t>
            </a:r>
          </a:p>
        </p:txBody>
      </p:sp>
      <p:graphicFrame>
        <p:nvGraphicFramePr>
          <p:cNvPr id="1027" name="Object 10"/>
          <p:cNvGraphicFramePr>
            <a:graphicFrameLocks noChangeAspect="1"/>
          </p:cNvGraphicFramePr>
          <p:nvPr>
            <p:ph sz="half" idx="2"/>
          </p:nvPr>
        </p:nvGraphicFramePr>
        <p:xfrm>
          <a:off x="900113" y="2060575"/>
          <a:ext cx="2881312" cy="1728788"/>
        </p:xfrm>
        <a:graphic>
          <a:graphicData uri="http://schemas.openxmlformats.org/presentationml/2006/ole">
            <p:oleObj spid="_x0000_s1027" name="Image" r:id="rId5" imgW="2996825" imgH="2717460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22" name="_x47579400" descr="EMB000004080d75"/>
          <p:cNvPicPr>
            <a:picLocks noChangeAspect="1" noChangeArrowheads="1"/>
          </p:cNvPicPr>
          <p:nvPr/>
        </p:nvPicPr>
        <p:blipFill>
          <a:blip r:embed="rId2" cstate="print"/>
          <a:srcRect r="639"/>
          <a:stretch>
            <a:fillRect/>
          </a:stretch>
        </p:blipFill>
        <p:spPr bwMode="auto">
          <a:xfrm>
            <a:off x="0" y="0"/>
            <a:ext cx="311150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23" name="Text Box 5"/>
          <p:cNvSpPr txBox="1">
            <a:spLocks noChangeArrowheads="1"/>
          </p:cNvSpPr>
          <p:nvPr/>
        </p:nvSpPr>
        <p:spPr bwMode="auto">
          <a:xfrm>
            <a:off x="4662488" y="476250"/>
            <a:ext cx="264636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en-US" altLang="ko-KR" sz="2400" b="1"/>
              <a:t>2.</a:t>
            </a:r>
            <a:r>
              <a:rPr lang="ko-KR" altLang="en-US" sz="2400" b="1"/>
              <a:t>운동처방과정</a:t>
            </a:r>
          </a:p>
          <a:p>
            <a:pPr marL="342900" indent="-342900" algn="ctr"/>
            <a:r>
              <a:rPr lang="ko-KR" altLang="en-US" b="1"/>
              <a:t>체력검사</a:t>
            </a:r>
            <a:r>
              <a:rPr lang="en-US" altLang="ko-KR" b="1"/>
              <a:t>-</a:t>
            </a:r>
            <a:r>
              <a:rPr lang="ko-KR" altLang="en-US" b="1"/>
              <a:t>기초체력검사</a:t>
            </a:r>
          </a:p>
        </p:txBody>
      </p:sp>
      <p:sp>
        <p:nvSpPr>
          <p:cNvPr id="133124" name="Text Box 6"/>
          <p:cNvSpPr txBox="1">
            <a:spLocks noChangeArrowheads="1"/>
          </p:cNvSpPr>
          <p:nvPr/>
        </p:nvSpPr>
        <p:spPr bwMode="auto">
          <a:xfrm>
            <a:off x="971550" y="1773238"/>
            <a:ext cx="19002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b="1">
                <a:solidFill>
                  <a:srgbClr val="0033CC"/>
                </a:solidFill>
              </a:rPr>
              <a:t>근력측정 및 평가</a:t>
            </a:r>
          </a:p>
        </p:txBody>
      </p:sp>
      <p:pic>
        <p:nvPicPr>
          <p:cNvPr id="133125" name="Picture 8" descr="UNI00000c50145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6100" y="1484313"/>
            <a:ext cx="2808288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26" name="Text Box 9"/>
          <p:cNvSpPr txBox="1">
            <a:spLocks noChangeArrowheads="1"/>
          </p:cNvSpPr>
          <p:nvPr/>
        </p:nvSpPr>
        <p:spPr bwMode="auto">
          <a:xfrm>
            <a:off x="755650" y="2276475"/>
            <a:ext cx="2168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/>
              <a:t>악력</a:t>
            </a:r>
            <a:r>
              <a:rPr lang="en-US" altLang="ko-KR"/>
              <a:t>(grip sterngth)</a:t>
            </a:r>
          </a:p>
        </p:txBody>
      </p:sp>
      <p:sp>
        <p:nvSpPr>
          <p:cNvPr id="133127" name="Rectangle 10"/>
          <p:cNvSpPr>
            <a:spLocks noChangeArrowheads="1"/>
          </p:cNvSpPr>
          <p:nvPr/>
        </p:nvSpPr>
        <p:spPr bwMode="auto">
          <a:xfrm>
            <a:off x="0" y="23701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/>
          </a:p>
        </p:txBody>
      </p:sp>
      <p:graphicFrame>
        <p:nvGraphicFramePr>
          <p:cNvPr id="134435" name="Group 291"/>
          <p:cNvGraphicFramePr>
            <a:graphicFrameLocks noGrp="1"/>
          </p:cNvGraphicFramePr>
          <p:nvPr/>
        </p:nvGraphicFramePr>
        <p:xfrm>
          <a:off x="468313" y="3644900"/>
          <a:ext cx="8424862" cy="1341440"/>
        </p:xfrm>
        <a:graphic>
          <a:graphicData uri="http://schemas.openxmlformats.org/drawingml/2006/table">
            <a:tbl>
              <a:tblPr/>
              <a:tblGrid>
                <a:gridCol w="1404937"/>
                <a:gridCol w="1403350"/>
                <a:gridCol w="1408113"/>
                <a:gridCol w="1400175"/>
                <a:gridCol w="1404937"/>
                <a:gridCol w="1403350"/>
              </a:tblGrid>
              <a:tr h="335360">
                <a:tc gridSpan="6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남자의 악력 평가표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           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                                                                     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(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단위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:kg)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3536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연령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 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 등급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매우우수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우수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평균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열등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매우열등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3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20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대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55.1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이상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49.1~55.0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43.1~49.0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36.1~43.0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36.0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이하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3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30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대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55.1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이상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49.1~55.0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43.1~49.0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36.1~43.0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36.0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이하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3160" name="Rectangle 151"/>
          <p:cNvSpPr>
            <a:spLocks noChangeArrowheads="1"/>
          </p:cNvSpPr>
          <p:nvPr/>
        </p:nvSpPr>
        <p:spPr bwMode="auto">
          <a:xfrm>
            <a:off x="0" y="23701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/>
          </a:p>
        </p:txBody>
      </p:sp>
      <p:graphicFrame>
        <p:nvGraphicFramePr>
          <p:cNvPr id="134433" name="Group 289"/>
          <p:cNvGraphicFramePr>
            <a:graphicFrameLocks noGrp="1"/>
          </p:cNvGraphicFramePr>
          <p:nvPr/>
        </p:nvGraphicFramePr>
        <p:xfrm>
          <a:off x="468313" y="5157788"/>
          <a:ext cx="8424862" cy="1463676"/>
        </p:xfrm>
        <a:graphic>
          <a:graphicData uri="http://schemas.openxmlformats.org/drawingml/2006/table">
            <a:tbl>
              <a:tblPr/>
              <a:tblGrid>
                <a:gridCol w="1404937"/>
                <a:gridCol w="1403350"/>
                <a:gridCol w="1404938"/>
                <a:gridCol w="1403350"/>
                <a:gridCol w="1403350"/>
                <a:gridCol w="1404937"/>
              </a:tblGrid>
              <a:tr h="365919">
                <a:tc gridSpan="6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여자의 악력 평가표</a:t>
                      </a: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           </a:t>
                      </a: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                                                     </a:t>
                      </a: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  </a:t>
                      </a: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 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(</a:t>
                      </a: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단위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:kg)</a:t>
                      </a:r>
                      <a:endParaRPr kumimoji="1" lang="en-US" altLang="ko-K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40" marB="45740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65919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연령</a:t>
                      </a: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 </a:t>
                      </a: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 등급</a:t>
                      </a:r>
                      <a:endParaRPr kumimoji="1" lang="ko-KR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40" marB="45740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매우우수</a:t>
                      </a:r>
                      <a:endParaRPr kumimoji="1" lang="ko-KR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40" marB="45740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우수</a:t>
                      </a:r>
                      <a:endParaRPr kumimoji="1" lang="ko-KR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40" marB="45740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평균</a:t>
                      </a:r>
                      <a:endParaRPr kumimoji="1" lang="ko-KR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40" marB="45740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열등</a:t>
                      </a:r>
                      <a:endParaRPr kumimoji="1" lang="ko-KR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40" marB="45740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매우열등</a:t>
                      </a:r>
                      <a:endParaRPr kumimoji="1" lang="ko-KR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40" marB="45740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9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20</a:t>
                      </a: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대</a:t>
                      </a:r>
                      <a:endParaRPr kumimoji="1" lang="ko-KR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40" marB="45740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34.1</a:t>
                      </a: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이상</a:t>
                      </a:r>
                      <a:endParaRPr kumimoji="1" lang="ko-KR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40" marB="45740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27.6~34.0</a:t>
                      </a:r>
                      <a:endParaRPr kumimoji="1" lang="en-US" altLang="ko-K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40" marB="45740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25.6~27.5</a:t>
                      </a:r>
                      <a:endParaRPr kumimoji="1" lang="en-US" altLang="ko-K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40" marB="45740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19.1~25.5</a:t>
                      </a:r>
                      <a:endParaRPr kumimoji="1" lang="en-US" altLang="ko-K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40" marB="45740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19.0</a:t>
                      </a: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이하</a:t>
                      </a:r>
                      <a:endParaRPr kumimoji="1" lang="ko-KR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40" marB="45740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9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30</a:t>
                      </a: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대</a:t>
                      </a:r>
                      <a:endParaRPr kumimoji="1" lang="ko-KR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40" marB="45740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35.1</a:t>
                      </a: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이상</a:t>
                      </a:r>
                      <a:endParaRPr kumimoji="1" lang="ko-KR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40" marB="45740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31.1~35.0</a:t>
                      </a:r>
                      <a:endParaRPr kumimoji="1" lang="en-US" altLang="ko-K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40" marB="45740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26.1~31.0</a:t>
                      </a:r>
                      <a:endParaRPr kumimoji="1" lang="en-US" altLang="ko-K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40" marB="45740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21.1~26.0</a:t>
                      </a:r>
                      <a:endParaRPr kumimoji="1" lang="en-US" altLang="ko-K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40" marB="45740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21.0</a:t>
                      </a: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이하</a:t>
                      </a:r>
                      <a:endParaRPr kumimoji="1" lang="ko-KR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40" marB="45740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46" name="_x47579400" descr="EMB000004080d75"/>
          <p:cNvPicPr>
            <a:picLocks noChangeAspect="1" noChangeArrowheads="1"/>
          </p:cNvPicPr>
          <p:nvPr/>
        </p:nvPicPr>
        <p:blipFill>
          <a:blip r:embed="rId2" cstate="print"/>
          <a:srcRect r="639"/>
          <a:stretch>
            <a:fillRect/>
          </a:stretch>
        </p:blipFill>
        <p:spPr bwMode="auto">
          <a:xfrm>
            <a:off x="0" y="0"/>
            <a:ext cx="311150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4147" name="Text Box 5"/>
          <p:cNvSpPr txBox="1">
            <a:spLocks noChangeArrowheads="1"/>
          </p:cNvSpPr>
          <p:nvPr/>
        </p:nvSpPr>
        <p:spPr bwMode="auto">
          <a:xfrm>
            <a:off x="4662488" y="476250"/>
            <a:ext cx="264636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en-US" altLang="ko-KR" sz="2400" b="1"/>
              <a:t>2.</a:t>
            </a:r>
            <a:r>
              <a:rPr lang="ko-KR" altLang="en-US" sz="2400" b="1"/>
              <a:t>운동처방과정</a:t>
            </a:r>
          </a:p>
          <a:p>
            <a:pPr marL="342900" indent="-342900" algn="ctr"/>
            <a:r>
              <a:rPr lang="ko-KR" altLang="en-US" b="1"/>
              <a:t>체력검사</a:t>
            </a:r>
            <a:r>
              <a:rPr lang="en-US" altLang="ko-KR" b="1"/>
              <a:t>-</a:t>
            </a:r>
            <a:r>
              <a:rPr lang="ko-KR" altLang="en-US" b="1"/>
              <a:t>기초체력검사</a:t>
            </a:r>
          </a:p>
        </p:txBody>
      </p:sp>
      <p:pic>
        <p:nvPicPr>
          <p:cNvPr id="134148" name="Picture 7" descr="UNI00000c50145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275" y="1557338"/>
            <a:ext cx="2881313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4149" name="Text Box 8"/>
          <p:cNvSpPr txBox="1">
            <a:spLocks noChangeArrowheads="1"/>
          </p:cNvSpPr>
          <p:nvPr/>
        </p:nvSpPr>
        <p:spPr bwMode="auto">
          <a:xfrm>
            <a:off x="971550" y="1773238"/>
            <a:ext cx="21240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b="1">
                <a:solidFill>
                  <a:srgbClr val="0033CC"/>
                </a:solidFill>
              </a:rPr>
              <a:t>근지력측정 및 평가</a:t>
            </a:r>
          </a:p>
        </p:txBody>
      </p:sp>
      <p:sp>
        <p:nvSpPr>
          <p:cNvPr id="134150" name="Text Box 9"/>
          <p:cNvSpPr txBox="1">
            <a:spLocks noChangeArrowheads="1"/>
          </p:cNvSpPr>
          <p:nvPr/>
        </p:nvSpPr>
        <p:spPr bwMode="auto">
          <a:xfrm>
            <a:off x="1116013" y="2349500"/>
            <a:ext cx="1555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/>
              <a:t>윗몸일으키기</a:t>
            </a:r>
          </a:p>
        </p:txBody>
      </p:sp>
      <p:sp>
        <p:nvSpPr>
          <p:cNvPr id="134151" name="Rectangle 10"/>
          <p:cNvSpPr>
            <a:spLocks noChangeArrowheads="1"/>
          </p:cNvSpPr>
          <p:nvPr/>
        </p:nvSpPr>
        <p:spPr bwMode="auto">
          <a:xfrm>
            <a:off x="0" y="23701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/>
          </a:p>
        </p:txBody>
      </p:sp>
      <p:graphicFrame>
        <p:nvGraphicFramePr>
          <p:cNvPr id="135457" name="Group 289"/>
          <p:cNvGraphicFramePr>
            <a:graphicFrameLocks noGrp="1"/>
          </p:cNvGraphicFramePr>
          <p:nvPr/>
        </p:nvGraphicFramePr>
        <p:xfrm>
          <a:off x="611188" y="3500438"/>
          <a:ext cx="7848600" cy="1341436"/>
        </p:xfrm>
        <a:graphic>
          <a:graphicData uri="http://schemas.openxmlformats.org/drawingml/2006/table">
            <a:tbl>
              <a:tblPr/>
              <a:tblGrid>
                <a:gridCol w="1308100"/>
                <a:gridCol w="1309687"/>
                <a:gridCol w="1308100"/>
                <a:gridCol w="1304925"/>
                <a:gridCol w="1309688"/>
                <a:gridCol w="1308100"/>
              </a:tblGrid>
              <a:tr h="335359">
                <a:tc gridSpan="6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남자 윗몸일으키기 평가표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       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                                                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 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 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(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단위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: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회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)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35359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연령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 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 등급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매우우수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우수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평균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열등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매우열등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35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20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대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59.7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이상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47.1~59.6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35.1~47.0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25.1~35.0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25.0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이하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35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30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대</a:t>
                      </a: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49.5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이상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39.1~49.4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30.1~39.0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21.1~30.0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21.0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이하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4184" name="Rectangle 146"/>
          <p:cNvSpPr>
            <a:spLocks noChangeArrowheads="1"/>
          </p:cNvSpPr>
          <p:nvPr/>
        </p:nvSpPr>
        <p:spPr bwMode="auto">
          <a:xfrm>
            <a:off x="0" y="44878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graphicFrame>
        <p:nvGraphicFramePr>
          <p:cNvPr id="135458" name="Group 290"/>
          <p:cNvGraphicFramePr>
            <a:graphicFrameLocks noGrp="1"/>
          </p:cNvGraphicFramePr>
          <p:nvPr/>
        </p:nvGraphicFramePr>
        <p:xfrm>
          <a:off x="611188" y="5084763"/>
          <a:ext cx="7920037" cy="1341436"/>
        </p:xfrm>
        <a:graphic>
          <a:graphicData uri="http://schemas.openxmlformats.org/drawingml/2006/table">
            <a:tbl>
              <a:tblPr/>
              <a:tblGrid>
                <a:gridCol w="1320800"/>
                <a:gridCol w="1319212"/>
                <a:gridCol w="1320800"/>
                <a:gridCol w="1319213"/>
                <a:gridCol w="1320800"/>
                <a:gridCol w="1319212"/>
              </a:tblGrid>
              <a:tr h="335359">
                <a:tc gridSpan="6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여자 윗몸일으키기 평가표                                                     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        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 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(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단위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: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회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)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35359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연령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 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 등급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매우우수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우수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평균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열등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매우열등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35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20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대</a:t>
                      </a: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38.1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이상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29.1~38.0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17.3~29.0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10.6~17.2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10.5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이하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35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30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대</a:t>
                      </a: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30.1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이상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20.5~30.0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12.1~20.4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5.1~12.0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5.0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이하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4217" name="Rectangle 283"/>
          <p:cNvSpPr>
            <a:spLocks noChangeArrowheads="1"/>
          </p:cNvSpPr>
          <p:nvPr/>
        </p:nvSpPr>
        <p:spPr bwMode="auto">
          <a:xfrm>
            <a:off x="0" y="44878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70" name="_x47579400" descr="EMB000004080d75"/>
          <p:cNvPicPr>
            <a:picLocks noChangeAspect="1" noChangeArrowheads="1"/>
          </p:cNvPicPr>
          <p:nvPr/>
        </p:nvPicPr>
        <p:blipFill>
          <a:blip r:embed="rId2" cstate="print"/>
          <a:srcRect r="639"/>
          <a:stretch>
            <a:fillRect/>
          </a:stretch>
        </p:blipFill>
        <p:spPr bwMode="auto">
          <a:xfrm>
            <a:off x="0" y="0"/>
            <a:ext cx="311150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5171" name="Text Box 5"/>
          <p:cNvSpPr txBox="1">
            <a:spLocks noChangeArrowheads="1"/>
          </p:cNvSpPr>
          <p:nvPr/>
        </p:nvSpPr>
        <p:spPr bwMode="auto">
          <a:xfrm>
            <a:off x="4662488" y="476250"/>
            <a:ext cx="264636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en-US" altLang="ko-KR" sz="2400" b="1"/>
              <a:t>2.</a:t>
            </a:r>
            <a:r>
              <a:rPr lang="ko-KR" altLang="en-US" sz="2400" b="1"/>
              <a:t>운동처방과정</a:t>
            </a:r>
          </a:p>
          <a:p>
            <a:pPr marL="342900" indent="-342900" algn="ctr"/>
            <a:r>
              <a:rPr lang="ko-KR" altLang="en-US" b="1"/>
              <a:t>체력검사</a:t>
            </a:r>
            <a:r>
              <a:rPr lang="en-US" altLang="ko-KR" b="1"/>
              <a:t>-</a:t>
            </a:r>
            <a:r>
              <a:rPr lang="ko-KR" altLang="en-US" b="1"/>
              <a:t>기초체력검사</a:t>
            </a:r>
          </a:p>
        </p:txBody>
      </p:sp>
      <p:sp>
        <p:nvSpPr>
          <p:cNvPr id="135172" name="Text Box 6"/>
          <p:cNvSpPr txBox="1">
            <a:spLocks noChangeArrowheads="1"/>
          </p:cNvSpPr>
          <p:nvPr/>
        </p:nvSpPr>
        <p:spPr bwMode="auto">
          <a:xfrm>
            <a:off x="971550" y="1773238"/>
            <a:ext cx="21240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b="1">
                <a:solidFill>
                  <a:srgbClr val="0033CC"/>
                </a:solidFill>
              </a:rPr>
              <a:t>근지력측정 및 평가</a:t>
            </a:r>
          </a:p>
        </p:txBody>
      </p:sp>
      <p:sp>
        <p:nvSpPr>
          <p:cNvPr id="135173" name="Text Box 7"/>
          <p:cNvSpPr txBox="1">
            <a:spLocks noChangeArrowheads="1"/>
          </p:cNvSpPr>
          <p:nvPr/>
        </p:nvSpPr>
        <p:spPr bwMode="auto">
          <a:xfrm>
            <a:off x="1116013" y="2349500"/>
            <a:ext cx="1327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/>
              <a:t>팔굽혀펴기</a:t>
            </a:r>
          </a:p>
        </p:txBody>
      </p:sp>
      <p:pic>
        <p:nvPicPr>
          <p:cNvPr id="135174" name="Picture 9" descr="UNI00000c5014f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4300" y="1557338"/>
            <a:ext cx="3240088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5175" name="Rectangle 10"/>
          <p:cNvSpPr>
            <a:spLocks noChangeArrowheads="1"/>
          </p:cNvSpPr>
          <p:nvPr/>
        </p:nvSpPr>
        <p:spPr bwMode="auto">
          <a:xfrm>
            <a:off x="0" y="23701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/>
          </a:p>
        </p:txBody>
      </p:sp>
      <p:graphicFrame>
        <p:nvGraphicFramePr>
          <p:cNvPr id="137504" name="Group 288"/>
          <p:cNvGraphicFramePr>
            <a:graphicFrameLocks noGrp="1"/>
          </p:cNvGraphicFramePr>
          <p:nvPr/>
        </p:nvGraphicFramePr>
        <p:xfrm>
          <a:off x="468313" y="3068638"/>
          <a:ext cx="8207375" cy="1341436"/>
        </p:xfrm>
        <a:graphic>
          <a:graphicData uri="http://schemas.openxmlformats.org/drawingml/2006/table">
            <a:tbl>
              <a:tblPr/>
              <a:tblGrid>
                <a:gridCol w="1368425"/>
                <a:gridCol w="1368425"/>
                <a:gridCol w="1368425"/>
                <a:gridCol w="1365250"/>
                <a:gridCol w="1368425"/>
                <a:gridCol w="1368425"/>
              </a:tblGrid>
              <a:tr h="335359">
                <a:tc gridSpan="6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남자 팔굽혀펴기 평가표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         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                                                            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(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단위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: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회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)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35359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연령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 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 등급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매우우수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우수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평균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열등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매우열등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35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20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대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70.1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이상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46.1~70.0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26.1~46.0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15.3~26.0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15.2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이하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35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30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대</a:t>
                      </a: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38.3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이상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27.1~38.2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20.1~27.0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14.1~20.0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14.0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이하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5208" name="Rectangle 146"/>
          <p:cNvSpPr>
            <a:spLocks noChangeArrowheads="1"/>
          </p:cNvSpPr>
          <p:nvPr/>
        </p:nvSpPr>
        <p:spPr bwMode="auto">
          <a:xfrm>
            <a:off x="0" y="44878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35209" name="Rectangle 149"/>
          <p:cNvSpPr>
            <a:spLocks noChangeArrowheads="1"/>
          </p:cNvSpPr>
          <p:nvPr/>
        </p:nvSpPr>
        <p:spPr bwMode="auto">
          <a:xfrm>
            <a:off x="0" y="23701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/>
          </a:p>
        </p:txBody>
      </p:sp>
      <p:graphicFrame>
        <p:nvGraphicFramePr>
          <p:cNvPr id="137509" name="Group 293"/>
          <p:cNvGraphicFramePr>
            <a:graphicFrameLocks noGrp="1"/>
          </p:cNvGraphicFramePr>
          <p:nvPr/>
        </p:nvGraphicFramePr>
        <p:xfrm>
          <a:off x="468313" y="5013325"/>
          <a:ext cx="8207375" cy="1341440"/>
        </p:xfrm>
        <a:graphic>
          <a:graphicData uri="http://schemas.openxmlformats.org/drawingml/2006/table">
            <a:tbl>
              <a:tblPr/>
              <a:tblGrid>
                <a:gridCol w="1368425"/>
                <a:gridCol w="1366837"/>
                <a:gridCol w="1368425"/>
                <a:gridCol w="1368425"/>
                <a:gridCol w="1366838"/>
                <a:gridCol w="1368425"/>
              </a:tblGrid>
              <a:tr h="335360">
                <a:tc gridSpan="6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여자 무릎대고 팔굽혀펴기 평가표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  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                                                        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(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단위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: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회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)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3536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연령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 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 등급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매우우수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우수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평균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열등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매우열등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3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20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대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12.4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이상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46.1~70.0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9.8~10.6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9.2~9.7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9.1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이하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3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30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대</a:t>
                      </a: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12.4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이상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11.1~12.3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10.1~11.0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9.3~10.0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9.2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아하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5242" name="Rectangle 285"/>
          <p:cNvSpPr>
            <a:spLocks noChangeArrowheads="1"/>
          </p:cNvSpPr>
          <p:nvPr/>
        </p:nvSpPr>
        <p:spPr bwMode="auto">
          <a:xfrm>
            <a:off x="0" y="44878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194" name="_x47579400" descr="EMB000004080d75"/>
          <p:cNvPicPr>
            <a:picLocks noChangeAspect="1" noChangeArrowheads="1"/>
          </p:cNvPicPr>
          <p:nvPr/>
        </p:nvPicPr>
        <p:blipFill>
          <a:blip r:embed="rId2" cstate="print"/>
          <a:srcRect r="639"/>
          <a:stretch>
            <a:fillRect/>
          </a:stretch>
        </p:blipFill>
        <p:spPr bwMode="auto">
          <a:xfrm>
            <a:off x="0" y="0"/>
            <a:ext cx="311150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6195" name="Text Box 5"/>
          <p:cNvSpPr txBox="1">
            <a:spLocks noChangeArrowheads="1"/>
          </p:cNvSpPr>
          <p:nvPr/>
        </p:nvSpPr>
        <p:spPr bwMode="auto">
          <a:xfrm>
            <a:off x="4662488" y="476250"/>
            <a:ext cx="264636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en-US" altLang="ko-KR" sz="2400" b="1"/>
              <a:t>2.</a:t>
            </a:r>
            <a:r>
              <a:rPr lang="ko-KR" altLang="en-US" sz="2400" b="1"/>
              <a:t>운동처방과정</a:t>
            </a:r>
          </a:p>
          <a:p>
            <a:pPr marL="342900" indent="-342900" algn="ctr"/>
            <a:r>
              <a:rPr lang="ko-KR" altLang="en-US" b="1"/>
              <a:t>체력검사</a:t>
            </a:r>
            <a:r>
              <a:rPr lang="en-US" altLang="ko-KR" b="1"/>
              <a:t>-</a:t>
            </a:r>
            <a:r>
              <a:rPr lang="ko-KR" altLang="en-US" b="1"/>
              <a:t>기초체력검사</a:t>
            </a:r>
          </a:p>
        </p:txBody>
      </p:sp>
      <p:sp>
        <p:nvSpPr>
          <p:cNvPr id="136196" name="Text Box 6"/>
          <p:cNvSpPr txBox="1">
            <a:spLocks noChangeArrowheads="1"/>
          </p:cNvSpPr>
          <p:nvPr/>
        </p:nvSpPr>
        <p:spPr bwMode="auto">
          <a:xfrm>
            <a:off x="971550" y="1773238"/>
            <a:ext cx="21240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b="1">
                <a:solidFill>
                  <a:srgbClr val="0033CC"/>
                </a:solidFill>
              </a:rPr>
              <a:t>유연성측정 및 평가</a:t>
            </a:r>
          </a:p>
        </p:txBody>
      </p:sp>
      <p:sp>
        <p:nvSpPr>
          <p:cNvPr id="136197" name="Text Box 7"/>
          <p:cNvSpPr txBox="1">
            <a:spLocks noChangeArrowheads="1"/>
          </p:cNvSpPr>
          <p:nvPr/>
        </p:nvSpPr>
        <p:spPr bwMode="auto">
          <a:xfrm>
            <a:off x="900113" y="2349500"/>
            <a:ext cx="2698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/>
              <a:t>서서 윗몸 앞으로 굽히기</a:t>
            </a:r>
          </a:p>
        </p:txBody>
      </p:sp>
      <p:pic>
        <p:nvPicPr>
          <p:cNvPr id="136198" name="Picture 9" descr="UNI00000c50150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3" y="1341438"/>
            <a:ext cx="2808287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6199" name="Rectangle 10"/>
          <p:cNvSpPr>
            <a:spLocks noChangeArrowheads="1"/>
          </p:cNvSpPr>
          <p:nvPr/>
        </p:nvSpPr>
        <p:spPr bwMode="auto">
          <a:xfrm>
            <a:off x="0" y="23701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/>
          </a:p>
        </p:txBody>
      </p:sp>
      <p:graphicFrame>
        <p:nvGraphicFramePr>
          <p:cNvPr id="138530" name="Group 290"/>
          <p:cNvGraphicFramePr>
            <a:graphicFrameLocks noGrp="1"/>
          </p:cNvGraphicFramePr>
          <p:nvPr/>
        </p:nvGraphicFramePr>
        <p:xfrm>
          <a:off x="250825" y="3284538"/>
          <a:ext cx="8569325" cy="1341436"/>
        </p:xfrm>
        <a:graphic>
          <a:graphicData uri="http://schemas.openxmlformats.org/drawingml/2006/table">
            <a:tbl>
              <a:tblPr/>
              <a:tblGrid>
                <a:gridCol w="1428750"/>
                <a:gridCol w="1427163"/>
                <a:gridCol w="1428750"/>
                <a:gridCol w="1428750"/>
                <a:gridCol w="1427162"/>
                <a:gridCol w="1428750"/>
              </a:tblGrid>
              <a:tr h="335359">
                <a:tc gridSpan="6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남자 서서 윗몸 앞으로 굽히기 평가표                                           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(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단위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:cm)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35359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연령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 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 등급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매우우수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우수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평균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열등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매우열등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35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20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대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23.4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이상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18.9~23.3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13.6~18.8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7.6~13.5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7.5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이하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35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30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대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21.0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이상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16.3~20.9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11.0~16.2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6.1~10.9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6.0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이하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6232" name="Rectangle 146"/>
          <p:cNvSpPr>
            <a:spLocks noChangeArrowheads="1"/>
          </p:cNvSpPr>
          <p:nvPr/>
        </p:nvSpPr>
        <p:spPr bwMode="auto">
          <a:xfrm>
            <a:off x="0" y="44878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36233" name="Rectangle 147"/>
          <p:cNvSpPr>
            <a:spLocks noChangeArrowheads="1"/>
          </p:cNvSpPr>
          <p:nvPr/>
        </p:nvSpPr>
        <p:spPr bwMode="auto">
          <a:xfrm>
            <a:off x="0" y="23701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/>
          </a:p>
        </p:txBody>
      </p:sp>
      <p:graphicFrame>
        <p:nvGraphicFramePr>
          <p:cNvPr id="138529" name="Group 289"/>
          <p:cNvGraphicFramePr>
            <a:graphicFrameLocks noGrp="1"/>
          </p:cNvGraphicFramePr>
          <p:nvPr/>
        </p:nvGraphicFramePr>
        <p:xfrm>
          <a:off x="323850" y="5013325"/>
          <a:ext cx="8496300" cy="1341440"/>
        </p:xfrm>
        <a:graphic>
          <a:graphicData uri="http://schemas.openxmlformats.org/drawingml/2006/table">
            <a:tbl>
              <a:tblPr/>
              <a:tblGrid>
                <a:gridCol w="1414463"/>
                <a:gridCol w="1419225"/>
                <a:gridCol w="1414462"/>
                <a:gridCol w="1414463"/>
                <a:gridCol w="1419225"/>
                <a:gridCol w="1414462"/>
              </a:tblGrid>
              <a:tr h="335360">
                <a:tc gridSpan="6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여자 서서 윗몸 앞으로 굽히기 평가표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                                          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(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단위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:cm)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3536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연령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 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 등급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매우우수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우수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평균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열등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매우열등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3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20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대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21.8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이상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16.8~21.7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11.1~16.7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4.6~11.0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4.5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이하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3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30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대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19.1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이상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14.0~19.0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8.3~13.9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1.7~8.2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1.6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이하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218" name="_x47579400" descr="EMB000004080d75"/>
          <p:cNvPicPr>
            <a:picLocks noChangeAspect="1" noChangeArrowheads="1"/>
          </p:cNvPicPr>
          <p:nvPr/>
        </p:nvPicPr>
        <p:blipFill>
          <a:blip r:embed="rId2" cstate="print"/>
          <a:srcRect r="639"/>
          <a:stretch>
            <a:fillRect/>
          </a:stretch>
        </p:blipFill>
        <p:spPr bwMode="auto">
          <a:xfrm>
            <a:off x="0" y="0"/>
            <a:ext cx="311150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7219" name="Text Box 5"/>
          <p:cNvSpPr txBox="1">
            <a:spLocks noChangeArrowheads="1"/>
          </p:cNvSpPr>
          <p:nvPr/>
        </p:nvSpPr>
        <p:spPr bwMode="auto">
          <a:xfrm>
            <a:off x="4662488" y="476250"/>
            <a:ext cx="264636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en-US" altLang="ko-KR" sz="2400" b="1"/>
              <a:t>2.</a:t>
            </a:r>
            <a:r>
              <a:rPr lang="ko-KR" altLang="en-US" sz="2400" b="1"/>
              <a:t>운동처방과정</a:t>
            </a:r>
          </a:p>
          <a:p>
            <a:pPr marL="342900" indent="-342900" algn="ctr"/>
            <a:r>
              <a:rPr lang="ko-KR" altLang="en-US" b="1"/>
              <a:t>체력검사</a:t>
            </a:r>
            <a:r>
              <a:rPr lang="en-US" altLang="ko-KR" b="1"/>
              <a:t>-</a:t>
            </a:r>
            <a:r>
              <a:rPr lang="ko-KR" altLang="en-US" b="1"/>
              <a:t>기초체력검사</a:t>
            </a:r>
          </a:p>
        </p:txBody>
      </p:sp>
      <p:sp>
        <p:nvSpPr>
          <p:cNvPr id="137220" name="Text Box 6"/>
          <p:cNvSpPr txBox="1">
            <a:spLocks noChangeArrowheads="1"/>
          </p:cNvSpPr>
          <p:nvPr/>
        </p:nvSpPr>
        <p:spPr bwMode="auto">
          <a:xfrm>
            <a:off x="971550" y="1773238"/>
            <a:ext cx="21240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b="1">
                <a:solidFill>
                  <a:srgbClr val="0033CC"/>
                </a:solidFill>
              </a:rPr>
              <a:t>순발력측정 및 평가</a:t>
            </a:r>
          </a:p>
        </p:txBody>
      </p:sp>
      <p:sp>
        <p:nvSpPr>
          <p:cNvPr id="137221" name="Text Box 7"/>
          <p:cNvSpPr txBox="1">
            <a:spLocks noChangeArrowheads="1"/>
          </p:cNvSpPr>
          <p:nvPr/>
        </p:nvSpPr>
        <p:spPr bwMode="auto">
          <a:xfrm>
            <a:off x="900113" y="2349500"/>
            <a:ext cx="1860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/>
              <a:t>제자리 멀리뛰기</a:t>
            </a:r>
          </a:p>
        </p:txBody>
      </p:sp>
      <p:pic>
        <p:nvPicPr>
          <p:cNvPr id="137222" name="Picture 9" descr="UNI00000c50151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4663" y="1557338"/>
            <a:ext cx="3455987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7223" name="Rectangle 10"/>
          <p:cNvSpPr>
            <a:spLocks noChangeArrowheads="1"/>
          </p:cNvSpPr>
          <p:nvPr/>
        </p:nvSpPr>
        <p:spPr bwMode="auto">
          <a:xfrm>
            <a:off x="0" y="26019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/>
          </a:p>
        </p:txBody>
      </p:sp>
      <p:graphicFrame>
        <p:nvGraphicFramePr>
          <p:cNvPr id="139552" name="Group 288"/>
          <p:cNvGraphicFramePr>
            <a:graphicFrameLocks noGrp="1"/>
          </p:cNvGraphicFramePr>
          <p:nvPr/>
        </p:nvGraphicFramePr>
        <p:xfrm>
          <a:off x="468313" y="3213100"/>
          <a:ext cx="8135937" cy="1584816"/>
        </p:xfrm>
        <a:graphic>
          <a:graphicData uri="http://schemas.openxmlformats.org/drawingml/2006/table">
            <a:tbl>
              <a:tblPr/>
              <a:tblGrid>
                <a:gridCol w="1127125"/>
                <a:gridCol w="1231900"/>
                <a:gridCol w="1533525"/>
                <a:gridCol w="1471612"/>
                <a:gridCol w="1471613"/>
                <a:gridCol w="1300162"/>
              </a:tblGrid>
              <a:tr h="335146">
                <a:tc gridSpan="6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남자 제자리 멀리뛰기 평가표                                                     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     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 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(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단위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:cm) 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02" marB="45702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7888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   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등급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한컴바탕" pitchFamily="18" charset="-127"/>
                        <a:ea typeface="바탕" pitchFamily="18" charset="-127"/>
                        <a:cs typeface="한컴바탕" pitchFamily="18" charset="-127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연령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02" marB="45702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매우열등</a:t>
                      </a:r>
                      <a:endParaRPr kumimoji="1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02" marB="45702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바탕" pitchFamily="18" charset="-127"/>
                          <a:cs typeface="한컴바탕" pitchFamily="18" charset="-127"/>
                        </a:rPr>
                        <a:t>열등</a:t>
                      </a:r>
                      <a:endParaRPr kumimoji="1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02" marB="45702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평균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02" marB="45702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바탕" pitchFamily="18" charset="-127"/>
                          <a:cs typeface="한컴바탕" pitchFamily="18" charset="-127"/>
                        </a:rPr>
                        <a:t>우수</a:t>
                      </a:r>
                      <a:endParaRPr kumimoji="1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02" marB="45702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매우우수</a:t>
                      </a:r>
                      <a:endParaRPr kumimoji="1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02" marB="45702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1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20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대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02" marB="45702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210.4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이하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02" marB="45702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210.5~230.0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02" marB="45702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230.1~248.0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02" marB="45702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248.1~265.5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02" marB="45702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265.1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이상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02" marB="45702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1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30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대</a:t>
                      </a:r>
                    </a:p>
                  </a:txBody>
                  <a:tcPr marT="45702" marB="45702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209.0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이하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02" marB="45702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209.1~223.0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02" marB="45702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223.1~238.1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02" marB="45702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238.2~255.0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02" marB="45702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255.1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이상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02" marB="45702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7256" name="Rectangle 146"/>
          <p:cNvSpPr>
            <a:spLocks noChangeArrowheads="1"/>
          </p:cNvSpPr>
          <p:nvPr/>
        </p:nvSpPr>
        <p:spPr bwMode="auto">
          <a:xfrm>
            <a:off x="0" y="42560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graphicFrame>
        <p:nvGraphicFramePr>
          <p:cNvPr id="139553" name="Group 289"/>
          <p:cNvGraphicFramePr>
            <a:graphicFrameLocks noGrp="1"/>
          </p:cNvGraphicFramePr>
          <p:nvPr/>
        </p:nvGraphicFramePr>
        <p:xfrm>
          <a:off x="468313" y="5013325"/>
          <a:ext cx="8207375" cy="1584816"/>
        </p:xfrm>
        <a:graphic>
          <a:graphicData uri="http://schemas.openxmlformats.org/drawingml/2006/table">
            <a:tbl>
              <a:tblPr/>
              <a:tblGrid>
                <a:gridCol w="1135062"/>
                <a:gridCol w="1246188"/>
                <a:gridCol w="1546225"/>
                <a:gridCol w="1485900"/>
                <a:gridCol w="1484312"/>
                <a:gridCol w="1309688"/>
              </a:tblGrid>
              <a:tr h="335146">
                <a:tc gridSpan="6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여자 제자리 멀리뛰기 평가표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       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                                                        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(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단위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:cm)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02" marB="45702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7888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 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 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등급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한컴바탕" pitchFamily="18" charset="-127"/>
                        <a:ea typeface="바탕" pitchFamily="18" charset="-127"/>
                        <a:cs typeface="한컴바탕" pitchFamily="18" charset="-127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연령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02" marB="45702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매우열등</a:t>
                      </a:r>
                      <a:endParaRPr kumimoji="1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02" marB="45702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바탕" pitchFamily="18" charset="-127"/>
                          <a:cs typeface="한컴바탕" pitchFamily="18" charset="-127"/>
                        </a:rPr>
                        <a:t>열등</a:t>
                      </a:r>
                      <a:endParaRPr kumimoji="1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02" marB="45702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평균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02" marB="45702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바탕" pitchFamily="18" charset="-127"/>
                          <a:cs typeface="한컴바탕" pitchFamily="18" charset="-127"/>
                        </a:rPr>
                        <a:t>우수</a:t>
                      </a:r>
                      <a:endParaRPr kumimoji="1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02" marB="45702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매우우수</a:t>
                      </a:r>
                      <a:endParaRPr kumimoji="1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02" marB="45702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1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20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대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02" marB="45702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140.0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이하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02" marB="45702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140.1~157.0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02" marB="45702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157.1~174.0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02" marB="45702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174.1~195.0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02" marB="45702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195.1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이상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02" marB="45702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1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30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대</a:t>
                      </a:r>
                    </a:p>
                  </a:txBody>
                  <a:tcPr marT="45702" marB="45702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125.0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이하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02" marB="45702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125.1~147.3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02" marB="45702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147.4~166.7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02" marB="45702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166.8~177.1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02" marB="45702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177.2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이상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02" marB="45702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7289" name="Rectangle 283"/>
          <p:cNvSpPr>
            <a:spLocks noChangeArrowheads="1"/>
          </p:cNvSpPr>
          <p:nvPr/>
        </p:nvSpPr>
        <p:spPr bwMode="auto">
          <a:xfrm>
            <a:off x="0" y="42560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242" name="_x47579400" descr="EMB000004080d75"/>
          <p:cNvPicPr>
            <a:picLocks noChangeAspect="1" noChangeArrowheads="1"/>
          </p:cNvPicPr>
          <p:nvPr/>
        </p:nvPicPr>
        <p:blipFill>
          <a:blip r:embed="rId2" cstate="print"/>
          <a:srcRect r="639"/>
          <a:stretch>
            <a:fillRect/>
          </a:stretch>
        </p:blipFill>
        <p:spPr bwMode="auto">
          <a:xfrm>
            <a:off x="0" y="0"/>
            <a:ext cx="311150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8243" name="Text Box 5"/>
          <p:cNvSpPr txBox="1">
            <a:spLocks noChangeArrowheads="1"/>
          </p:cNvSpPr>
          <p:nvPr/>
        </p:nvSpPr>
        <p:spPr bwMode="auto">
          <a:xfrm>
            <a:off x="4662488" y="476250"/>
            <a:ext cx="264636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en-US" altLang="ko-KR" sz="2400" b="1"/>
              <a:t>2.</a:t>
            </a:r>
            <a:r>
              <a:rPr lang="ko-KR" altLang="en-US" sz="2400" b="1"/>
              <a:t>운동처방과정</a:t>
            </a:r>
          </a:p>
          <a:p>
            <a:pPr marL="342900" indent="-342900" algn="ctr"/>
            <a:r>
              <a:rPr lang="ko-KR" altLang="en-US" b="1"/>
              <a:t>체력검사</a:t>
            </a:r>
            <a:r>
              <a:rPr lang="en-US" altLang="ko-KR" b="1"/>
              <a:t>-</a:t>
            </a:r>
            <a:r>
              <a:rPr lang="ko-KR" altLang="en-US" b="1"/>
              <a:t>기초체력검사</a:t>
            </a:r>
          </a:p>
        </p:txBody>
      </p:sp>
      <p:sp>
        <p:nvSpPr>
          <p:cNvPr id="138244" name="Text Box 6"/>
          <p:cNvSpPr txBox="1">
            <a:spLocks noChangeArrowheads="1"/>
          </p:cNvSpPr>
          <p:nvPr/>
        </p:nvSpPr>
        <p:spPr bwMode="auto">
          <a:xfrm>
            <a:off x="971550" y="1773238"/>
            <a:ext cx="21986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b="1">
                <a:solidFill>
                  <a:srgbClr val="0033CC"/>
                </a:solidFill>
              </a:rPr>
              <a:t>민첩성 측정 및 평가</a:t>
            </a:r>
          </a:p>
        </p:txBody>
      </p:sp>
      <p:sp>
        <p:nvSpPr>
          <p:cNvPr id="138245" name="Text Box 7"/>
          <p:cNvSpPr txBox="1">
            <a:spLocks noChangeArrowheads="1"/>
          </p:cNvSpPr>
          <p:nvPr/>
        </p:nvSpPr>
        <p:spPr bwMode="auto">
          <a:xfrm>
            <a:off x="1476375" y="2349500"/>
            <a:ext cx="1327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/>
              <a:t>사이드스텝</a:t>
            </a:r>
          </a:p>
        </p:txBody>
      </p:sp>
      <p:pic>
        <p:nvPicPr>
          <p:cNvPr id="138246" name="Picture 9" descr="UNI00000c5015c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8400" y="1844675"/>
            <a:ext cx="467995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8247" name="Rectangle 10"/>
          <p:cNvSpPr>
            <a:spLocks noChangeArrowheads="1"/>
          </p:cNvSpPr>
          <p:nvPr/>
        </p:nvSpPr>
        <p:spPr bwMode="auto">
          <a:xfrm>
            <a:off x="0" y="2538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/>
          </a:p>
        </p:txBody>
      </p:sp>
      <p:graphicFrame>
        <p:nvGraphicFramePr>
          <p:cNvPr id="140988" name="Group 700"/>
          <p:cNvGraphicFramePr>
            <a:graphicFrameLocks noGrp="1"/>
          </p:cNvGraphicFramePr>
          <p:nvPr/>
        </p:nvGraphicFramePr>
        <p:xfrm>
          <a:off x="468313" y="3789363"/>
          <a:ext cx="8135937" cy="1341436"/>
        </p:xfrm>
        <a:graphic>
          <a:graphicData uri="http://schemas.openxmlformats.org/drawingml/2006/table">
            <a:tbl>
              <a:tblPr/>
              <a:tblGrid>
                <a:gridCol w="1355725"/>
                <a:gridCol w="1355725"/>
                <a:gridCol w="1357312"/>
                <a:gridCol w="1355725"/>
                <a:gridCol w="1355725"/>
                <a:gridCol w="1355725"/>
              </a:tblGrid>
              <a:tr h="335359">
                <a:tc gridSpan="6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남자 사이드스텝 평가표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           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                                                         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(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단위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: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회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) 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35359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연령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 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 등급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매우우수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우수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평균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열등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매우열등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35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20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대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45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이상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42~44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38~41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32~37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31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이하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35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30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대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45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이상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41~44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37~40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32~36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31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이하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8280" name="Rectangle 146"/>
          <p:cNvSpPr>
            <a:spLocks noChangeArrowheads="1"/>
          </p:cNvSpPr>
          <p:nvPr/>
        </p:nvSpPr>
        <p:spPr bwMode="auto">
          <a:xfrm>
            <a:off x="0" y="43195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38281" name="Rectangle 283"/>
          <p:cNvSpPr>
            <a:spLocks noChangeArrowheads="1"/>
          </p:cNvSpPr>
          <p:nvPr/>
        </p:nvSpPr>
        <p:spPr bwMode="auto">
          <a:xfrm>
            <a:off x="0" y="43195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38282" name="Rectangle 420"/>
          <p:cNvSpPr>
            <a:spLocks noChangeArrowheads="1"/>
          </p:cNvSpPr>
          <p:nvPr/>
        </p:nvSpPr>
        <p:spPr bwMode="auto">
          <a:xfrm>
            <a:off x="0" y="43195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38283" name="Rectangle 557"/>
          <p:cNvSpPr>
            <a:spLocks noChangeArrowheads="1"/>
          </p:cNvSpPr>
          <p:nvPr/>
        </p:nvSpPr>
        <p:spPr bwMode="auto">
          <a:xfrm>
            <a:off x="0" y="43195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38284" name="Rectangle 558"/>
          <p:cNvSpPr>
            <a:spLocks noChangeArrowheads="1"/>
          </p:cNvSpPr>
          <p:nvPr/>
        </p:nvSpPr>
        <p:spPr bwMode="auto">
          <a:xfrm>
            <a:off x="0" y="2538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/>
          </a:p>
        </p:txBody>
      </p:sp>
      <p:graphicFrame>
        <p:nvGraphicFramePr>
          <p:cNvPr id="140987" name="Group 699"/>
          <p:cNvGraphicFramePr>
            <a:graphicFrameLocks noGrp="1"/>
          </p:cNvGraphicFramePr>
          <p:nvPr/>
        </p:nvGraphicFramePr>
        <p:xfrm>
          <a:off x="468313" y="5300663"/>
          <a:ext cx="8135937" cy="1341436"/>
        </p:xfrm>
        <a:graphic>
          <a:graphicData uri="http://schemas.openxmlformats.org/drawingml/2006/table">
            <a:tbl>
              <a:tblPr/>
              <a:tblGrid>
                <a:gridCol w="1355725"/>
                <a:gridCol w="1357312"/>
                <a:gridCol w="1355725"/>
                <a:gridCol w="1354138"/>
                <a:gridCol w="1357312"/>
                <a:gridCol w="1355725"/>
              </a:tblGrid>
              <a:tr h="335359">
                <a:tc gridSpan="6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여자 사이드스텝 평가표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         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                                                      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  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 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(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단위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: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회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) 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35359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연령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 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 등급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매우우수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우수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평균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열등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매우열등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35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20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대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40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이상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37~39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33~36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32~41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28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이하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35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30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대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38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이상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34~37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27~33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27~33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21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이하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8317" name="Rectangle 694"/>
          <p:cNvSpPr>
            <a:spLocks noChangeArrowheads="1"/>
          </p:cNvSpPr>
          <p:nvPr/>
        </p:nvSpPr>
        <p:spPr bwMode="auto">
          <a:xfrm>
            <a:off x="0" y="43195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266" name="_x47579400" descr="EMB000004080d75"/>
          <p:cNvPicPr>
            <a:picLocks noChangeAspect="1" noChangeArrowheads="1"/>
          </p:cNvPicPr>
          <p:nvPr/>
        </p:nvPicPr>
        <p:blipFill>
          <a:blip r:embed="rId2" cstate="print"/>
          <a:srcRect r="639"/>
          <a:stretch>
            <a:fillRect/>
          </a:stretch>
        </p:blipFill>
        <p:spPr bwMode="auto">
          <a:xfrm>
            <a:off x="0" y="0"/>
            <a:ext cx="311150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9267" name="Text Box 5"/>
          <p:cNvSpPr txBox="1">
            <a:spLocks noChangeArrowheads="1"/>
          </p:cNvSpPr>
          <p:nvPr/>
        </p:nvSpPr>
        <p:spPr bwMode="auto">
          <a:xfrm>
            <a:off x="4662488" y="476250"/>
            <a:ext cx="264636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en-US" altLang="ko-KR" sz="2400" b="1"/>
              <a:t>2.</a:t>
            </a:r>
            <a:r>
              <a:rPr lang="ko-KR" altLang="en-US" sz="2400" b="1"/>
              <a:t>운동처방과정</a:t>
            </a:r>
          </a:p>
          <a:p>
            <a:pPr marL="342900" indent="-342900" algn="ctr"/>
            <a:r>
              <a:rPr lang="ko-KR" altLang="en-US" b="1"/>
              <a:t>체력검사</a:t>
            </a:r>
            <a:r>
              <a:rPr lang="en-US" altLang="ko-KR" b="1"/>
              <a:t>-</a:t>
            </a:r>
            <a:r>
              <a:rPr lang="ko-KR" altLang="en-US" b="1"/>
              <a:t>기초체력검사</a:t>
            </a:r>
          </a:p>
        </p:txBody>
      </p:sp>
      <p:sp>
        <p:nvSpPr>
          <p:cNvPr id="139268" name="Text Box 6"/>
          <p:cNvSpPr txBox="1">
            <a:spLocks noChangeArrowheads="1"/>
          </p:cNvSpPr>
          <p:nvPr/>
        </p:nvSpPr>
        <p:spPr bwMode="auto">
          <a:xfrm>
            <a:off x="971550" y="1773238"/>
            <a:ext cx="21986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b="1">
                <a:solidFill>
                  <a:srgbClr val="0033CC"/>
                </a:solidFill>
              </a:rPr>
              <a:t>평형성 측정 및 평가</a:t>
            </a:r>
          </a:p>
        </p:txBody>
      </p:sp>
      <p:sp>
        <p:nvSpPr>
          <p:cNvPr id="139269" name="Text Box 7"/>
          <p:cNvSpPr txBox="1">
            <a:spLocks noChangeArrowheads="1"/>
          </p:cNvSpPr>
          <p:nvPr/>
        </p:nvSpPr>
        <p:spPr bwMode="auto">
          <a:xfrm>
            <a:off x="1116013" y="2349500"/>
            <a:ext cx="1860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/>
              <a:t>눈감고 외발서기</a:t>
            </a:r>
          </a:p>
        </p:txBody>
      </p:sp>
      <p:pic>
        <p:nvPicPr>
          <p:cNvPr id="139270" name="Picture 9" descr="UNI00000c5015d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557338"/>
            <a:ext cx="2879725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9271" name="Rectangle 10"/>
          <p:cNvSpPr>
            <a:spLocks noChangeArrowheads="1"/>
          </p:cNvSpPr>
          <p:nvPr/>
        </p:nvSpPr>
        <p:spPr bwMode="auto">
          <a:xfrm>
            <a:off x="0" y="2538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/>
          </a:p>
        </p:txBody>
      </p:sp>
      <p:graphicFrame>
        <p:nvGraphicFramePr>
          <p:cNvPr id="141599" name="Group 287"/>
          <p:cNvGraphicFramePr>
            <a:graphicFrameLocks noGrp="1"/>
          </p:cNvGraphicFramePr>
          <p:nvPr/>
        </p:nvGraphicFramePr>
        <p:xfrm>
          <a:off x="468313" y="3644900"/>
          <a:ext cx="8064500" cy="1341440"/>
        </p:xfrm>
        <a:graphic>
          <a:graphicData uri="http://schemas.openxmlformats.org/drawingml/2006/table">
            <a:tbl>
              <a:tblPr/>
              <a:tblGrid>
                <a:gridCol w="1344612"/>
                <a:gridCol w="1344613"/>
                <a:gridCol w="1344612"/>
                <a:gridCol w="1341438"/>
                <a:gridCol w="1344612"/>
                <a:gridCol w="1344613"/>
              </a:tblGrid>
              <a:tr h="335360">
                <a:tc gridSpan="6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남자 눈감고 외발서기 평가표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     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                                                     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 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(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단위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: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초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) 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3536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연령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 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 등급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매우우수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우수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평균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열등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매우열등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3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20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대</a:t>
                      </a: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216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이상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141~215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44~140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44~140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19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이하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3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30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대</a:t>
                      </a: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157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이상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102~156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31~101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31~101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15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이하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9304" name="Rectangle 146"/>
          <p:cNvSpPr>
            <a:spLocks noChangeArrowheads="1"/>
          </p:cNvSpPr>
          <p:nvPr/>
        </p:nvSpPr>
        <p:spPr bwMode="auto">
          <a:xfrm>
            <a:off x="0" y="43195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graphicFrame>
        <p:nvGraphicFramePr>
          <p:cNvPr id="141600" name="Group 288"/>
          <p:cNvGraphicFramePr>
            <a:graphicFrameLocks noGrp="1"/>
          </p:cNvGraphicFramePr>
          <p:nvPr/>
        </p:nvGraphicFramePr>
        <p:xfrm>
          <a:off x="468313" y="5084763"/>
          <a:ext cx="8135937" cy="1341436"/>
        </p:xfrm>
        <a:graphic>
          <a:graphicData uri="http://schemas.openxmlformats.org/drawingml/2006/table">
            <a:tbl>
              <a:tblPr/>
              <a:tblGrid>
                <a:gridCol w="1357312"/>
                <a:gridCol w="1354138"/>
                <a:gridCol w="1357312"/>
                <a:gridCol w="1355725"/>
                <a:gridCol w="1354138"/>
                <a:gridCol w="1357312"/>
              </a:tblGrid>
              <a:tr h="335359">
                <a:tc gridSpan="6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여자 눈감고 외발서기 평가표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     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                                                     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 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 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(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단위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: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초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) 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35359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연령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 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 등급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매우우수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우수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평균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열등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매우열등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35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20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대</a:t>
                      </a: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213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이상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139~212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43~138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20~42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19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이하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35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30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대</a:t>
                      </a: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157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이상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102~156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31~101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16~30</a:t>
                      </a:r>
                      <a:endParaRPr kumimoji="1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15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이하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marT="45731" marB="4573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9337" name="Rectangle 283"/>
          <p:cNvSpPr>
            <a:spLocks noChangeArrowheads="1"/>
          </p:cNvSpPr>
          <p:nvPr/>
        </p:nvSpPr>
        <p:spPr bwMode="auto">
          <a:xfrm>
            <a:off x="0" y="43195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290" name="_x47579400" descr="EMB000004080d75"/>
          <p:cNvPicPr>
            <a:picLocks noChangeAspect="1" noChangeArrowheads="1"/>
          </p:cNvPicPr>
          <p:nvPr/>
        </p:nvPicPr>
        <p:blipFill>
          <a:blip r:embed="rId2" cstate="print"/>
          <a:srcRect r="639"/>
          <a:stretch>
            <a:fillRect/>
          </a:stretch>
        </p:blipFill>
        <p:spPr bwMode="auto">
          <a:xfrm>
            <a:off x="0" y="0"/>
            <a:ext cx="311150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0291" name="Text Box 5"/>
          <p:cNvSpPr txBox="1">
            <a:spLocks noChangeArrowheads="1"/>
          </p:cNvSpPr>
          <p:nvPr/>
        </p:nvSpPr>
        <p:spPr bwMode="auto">
          <a:xfrm>
            <a:off x="4662488" y="476250"/>
            <a:ext cx="264636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en-US" altLang="ko-KR" sz="2400" b="1"/>
              <a:t>2.</a:t>
            </a:r>
            <a:r>
              <a:rPr lang="ko-KR" altLang="en-US" sz="2400" b="1"/>
              <a:t>운동처방과정</a:t>
            </a:r>
          </a:p>
          <a:p>
            <a:pPr marL="342900" indent="-342900" algn="ctr"/>
            <a:r>
              <a:rPr lang="ko-KR" altLang="en-US" b="1"/>
              <a:t>운동프로그램의 처방</a:t>
            </a:r>
          </a:p>
        </p:txBody>
      </p:sp>
      <p:sp>
        <p:nvSpPr>
          <p:cNvPr id="140292" name="Rectangle 6"/>
          <p:cNvSpPr>
            <a:spLocks noChangeArrowheads="1"/>
          </p:cNvSpPr>
          <p:nvPr/>
        </p:nvSpPr>
        <p:spPr bwMode="auto">
          <a:xfrm>
            <a:off x="0" y="16017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140293" name="Rectangle 119"/>
          <p:cNvSpPr>
            <a:spLocks noChangeArrowheads="1"/>
          </p:cNvSpPr>
          <p:nvPr/>
        </p:nvSpPr>
        <p:spPr bwMode="auto">
          <a:xfrm>
            <a:off x="0" y="52546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40294" name="Rectangle 124"/>
          <p:cNvSpPr>
            <a:spLocks noChangeArrowheads="1"/>
          </p:cNvSpPr>
          <p:nvPr/>
        </p:nvSpPr>
        <p:spPr bwMode="auto">
          <a:xfrm>
            <a:off x="971550" y="1628775"/>
            <a:ext cx="20875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2000" b="1">
                <a:solidFill>
                  <a:srgbClr val="000000"/>
                </a:solidFill>
              </a:rPr>
              <a:t>운동처방의 요건</a:t>
            </a:r>
          </a:p>
        </p:txBody>
      </p:sp>
      <p:sp>
        <p:nvSpPr>
          <p:cNvPr id="140295" name="Rectangle 216"/>
          <p:cNvSpPr>
            <a:spLocks noChangeArrowheads="1"/>
          </p:cNvSpPr>
          <p:nvPr/>
        </p:nvSpPr>
        <p:spPr bwMode="auto">
          <a:xfrm>
            <a:off x="0" y="52546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40296" name="Rectangle 224"/>
          <p:cNvSpPr>
            <a:spLocks noChangeArrowheads="1"/>
          </p:cNvSpPr>
          <p:nvPr/>
        </p:nvSpPr>
        <p:spPr bwMode="auto">
          <a:xfrm>
            <a:off x="900113" y="2492375"/>
            <a:ext cx="2016125" cy="649288"/>
          </a:xfrm>
          <a:prstGeom prst="rect">
            <a:avLst/>
          </a:prstGeom>
          <a:solidFill>
            <a:srgbClr val="99FF33"/>
          </a:solidFill>
          <a:ln w="9525">
            <a:solidFill>
              <a:srgbClr val="33CC33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2000" b="1"/>
              <a:t>질적요소</a:t>
            </a:r>
          </a:p>
        </p:txBody>
      </p:sp>
      <p:sp>
        <p:nvSpPr>
          <p:cNvPr id="140297" name="Rectangle 225"/>
          <p:cNvSpPr>
            <a:spLocks noChangeArrowheads="1"/>
          </p:cNvSpPr>
          <p:nvPr/>
        </p:nvSpPr>
        <p:spPr bwMode="auto">
          <a:xfrm>
            <a:off x="971550" y="4652963"/>
            <a:ext cx="1944688" cy="576262"/>
          </a:xfrm>
          <a:prstGeom prst="rect">
            <a:avLst/>
          </a:prstGeom>
          <a:solidFill>
            <a:srgbClr val="99FF33"/>
          </a:solidFill>
          <a:ln w="9525">
            <a:solidFill>
              <a:srgbClr val="33CC33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2000" b="1"/>
              <a:t>양적요소</a:t>
            </a:r>
          </a:p>
        </p:txBody>
      </p:sp>
      <p:sp>
        <p:nvSpPr>
          <p:cNvPr id="140298" name="Rectangle 226"/>
          <p:cNvSpPr>
            <a:spLocks noChangeArrowheads="1"/>
          </p:cNvSpPr>
          <p:nvPr/>
        </p:nvSpPr>
        <p:spPr bwMode="auto">
          <a:xfrm>
            <a:off x="4356100" y="2205038"/>
            <a:ext cx="1944688" cy="431800"/>
          </a:xfrm>
          <a:prstGeom prst="rect">
            <a:avLst/>
          </a:prstGeom>
          <a:solidFill>
            <a:srgbClr val="FFFF00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/>
              <a:t>운동형태</a:t>
            </a:r>
            <a:r>
              <a:rPr lang="en-US" altLang="ko-KR"/>
              <a:t>(</a:t>
            </a:r>
            <a:r>
              <a:rPr lang="ko-KR" altLang="en-US"/>
              <a:t>양식</a:t>
            </a:r>
            <a:r>
              <a:rPr lang="en-US" altLang="ko-KR"/>
              <a:t>)</a:t>
            </a:r>
          </a:p>
        </p:txBody>
      </p:sp>
      <p:sp>
        <p:nvSpPr>
          <p:cNvPr id="140299" name="Rectangle 227"/>
          <p:cNvSpPr>
            <a:spLocks noChangeArrowheads="1"/>
          </p:cNvSpPr>
          <p:nvPr/>
        </p:nvSpPr>
        <p:spPr bwMode="auto">
          <a:xfrm>
            <a:off x="4356100" y="3068638"/>
            <a:ext cx="1944688" cy="431800"/>
          </a:xfrm>
          <a:prstGeom prst="rect">
            <a:avLst/>
          </a:prstGeom>
          <a:solidFill>
            <a:srgbClr val="FFFF00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/>
              <a:t>운동강도</a:t>
            </a:r>
          </a:p>
        </p:txBody>
      </p:sp>
      <p:sp>
        <p:nvSpPr>
          <p:cNvPr id="140300" name="Rectangle 228"/>
          <p:cNvSpPr>
            <a:spLocks noChangeArrowheads="1"/>
          </p:cNvSpPr>
          <p:nvPr/>
        </p:nvSpPr>
        <p:spPr bwMode="auto">
          <a:xfrm>
            <a:off x="4427538" y="4076700"/>
            <a:ext cx="1944687" cy="431800"/>
          </a:xfrm>
          <a:prstGeom prst="rect">
            <a:avLst/>
          </a:prstGeom>
          <a:solidFill>
            <a:srgbClr val="FFFF00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/>
              <a:t>운동빈도</a:t>
            </a:r>
          </a:p>
        </p:txBody>
      </p:sp>
      <p:sp>
        <p:nvSpPr>
          <p:cNvPr id="140301" name="Rectangle 229"/>
          <p:cNvSpPr>
            <a:spLocks noChangeArrowheads="1"/>
          </p:cNvSpPr>
          <p:nvPr/>
        </p:nvSpPr>
        <p:spPr bwMode="auto">
          <a:xfrm>
            <a:off x="4427538" y="4724400"/>
            <a:ext cx="1944687" cy="431800"/>
          </a:xfrm>
          <a:prstGeom prst="rect">
            <a:avLst/>
          </a:prstGeom>
          <a:solidFill>
            <a:srgbClr val="FFFF00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/>
              <a:t>운동시간</a:t>
            </a:r>
          </a:p>
        </p:txBody>
      </p:sp>
      <p:sp>
        <p:nvSpPr>
          <p:cNvPr id="140302" name="Rectangle 230"/>
          <p:cNvSpPr>
            <a:spLocks noChangeArrowheads="1"/>
          </p:cNvSpPr>
          <p:nvPr/>
        </p:nvSpPr>
        <p:spPr bwMode="auto">
          <a:xfrm>
            <a:off x="4427538" y="5373688"/>
            <a:ext cx="1944687" cy="431800"/>
          </a:xfrm>
          <a:prstGeom prst="rect">
            <a:avLst/>
          </a:prstGeom>
          <a:solidFill>
            <a:srgbClr val="FFFF00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/>
              <a:t>운동기간</a:t>
            </a:r>
          </a:p>
        </p:txBody>
      </p:sp>
      <p:sp>
        <p:nvSpPr>
          <p:cNvPr id="140303" name="Line 231"/>
          <p:cNvSpPr>
            <a:spLocks noChangeShapeType="1"/>
          </p:cNvSpPr>
          <p:nvPr/>
        </p:nvSpPr>
        <p:spPr bwMode="auto">
          <a:xfrm flipV="1">
            <a:off x="2916238" y="2420938"/>
            <a:ext cx="1439862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40304" name="Line 232"/>
          <p:cNvSpPr>
            <a:spLocks noChangeShapeType="1"/>
          </p:cNvSpPr>
          <p:nvPr/>
        </p:nvSpPr>
        <p:spPr bwMode="auto">
          <a:xfrm>
            <a:off x="2916238" y="2781300"/>
            <a:ext cx="1439862" cy="5032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40305" name="Line 233"/>
          <p:cNvSpPr>
            <a:spLocks noChangeShapeType="1"/>
          </p:cNvSpPr>
          <p:nvPr/>
        </p:nvSpPr>
        <p:spPr bwMode="auto">
          <a:xfrm flipV="1">
            <a:off x="2916238" y="4292600"/>
            <a:ext cx="1511300" cy="6492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40306" name="Line 234"/>
          <p:cNvSpPr>
            <a:spLocks noChangeShapeType="1"/>
          </p:cNvSpPr>
          <p:nvPr/>
        </p:nvSpPr>
        <p:spPr bwMode="auto">
          <a:xfrm>
            <a:off x="2916238" y="4941888"/>
            <a:ext cx="15113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40307" name="Line 235"/>
          <p:cNvSpPr>
            <a:spLocks noChangeShapeType="1"/>
          </p:cNvSpPr>
          <p:nvPr/>
        </p:nvSpPr>
        <p:spPr bwMode="auto">
          <a:xfrm>
            <a:off x="2916238" y="4941888"/>
            <a:ext cx="1511300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314" name="_x47579400" descr="EMB000004080d75"/>
          <p:cNvPicPr>
            <a:picLocks noChangeAspect="1" noChangeArrowheads="1"/>
          </p:cNvPicPr>
          <p:nvPr/>
        </p:nvPicPr>
        <p:blipFill>
          <a:blip r:embed="rId2" cstate="print"/>
          <a:srcRect r="639"/>
          <a:stretch>
            <a:fillRect/>
          </a:stretch>
        </p:blipFill>
        <p:spPr bwMode="auto">
          <a:xfrm>
            <a:off x="0" y="0"/>
            <a:ext cx="311150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1315" name="Text Box 5"/>
          <p:cNvSpPr txBox="1">
            <a:spLocks noChangeArrowheads="1"/>
          </p:cNvSpPr>
          <p:nvPr/>
        </p:nvSpPr>
        <p:spPr bwMode="auto">
          <a:xfrm>
            <a:off x="4662488" y="476250"/>
            <a:ext cx="264636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en-US" altLang="ko-KR" sz="2400" b="1"/>
              <a:t>2.</a:t>
            </a:r>
            <a:r>
              <a:rPr lang="ko-KR" altLang="en-US" sz="2400" b="1"/>
              <a:t>운동처방과정</a:t>
            </a:r>
          </a:p>
          <a:p>
            <a:pPr marL="342900" indent="-342900" algn="ctr"/>
            <a:r>
              <a:rPr lang="ko-KR" altLang="en-US" b="1"/>
              <a:t>운동형태</a:t>
            </a:r>
            <a:r>
              <a:rPr lang="en-US" altLang="ko-KR" b="1"/>
              <a:t>(</a:t>
            </a:r>
            <a:r>
              <a:rPr lang="ko-KR" altLang="en-US" b="1"/>
              <a:t>양식</a:t>
            </a:r>
            <a:r>
              <a:rPr lang="en-US" altLang="ko-KR" b="1"/>
              <a:t>)</a:t>
            </a:r>
          </a:p>
        </p:txBody>
      </p:sp>
      <p:sp>
        <p:nvSpPr>
          <p:cNvPr id="141316" name="Text Box 8"/>
          <p:cNvSpPr txBox="1">
            <a:spLocks noChangeArrowheads="1"/>
          </p:cNvSpPr>
          <p:nvPr/>
        </p:nvSpPr>
        <p:spPr bwMode="auto">
          <a:xfrm>
            <a:off x="1116013" y="2276475"/>
            <a:ext cx="11811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 b="1"/>
              <a:t>운동형태</a:t>
            </a:r>
          </a:p>
        </p:txBody>
      </p:sp>
      <p:sp>
        <p:nvSpPr>
          <p:cNvPr id="141317" name="Text Box 9"/>
          <p:cNvSpPr txBox="1">
            <a:spLocks noChangeArrowheads="1"/>
          </p:cNvSpPr>
          <p:nvPr/>
        </p:nvSpPr>
        <p:spPr bwMode="auto">
          <a:xfrm>
            <a:off x="1547813" y="2997200"/>
            <a:ext cx="5594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/>
              <a:t>운동의 실시 목적에  따라 운동의 형태나 종류가 고려</a:t>
            </a:r>
          </a:p>
        </p:txBody>
      </p:sp>
      <p:sp>
        <p:nvSpPr>
          <p:cNvPr id="141318" name="Text Box 10"/>
          <p:cNvSpPr txBox="1">
            <a:spLocks noChangeArrowheads="1"/>
          </p:cNvSpPr>
          <p:nvPr/>
        </p:nvSpPr>
        <p:spPr bwMode="auto">
          <a:xfrm>
            <a:off x="1671638" y="4083050"/>
            <a:ext cx="1631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>
                <a:solidFill>
                  <a:srgbClr val="0033CC"/>
                </a:solidFill>
              </a:rPr>
              <a:t>심폐기능 향상</a:t>
            </a:r>
          </a:p>
        </p:txBody>
      </p:sp>
      <p:sp>
        <p:nvSpPr>
          <p:cNvPr id="141319" name="Text Box 11"/>
          <p:cNvSpPr txBox="1">
            <a:spLocks noChangeArrowheads="1"/>
          </p:cNvSpPr>
          <p:nvPr/>
        </p:nvSpPr>
        <p:spPr bwMode="auto">
          <a:xfrm>
            <a:off x="1908175" y="5013325"/>
            <a:ext cx="1108075" cy="37623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>
                <a:solidFill>
                  <a:srgbClr val="FF3300"/>
                </a:solidFill>
              </a:rPr>
              <a:t>근력강화</a:t>
            </a:r>
          </a:p>
        </p:txBody>
      </p:sp>
      <p:sp>
        <p:nvSpPr>
          <p:cNvPr id="141320" name="Text Box 12"/>
          <p:cNvSpPr txBox="1">
            <a:spLocks noChangeArrowheads="1"/>
          </p:cNvSpPr>
          <p:nvPr/>
        </p:nvSpPr>
        <p:spPr bwMode="auto">
          <a:xfrm>
            <a:off x="5056188" y="4010025"/>
            <a:ext cx="1327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>
                <a:solidFill>
                  <a:srgbClr val="0033CC"/>
                </a:solidFill>
              </a:rPr>
              <a:t>유산소운동</a:t>
            </a:r>
          </a:p>
        </p:txBody>
      </p:sp>
      <p:sp>
        <p:nvSpPr>
          <p:cNvPr id="141321" name="Text Box 13"/>
          <p:cNvSpPr txBox="1">
            <a:spLocks noChangeArrowheads="1"/>
          </p:cNvSpPr>
          <p:nvPr/>
        </p:nvSpPr>
        <p:spPr bwMode="auto">
          <a:xfrm>
            <a:off x="5076825" y="4941888"/>
            <a:ext cx="1860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>
                <a:solidFill>
                  <a:srgbClr val="FF3300"/>
                </a:solidFill>
              </a:rPr>
              <a:t>웨이트 트레이닝</a:t>
            </a:r>
          </a:p>
        </p:txBody>
      </p:sp>
      <p:sp>
        <p:nvSpPr>
          <p:cNvPr id="141322" name="AutoShape 14"/>
          <p:cNvSpPr>
            <a:spLocks noChangeArrowheads="1"/>
          </p:cNvSpPr>
          <p:nvPr/>
        </p:nvSpPr>
        <p:spPr bwMode="auto">
          <a:xfrm>
            <a:off x="3851275" y="4005263"/>
            <a:ext cx="792163" cy="1584325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66FF3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338" name="_x47579400" descr="EMB000004080d75"/>
          <p:cNvPicPr>
            <a:picLocks noChangeAspect="1" noChangeArrowheads="1"/>
          </p:cNvPicPr>
          <p:nvPr/>
        </p:nvPicPr>
        <p:blipFill>
          <a:blip r:embed="rId2" cstate="print"/>
          <a:srcRect r="639"/>
          <a:stretch>
            <a:fillRect/>
          </a:stretch>
        </p:blipFill>
        <p:spPr bwMode="auto">
          <a:xfrm>
            <a:off x="0" y="0"/>
            <a:ext cx="311150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2339" name="Text Box 5"/>
          <p:cNvSpPr txBox="1">
            <a:spLocks noChangeArrowheads="1"/>
          </p:cNvSpPr>
          <p:nvPr/>
        </p:nvSpPr>
        <p:spPr bwMode="auto">
          <a:xfrm>
            <a:off x="4662488" y="476250"/>
            <a:ext cx="264636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en-US" altLang="ko-KR" sz="2400" b="1"/>
              <a:t>2.</a:t>
            </a:r>
            <a:r>
              <a:rPr lang="ko-KR" altLang="en-US" sz="2400" b="1"/>
              <a:t>운동처방과정</a:t>
            </a:r>
          </a:p>
          <a:p>
            <a:pPr marL="342900" indent="-342900" algn="ctr"/>
            <a:r>
              <a:rPr lang="ko-KR" altLang="en-US" b="1"/>
              <a:t>운동강도</a:t>
            </a:r>
            <a:r>
              <a:rPr lang="en-US" altLang="ko-KR" b="1"/>
              <a:t>-1</a:t>
            </a:r>
          </a:p>
        </p:txBody>
      </p:sp>
      <p:sp>
        <p:nvSpPr>
          <p:cNvPr id="142340" name="Rectangle 7"/>
          <p:cNvSpPr>
            <a:spLocks noChangeArrowheads="1"/>
          </p:cNvSpPr>
          <p:nvPr/>
        </p:nvSpPr>
        <p:spPr bwMode="auto">
          <a:xfrm>
            <a:off x="395288" y="4221163"/>
            <a:ext cx="8135937" cy="925512"/>
          </a:xfrm>
          <a:prstGeom prst="rect">
            <a:avLst/>
          </a:prstGeom>
          <a:noFill/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altLang="ko-KR">
                <a:latin typeface="Arial" pitchFamily="34" charset="0"/>
              </a:rPr>
              <a:t> </a:t>
            </a:r>
            <a:r>
              <a:rPr lang="en-US" altLang="ko-KR"/>
              <a:t>    </a:t>
            </a:r>
            <a:r>
              <a:rPr lang="ko-KR" altLang="en-US"/>
              <a:t>목표심박수</a:t>
            </a:r>
            <a:r>
              <a:rPr lang="en-US" altLang="ko-KR"/>
              <a:t>=[(</a:t>
            </a:r>
            <a:r>
              <a:rPr lang="ko-KR" altLang="en-US"/>
              <a:t>최대심박수</a:t>
            </a:r>
            <a:r>
              <a:rPr lang="en-US" altLang="ko-KR"/>
              <a:t>-</a:t>
            </a:r>
            <a:r>
              <a:rPr lang="ko-KR" altLang="en-US"/>
              <a:t>안정시 심박수</a:t>
            </a:r>
            <a:r>
              <a:rPr lang="en-US" altLang="ko-KR"/>
              <a:t>)×</a:t>
            </a:r>
            <a:r>
              <a:rPr lang="ko-KR" altLang="en-US"/>
              <a:t>처방비율</a:t>
            </a:r>
            <a:r>
              <a:rPr lang="en-US" altLang="ko-KR"/>
              <a:t>(%)]+</a:t>
            </a:r>
            <a:r>
              <a:rPr lang="ko-KR" altLang="en-US"/>
              <a:t>안정시 심박수 </a:t>
            </a:r>
          </a:p>
          <a:p>
            <a:r>
              <a:rPr lang="ko-KR" altLang="en-US">
                <a:latin typeface="Arial" pitchFamily="34" charset="0"/>
              </a:rPr>
              <a:t>     </a:t>
            </a:r>
            <a:r>
              <a:rPr lang="ko-KR" altLang="en-US"/>
              <a:t> </a:t>
            </a:r>
          </a:p>
          <a:p>
            <a:r>
              <a:rPr lang="ko-KR" altLang="en-US"/>
              <a:t>     예상최대심박수</a:t>
            </a:r>
            <a:r>
              <a:rPr lang="en-US" altLang="ko-KR"/>
              <a:t>(HR max) = 220 - </a:t>
            </a:r>
            <a:r>
              <a:rPr lang="ko-KR" altLang="en-US"/>
              <a:t>연령 </a:t>
            </a:r>
          </a:p>
        </p:txBody>
      </p:sp>
      <p:sp>
        <p:nvSpPr>
          <p:cNvPr id="142341" name="Text Box 8"/>
          <p:cNvSpPr txBox="1">
            <a:spLocks noChangeArrowheads="1"/>
          </p:cNvSpPr>
          <p:nvPr/>
        </p:nvSpPr>
        <p:spPr bwMode="auto">
          <a:xfrm>
            <a:off x="611188" y="3573463"/>
            <a:ext cx="41656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>
                <a:solidFill>
                  <a:srgbClr val="0033CC"/>
                </a:solidFill>
              </a:rPr>
              <a:t>목표심박수</a:t>
            </a:r>
            <a:r>
              <a:rPr lang="en-US" altLang="ko-KR">
                <a:solidFill>
                  <a:srgbClr val="0033CC"/>
                </a:solidFill>
              </a:rPr>
              <a:t>(THR: Training Heart Rate</a:t>
            </a:r>
            <a:r>
              <a:rPr lang="en-US" altLang="ko-KR"/>
              <a:t>)</a:t>
            </a:r>
          </a:p>
        </p:txBody>
      </p:sp>
      <p:sp>
        <p:nvSpPr>
          <p:cNvPr id="142342" name="Text Box 10"/>
          <p:cNvSpPr txBox="1">
            <a:spLocks noChangeArrowheads="1"/>
          </p:cNvSpPr>
          <p:nvPr/>
        </p:nvSpPr>
        <p:spPr bwMode="auto">
          <a:xfrm>
            <a:off x="1187450" y="2492375"/>
            <a:ext cx="3232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/>
              <a:t>일정 시간 내에 수행한 운동량</a:t>
            </a:r>
          </a:p>
        </p:txBody>
      </p:sp>
      <p:sp>
        <p:nvSpPr>
          <p:cNvPr id="142343" name="Text Box 11"/>
          <p:cNvSpPr txBox="1">
            <a:spLocks noChangeArrowheads="1"/>
          </p:cNvSpPr>
          <p:nvPr/>
        </p:nvSpPr>
        <p:spPr bwMode="auto">
          <a:xfrm>
            <a:off x="827088" y="5516563"/>
            <a:ext cx="7470775" cy="650875"/>
          </a:xfrm>
          <a:prstGeom prst="rect">
            <a:avLst/>
          </a:prstGeom>
          <a:noFill/>
          <a:ln w="9525">
            <a:solidFill>
              <a:srgbClr val="66FF33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/>
              <a:t>Ex) </a:t>
            </a:r>
            <a:r>
              <a:rPr lang="ko-KR" altLang="en-US"/>
              <a:t>연령이 </a:t>
            </a:r>
            <a:r>
              <a:rPr lang="en-US" altLang="ko-KR"/>
              <a:t>30</a:t>
            </a:r>
            <a:r>
              <a:rPr lang="ko-KR" altLang="en-US"/>
              <a:t>세이고 안정 시 심박수가 </a:t>
            </a:r>
            <a:r>
              <a:rPr lang="en-US" altLang="ko-KR"/>
              <a:t>70</a:t>
            </a:r>
            <a:r>
              <a:rPr lang="ko-KR" altLang="en-US"/>
              <a:t>인 사람이 </a:t>
            </a:r>
            <a:r>
              <a:rPr lang="en-US" altLang="ko-KR"/>
              <a:t>70%</a:t>
            </a:r>
            <a:r>
              <a:rPr lang="ko-KR" altLang="en-US"/>
              <a:t>의 운동강도로</a:t>
            </a:r>
          </a:p>
          <a:p>
            <a:r>
              <a:rPr lang="ko-KR" altLang="en-US"/>
              <a:t>      운동을 하기 위한 운동 시 목표심박수는</a:t>
            </a:r>
            <a:r>
              <a:rPr lang="en-US" altLang="ko-KR"/>
              <a:t>?</a:t>
            </a:r>
          </a:p>
        </p:txBody>
      </p:sp>
      <p:sp>
        <p:nvSpPr>
          <p:cNvPr id="142344" name="Text Box 12"/>
          <p:cNvSpPr txBox="1">
            <a:spLocks noChangeArrowheads="1"/>
          </p:cNvSpPr>
          <p:nvPr/>
        </p:nvSpPr>
        <p:spPr bwMode="auto">
          <a:xfrm>
            <a:off x="1258888" y="1773238"/>
            <a:ext cx="11811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 b="1"/>
              <a:t>운동강도</a:t>
            </a:r>
          </a:p>
        </p:txBody>
      </p:sp>
      <p:pic>
        <p:nvPicPr>
          <p:cNvPr id="142345" name="Picture 12" descr="http://i1.search.daumcdn.net/simg/image/G01/imgsearch/130x130/5fe9f7d3dec688788dfd6b8c92e36e61_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725" y="1341438"/>
            <a:ext cx="1800225" cy="130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2346" name="Picture 14" descr="http://i2.search.daumcdn.net/image03.search/02/9.34.96.CF_17kJ9_R2M6_55_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5825" y="1341438"/>
            <a:ext cx="1728788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2347" name="Picture 16" descr="http://i2.search.daumcdn.net/image03.search/02/e.fb.65.PR_music_1111200_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5825" y="2781300"/>
            <a:ext cx="1728788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2348" name="Picture 18" descr="http://i1.search.daumcdn.net/simg/image/G01/imgsearch/130x130/7f3717a79f63ae43886fe843f5e160ca_c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92725" y="2781300"/>
            <a:ext cx="1800225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62" name="_x47579400" descr="EMB000004080d75"/>
          <p:cNvPicPr>
            <a:picLocks noChangeAspect="1" noChangeArrowheads="1"/>
          </p:cNvPicPr>
          <p:nvPr/>
        </p:nvPicPr>
        <p:blipFill>
          <a:blip r:embed="rId2" cstate="print"/>
          <a:srcRect r="639"/>
          <a:stretch>
            <a:fillRect/>
          </a:stretch>
        </p:blipFill>
        <p:spPr bwMode="auto">
          <a:xfrm>
            <a:off x="0" y="0"/>
            <a:ext cx="311150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63" name="Text Box 6"/>
          <p:cNvSpPr txBox="1">
            <a:spLocks noChangeArrowheads="1"/>
          </p:cNvSpPr>
          <p:nvPr/>
        </p:nvSpPr>
        <p:spPr bwMode="auto">
          <a:xfrm>
            <a:off x="4662488" y="476250"/>
            <a:ext cx="264636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en-US" altLang="ko-KR" sz="2400" b="1"/>
              <a:t>2.</a:t>
            </a:r>
            <a:r>
              <a:rPr lang="ko-KR" altLang="en-US" sz="2400" b="1"/>
              <a:t>운동처방과정</a:t>
            </a:r>
          </a:p>
          <a:p>
            <a:pPr marL="342900" indent="-342900" algn="ctr"/>
            <a:r>
              <a:rPr lang="ko-KR" altLang="en-US" b="1"/>
              <a:t>운동강도</a:t>
            </a:r>
            <a:r>
              <a:rPr lang="en-US" altLang="ko-KR" b="1"/>
              <a:t>-2</a:t>
            </a:r>
          </a:p>
        </p:txBody>
      </p:sp>
      <p:sp>
        <p:nvSpPr>
          <p:cNvPr id="143364" name="Text Box 7"/>
          <p:cNvSpPr txBox="1">
            <a:spLocks noChangeArrowheads="1"/>
          </p:cNvSpPr>
          <p:nvPr/>
        </p:nvSpPr>
        <p:spPr bwMode="auto">
          <a:xfrm>
            <a:off x="1042988" y="1916113"/>
            <a:ext cx="24733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>
                <a:solidFill>
                  <a:srgbClr val="0033CC"/>
                </a:solidFill>
              </a:rPr>
              <a:t>자각적 운동강도</a:t>
            </a:r>
            <a:r>
              <a:rPr lang="en-US" altLang="ko-KR">
                <a:solidFill>
                  <a:srgbClr val="0033CC"/>
                </a:solidFill>
              </a:rPr>
              <a:t>(RPE)</a:t>
            </a:r>
            <a:endParaRPr lang="en-US" altLang="ko-KR"/>
          </a:p>
        </p:txBody>
      </p:sp>
      <p:sp>
        <p:nvSpPr>
          <p:cNvPr id="143365" name="Rectangle 8"/>
          <p:cNvSpPr>
            <a:spLocks noChangeArrowheads="1"/>
          </p:cNvSpPr>
          <p:nvPr/>
        </p:nvSpPr>
        <p:spPr bwMode="auto">
          <a:xfrm>
            <a:off x="0" y="2403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143366" name="Rectangle 24"/>
          <p:cNvSpPr>
            <a:spLocks noChangeArrowheads="1"/>
          </p:cNvSpPr>
          <p:nvPr/>
        </p:nvSpPr>
        <p:spPr bwMode="auto">
          <a:xfrm>
            <a:off x="0" y="44529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43367" name="Rectangle 25"/>
          <p:cNvSpPr>
            <a:spLocks noChangeArrowheads="1"/>
          </p:cNvSpPr>
          <p:nvPr/>
        </p:nvSpPr>
        <p:spPr bwMode="auto">
          <a:xfrm>
            <a:off x="0" y="25415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/>
          </a:p>
        </p:txBody>
      </p:sp>
      <p:graphicFrame>
        <p:nvGraphicFramePr>
          <p:cNvPr id="148518" name="Group 38"/>
          <p:cNvGraphicFramePr>
            <a:graphicFrameLocks noGrp="1"/>
          </p:cNvGraphicFramePr>
          <p:nvPr/>
        </p:nvGraphicFramePr>
        <p:xfrm>
          <a:off x="684213" y="2852738"/>
          <a:ext cx="7775575" cy="2592387"/>
        </p:xfrm>
        <a:graphic>
          <a:graphicData uri="http://schemas.openxmlformats.org/drawingml/2006/table">
            <a:tbl>
              <a:tblPr/>
              <a:tblGrid>
                <a:gridCol w="7775575"/>
              </a:tblGrid>
              <a:tr h="2592387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6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                             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                         13 </a:t>
                      </a: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약간 힘들다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(Somewhat hard)</a:t>
                      </a:r>
                      <a:endParaRPr kumimoji="1" lang="en-US" altLang="ko-K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한컴바탕" pitchFamily="18" charset="-127"/>
                        <a:ea typeface="바탕" pitchFamily="18" charset="-127"/>
                        <a:cs typeface="한컴바탕" pitchFamily="18" charset="-127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7 </a:t>
                      </a: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매우 가볍다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(Very, Very light)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       14</a:t>
                      </a:r>
                      <a:endParaRPr kumimoji="1" lang="en-US" altLang="ko-K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한컴바탕" pitchFamily="18" charset="-127"/>
                        <a:ea typeface="바탕" pitchFamily="18" charset="-127"/>
                        <a:cs typeface="한컴바탕" pitchFamily="18" charset="-127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8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                               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                        15 </a:t>
                      </a: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힘들다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(Hard)</a:t>
                      </a:r>
                      <a:endParaRPr kumimoji="1" lang="en-US" altLang="ko-K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한컴바탕" pitchFamily="18" charset="-127"/>
                        <a:ea typeface="바탕" pitchFamily="18" charset="-127"/>
                        <a:cs typeface="한컴바탕" pitchFamily="18" charset="-127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9 </a:t>
                      </a: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상당히 가볍다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(Very light)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     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         16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 </a:t>
                      </a:r>
                      <a:endParaRPr kumimoji="1" lang="en-US" altLang="ko-K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한컴바탕" pitchFamily="18" charset="-127"/>
                        <a:ea typeface="바탕" pitchFamily="18" charset="-127"/>
                        <a:cs typeface="한컴바탕" pitchFamily="18" charset="-127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10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                             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                        17 </a:t>
                      </a: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상당히 힘들다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(Very hard)</a:t>
                      </a:r>
                      <a:endParaRPr kumimoji="1" lang="en-US" altLang="ko-K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한컴바탕" pitchFamily="18" charset="-127"/>
                        <a:ea typeface="바탕" pitchFamily="18" charset="-127"/>
                        <a:cs typeface="한컴바탕" pitchFamily="18" charset="-127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11 </a:t>
                      </a: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가볍다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(Fairly light)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          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            18</a:t>
                      </a:r>
                      <a:endParaRPr kumimoji="1" lang="en-US" altLang="ko-K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한컴바탕" pitchFamily="18" charset="-127"/>
                        <a:ea typeface="바탕" pitchFamily="18" charset="-127"/>
                        <a:cs typeface="한컴바탕" pitchFamily="18" charset="-127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12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                            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                       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 19 </a:t>
                      </a: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상당히 힘들다</a:t>
                      </a:r>
                      <a:r>
                        <a:rPr kumimoji="1" lang="en-US" altLang="ko-K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(Very hard) </a:t>
                      </a:r>
                      <a:endParaRPr kumimoji="1" lang="en-US" altLang="ko-K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3374" name="Rectangle 36"/>
          <p:cNvSpPr>
            <a:spLocks noChangeArrowheads="1"/>
          </p:cNvSpPr>
          <p:nvPr/>
        </p:nvSpPr>
        <p:spPr bwMode="auto">
          <a:xfrm>
            <a:off x="0" y="4314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43375" name="Text Box 39"/>
          <p:cNvSpPr txBox="1">
            <a:spLocks noChangeArrowheads="1"/>
          </p:cNvSpPr>
          <p:nvPr/>
        </p:nvSpPr>
        <p:spPr bwMode="auto">
          <a:xfrm>
            <a:off x="684213" y="5805488"/>
            <a:ext cx="7651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/>
              <a:t>최대산소섭취량</a:t>
            </a:r>
            <a:r>
              <a:rPr lang="en-US" altLang="ko-KR"/>
              <a:t>, </a:t>
            </a:r>
            <a:r>
              <a:rPr lang="ko-KR" altLang="en-US"/>
              <a:t>심박수</a:t>
            </a:r>
            <a:r>
              <a:rPr lang="en-US" altLang="ko-KR"/>
              <a:t>, </a:t>
            </a:r>
            <a:r>
              <a:rPr lang="ko-KR" altLang="en-US"/>
              <a:t>환기량</a:t>
            </a:r>
            <a:r>
              <a:rPr lang="en-US" altLang="ko-KR"/>
              <a:t>, </a:t>
            </a:r>
            <a:r>
              <a:rPr lang="ko-KR" altLang="en-US"/>
              <a:t>혈중젖산농도</a:t>
            </a:r>
            <a:r>
              <a:rPr lang="en-US" altLang="ko-KR"/>
              <a:t>, </a:t>
            </a:r>
            <a:r>
              <a:rPr lang="ko-KR" altLang="en-US"/>
              <a:t>심폐 및 대사기능과 관련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5"/>
          <p:cNvSpPr>
            <a:spLocks noChangeArrowheads="1"/>
          </p:cNvSpPr>
          <p:nvPr/>
        </p:nvSpPr>
        <p:spPr bwMode="auto">
          <a:xfrm>
            <a:off x="1403350" y="4071938"/>
            <a:ext cx="6264275" cy="1474787"/>
          </a:xfrm>
          <a:prstGeom prst="rect">
            <a:avLst/>
          </a:prstGeom>
          <a:noFill/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altLang="ko-KR"/>
              <a:t>    1RM = W0+W1 </a:t>
            </a:r>
          </a:p>
          <a:p>
            <a:r>
              <a:rPr lang="en-US" altLang="ko-KR"/>
              <a:t>     W1 = W0 × 0.025 × R </a:t>
            </a:r>
          </a:p>
          <a:p>
            <a:r>
              <a:rPr lang="en-US" altLang="ko-KR"/>
              <a:t>     W0 : </a:t>
            </a:r>
            <a:r>
              <a:rPr lang="ko-KR" altLang="en-US"/>
              <a:t>충분한 준비운동 후 약간 무겁다고 생각되는 중량 </a:t>
            </a:r>
          </a:p>
          <a:p>
            <a:r>
              <a:rPr lang="ko-KR" altLang="en-US"/>
              <a:t>            </a:t>
            </a:r>
            <a:r>
              <a:rPr lang="en-US" altLang="ko-KR"/>
              <a:t>(7-8</a:t>
            </a:r>
            <a:r>
              <a:rPr lang="ko-KR" altLang="en-US"/>
              <a:t>회 반복 수축이 가능한 무게</a:t>
            </a:r>
            <a:r>
              <a:rPr lang="en-US" altLang="ko-KR"/>
              <a:t>)  </a:t>
            </a:r>
          </a:p>
          <a:p>
            <a:r>
              <a:rPr lang="en-US" altLang="ko-KR"/>
              <a:t>     R : </a:t>
            </a:r>
            <a:r>
              <a:rPr lang="ko-KR" altLang="en-US"/>
              <a:t>반복횟수 </a:t>
            </a:r>
          </a:p>
        </p:txBody>
      </p:sp>
      <p:pic>
        <p:nvPicPr>
          <p:cNvPr id="144387" name="_x47579400" descr="EMB000004080d75"/>
          <p:cNvPicPr>
            <a:picLocks noChangeAspect="1" noChangeArrowheads="1"/>
          </p:cNvPicPr>
          <p:nvPr/>
        </p:nvPicPr>
        <p:blipFill>
          <a:blip r:embed="rId2" cstate="print"/>
          <a:srcRect r="639"/>
          <a:stretch>
            <a:fillRect/>
          </a:stretch>
        </p:blipFill>
        <p:spPr bwMode="auto">
          <a:xfrm>
            <a:off x="0" y="0"/>
            <a:ext cx="311150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4388" name="Text Box 7"/>
          <p:cNvSpPr txBox="1">
            <a:spLocks noChangeArrowheads="1"/>
          </p:cNvSpPr>
          <p:nvPr/>
        </p:nvSpPr>
        <p:spPr bwMode="auto">
          <a:xfrm>
            <a:off x="4662488" y="476250"/>
            <a:ext cx="264636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en-US" altLang="ko-KR" sz="2400" b="1"/>
              <a:t>2.</a:t>
            </a:r>
            <a:r>
              <a:rPr lang="ko-KR" altLang="en-US" sz="2400" b="1"/>
              <a:t>운동처방과정</a:t>
            </a:r>
          </a:p>
          <a:p>
            <a:pPr marL="342900" indent="-342900" algn="ctr"/>
            <a:r>
              <a:rPr lang="ko-KR" altLang="en-US" b="1"/>
              <a:t>운동강도</a:t>
            </a:r>
            <a:r>
              <a:rPr lang="en-US" altLang="ko-KR" b="1"/>
              <a:t>-3</a:t>
            </a:r>
          </a:p>
        </p:txBody>
      </p:sp>
      <p:sp>
        <p:nvSpPr>
          <p:cNvPr id="144389" name="Text Box 8"/>
          <p:cNvSpPr txBox="1">
            <a:spLocks noChangeArrowheads="1"/>
          </p:cNvSpPr>
          <p:nvPr/>
        </p:nvSpPr>
        <p:spPr bwMode="auto">
          <a:xfrm>
            <a:off x="1042988" y="1916113"/>
            <a:ext cx="4794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>
                <a:solidFill>
                  <a:srgbClr val="0033CC"/>
                </a:solidFill>
              </a:rPr>
              <a:t>최대반복횟수</a:t>
            </a:r>
            <a:r>
              <a:rPr lang="en-US" altLang="ko-KR">
                <a:solidFill>
                  <a:srgbClr val="0033CC"/>
                </a:solidFill>
              </a:rPr>
              <a:t>(1RM : 1 Repetition Maximum)</a:t>
            </a:r>
          </a:p>
        </p:txBody>
      </p:sp>
      <p:sp>
        <p:nvSpPr>
          <p:cNvPr id="144390" name="Text Box 9"/>
          <p:cNvSpPr txBox="1">
            <a:spLocks noChangeArrowheads="1"/>
          </p:cNvSpPr>
          <p:nvPr/>
        </p:nvSpPr>
        <p:spPr bwMode="auto">
          <a:xfrm>
            <a:off x="1692275" y="2349500"/>
            <a:ext cx="32115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/>
              <a:t>1</a:t>
            </a:r>
            <a:r>
              <a:rPr lang="ko-KR" altLang="en-US"/>
              <a:t>회 반복할 수 있는 최대 중량</a:t>
            </a:r>
          </a:p>
        </p:txBody>
      </p:sp>
      <p:sp>
        <p:nvSpPr>
          <p:cNvPr id="144391" name="Text Box 10"/>
          <p:cNvSpPr txBox="1">
            <a:spLocks noChangeArrowheads="1"/>
          </p:cNvSpPr>
          <p:nvPr/>
        </p:nvSpPr>
        <p:spPr bwMode="auto">
          <a:xfrm>
            <a:off x="1455738" y="3290888"/>
            <a:ext cx="1416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/>
              <a:t>1RM </a:t>
            </a:r>
            <a:r>
              <a:rPr lang="ko-KR" altLang="en-US"/>
              <a:t>예측법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410" name="_x47579400" descr="EMB000004080d75"/>
          <p:cNvPicPr>
            <a:picLocks noChangeAspect="1" noChangeArrowheads="1"/>
          </p:cNvPicPr>
          <p:nvPr/>
        </p:nvPicPr>
        <p:blipFill>
          <a:blip r:embed="rId2" cstate="print"/>
          <a:srcRect r="639"/>
          <a:stretch>
            <a:fillRect/>
          </a:stretch>
        </p:blipFill>
        <p:spPr bwMode="auto">
          <a:xfrm>
            <a:off x="0" y="0"/>
            <a:ext cx="311150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5411" name="Text Box 5"/>
          <p:cNvSpPr txBox="1">
            <a:spLocks noChangeArrowheads="1"/>
          </p:cNvSpPr>
          <p:nvPr/>
        </p:nvSpPr>
        <p:spPr bwMode="auto">
          <a:xfrm>
            <a:off x="4662488" y="476250"/>
            <a:ext cx="264636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en-US" altLang="ko-KR" sz="2400" b="1"/>
              <a:t>2.</a:t>
            </a:r>
            <a:r>
              <a:rPr lang="ko-KR" altLang="en-US" sz="2400" b="1"/>
              <a:t>운동처방과정</a:t>
            </a:r>
          </a:p>
          <a:p>
            <a:pPr marL="342900" indent="-342900" algn="ctr"/>
            <a:r>
              <a:rPr lang="ko-KR" altLang="en-US" b="1"/>
              <a:t>운동시간</a:t>
            </a:r>
          </a:p>
        </p:txBody>
      </p:sp>
      <p:sp>
        <p:nvSpPr>
          <p:cNvPr id="145412" name="Text Box 7"/>
          <p:cNvSpPr txBox="1">
            <a:spLocks noChangeArrowheads="1"/>
          </p:cNvSpPr>
          <p:nvPr/>
        </p:nvSpPr>
        <p:spPr bwMode="auto">
          <a:xfrm>
            <a:off x="1187450" y="1844675"/>
            <a:ext cx="11811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 b="1"/>
              <a:t>운동시간</a:t>
            </a:r>
          </a:p>
        </p:txBody>
      </p:sp>
      <p:sp>
        <p:nvSpPr>
          <p:cNvPr id="145413" name="Text Box 8"/>
          <p:cNvSpPr txBox="1">
            <a:spLocks noChangeArrowheads="1"/>
          </p:cNvSpPr>
          <p:nvPr/>
        </p:nvSpPr>
        <p:spPr bwMode="auto">
          <a:xfrm>
            <a:off x="1476375" y="2636838"/>
            <a:ext cx="4375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/>
              <a:t>일련의 운동을 실시하는데 소요되는 시간</a:t>
            </a:r>
          </a:p>
        </p:txBody>
      </p:sp>
      <p:sp>
        <p:nvSpPr>
          <p:cNvPr id="145414" name="Text Box 9"/>
          <p:cNvSpPr txBox="1">
            <a:spLocks noChangeArrowheads="1"/>
          </p:cNvSpPr>
          <p:nvPr/>
        </p:nvSpPr>
        <p:spPr bwMode="auto">
          <a:xfrm>
            <a:off x="1476375" y="3213100"/>
            <a:ext cx="64690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/>
              <a:t>운동형태에 따라 세트</a:t>
            </a:r>
            <a:r>
              <a:rPr lang="en-US" altLang="ko-KR"/>
              <a:t>(set)</a:t>
            </a:r>
            <a:r>
              <a:rPr lang="ko-KR" altLang="en-US"/>
              <a:t>나 시수</a:t>
            </a:r>
            <a:r>
              <a:rPr lang="en-US" altLang="ko-KR"/>
              <a:t>(session)</a:t>
            </a:r>
            <a:r>
              <a:rPr lang="ko-KR" altLang="en-US"/>
              <a:t>로 나타낼 수 있음</a:t>
            </a:r>
          </a:p>
        </p:txBody>
      </p:sp>
      <p:pic>
        <p:nvPicPr>
          <p:cNvPr id="145415" name="Picture 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3800" y="3933825"/>
            <a:ext cx="3924300" cy="256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434" name="_x47579400" descr="EMB000004080d75"/>
          <p:cNvPicPr>
            <a:picLocks noChangeAspect="1" noChangeArrowheads="1"/>
          </p:cNvPicPr>
          <p:nvPr/>
        </p:nvPicPr>
        <p:blipFill>
          <a:blip r:embed="rId2" cstate="print"/>
          <a:srcRect r="639"/>
          <a:stretch>
            <a:fillRect/>
          </a:stretch>
        </p:blipFill>
        <p:spPr bwMode="auto">
          <a:xfrm>
            <a:off x="0" y="0"/>
            <a:ext cx="311150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6435" name="Text Box 5"/>
          <p:cNvSpPr txBox="1">
            <a:spLocks noChangeArrowheads="1"/>
          </p:cNvSpPr>
          <p:nvPr/>
        </p:nvSpPr>
        <p:spPr bwMode="auto">
          <a:xfrm>
            <a:off x="4662488" y="476250"/>
            <a:ext cx="264636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en-US" altLang="ko-KR" sz="2400" b="1"/>
              <a:t>2.</a:t>
            </a:r>
            <a:r>
              <a:rPr lang="ko-KR" altLang="en-US" sz="2400" b="1"/>
              <a:t>운동처방과정</a:t>
            </a:r>
          </a:p>
          <a:p>
            <a:pPr marL="342900" indent="-342900" algn="ctr"/>
            <a:r>
              <a:rPr lang="ko-KR" altLang="en-US" b="1"/>
              <a:t>운동빈도</a:t>
            </a:r>
          </a:p>
        </p:txBody>
      </p:sp>
      <p:sp>
        <p:nvSpPr>
          <p:cNvPr id="146436" name="Text Box 7"/>
          <p:cNvSpPr txBox="1">
            <a:spLocks noChangeArrowheads="1"/>
          </p:cNvSpPr>
          <p:nvPr/>
        </p:nvSpPr>
        <p:spPr bwMode="auto">
          <a:xfrm>
            <a:off x="1116013" y="2276475"/>
            <a:ext cx="11811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 b="1"/>
              <a:t>운동빈도</a:t>
            </a:r>
          </a:p>
        </p:txBody>
      </p:sp>
      <p:sp>
        <p:nvSpPr>
          <p:cNvPr id="146437" name="Text Box 8"/>
          <p:cNvSpPr txBox="1">
            <a:spLocks noChangeArrowheads="1"/>
          </p:cNvSpPr>
          <p:nvPr/>
        </p:nvSpPr>
        <p:spPr bwMode="auto">
          <a:xfrm>
            <a:off x="1743075" y="3001963"/>
            <a:ext cx="53070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/>
              <a:t>운동 프로그램을 </a:t>
            </a:r>
            <a:r>
              <a:rPr lang="en-US" altLang="ko-KR"/>
              <a:t>1</a:t>
            </a:r>
            <a:r>
              <a:rPr lang="ko-KR" altLang="en-US"/>
              <a:t>주일 동안 실시한 날짜수</a:t>
            </a:r>
            <a:r>
              <a:rPr lang="en-US" altLang="ko-KR"/>
              <a:t>(</a:t>
            </a:r>
            <a:r>
              <a:rPr lang="ko-KR" altLang="en-US"/>
              <a:t>회</a:t>
            </a:r>
            <a:r>
              <a:rPr lang="en-US" altLang="ko-KR"/>
              <a:t>/</a:t>
            </a:r>
            <a:r>
              <a:rPr lang="ko-KR" altLang="en-US"/>
              <a:t>주</a:t>
            </a:r>
            <a:r>
              <a:rPr lang="en-US" altLang="ko-KR"/>
              <a:t>)</a:t>
            </a:r>
          </a:p>
        </p:txBody>
      </p:sp>
      <p:sp>
        <p:nvSpPr>
          <p:cNvPr id="146438" name="Text Box 9"/>
          <p:cNvSpPr txBox="1">
            <a:spLocks noChangeArrowheads="1"/>
          </p:cNvSpPr>
          <p:nvPr/>
        </p:nvSpPr>
        <p:spPr bwMode="auto">
          <a:xfrm>
            <a:off x="1619250" y="3644900"/>
            <a:ext cx="1403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>
                <a:solidFill>
                  <a:srgbClr val="33CC33"/>
                </a:solidFill>
              </a:rPr>
              <a:t>가벼운 운동</a:t>
            </a:r>
          </a:p>
        </p:txBody>
      </p:sp>
      <p:sp>
        <p:nvSpPr>
          <p:cNvPr id="146439" name="Line 10"/>
          <p:cNvSpPr>
            <a:spLocks noChangeShapeType="1"/>
          </p:cNvSpPr>
          <p:nvPr/>
        </p:nvSpPr>
        <p:spPr bwMode="auto">
          <a:xfrm>
            <a:off x="3132138" y="3860800"/>
            <a:ext cx="1295400" cy="0"/>
          </a:xfrm>
          <a:prstGeom prst="line">
            <a:avLst/>
          </a:prstGeom>
          <a:noFill/>
          <a:ln w="9525">
            <a:solidFill>
              <a:srgbClr val="33CC33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46440" name="Text Box 11"/>
          <p:cNvSpPr txBox="1">
            <a:spLocks noChangeArrowheads="1"/>
          </p:cNvSpPr>
          <p:nvPr/>
        </p:nvSpPr>
        <p:spPr bwMode="auto">
          <a:xfrm>
            <a:off x="4695825" y="3651250"/>
            <a:ext cx="641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>
                <a:solidFill>
                  <a:srgbClr val="33CC33"/>
                </a:solidFill>
              </a:rPr>
              <a:t>매일</a:t>
            </a:r>
          </a:p>
        </p:txBody>
      </p:sp>
      <p:sp>
        <p:nvSpPr>
          <p:cNvPr id="146441" name="Text Box 12"/>
          <p:cNvSpPr txBox="1">
            <a:spLocks noChangeArrowheads="1"/>
          </p:cNvSpPr>
          <p:nvPr/>
        </p:nvSpPr>
        <p:spPr bwMode="auto">
          <a:xfrm>
            <a:off x="1600200" y="4298950"/>
            <a:ext cx="1479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>
                <a:solidFill>
                  <a:srgbClr val="0033CC"/>
                </a:solidFill>
              </a:rPr>
              <a:t>그 밖의 운동</a:t>
            </a:r>
          </a:p>
        </p:txBody>
      </p:sp>
      <p:sp>
        <p:nvSpPr>
          <p:cNvPr id="146442" name="Line 13"/>
          <p:cNvSpPr>
            <a:spLocks noChangeShapeType="1"/>
          </p:cNvSpPr>
          <p:nvPr/>
        </p:nvSpPr>
        <p:spPr bwMode="auto">
          <a:xfrm>
            <a:off x="3132138" y="4437063"/>
            <a:ext cx="1295400" cy="0"/>
          </a:xfrm>
          <a:prstGeom prst="line">
            <a:avLst/>
          </a:prstGeom>
          <a:noFill/>
          <a:ln w="9525">
            <a:solidFill>
              <a:srgbClr val="0033CC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46443" name="Text Box 14"/>
          <p:cNvSpPr txBox="1">
            <a:spLocks noChangeArrowheads="1"/>
          </p:cNvSpPr>
          <p:nvPr/>
        </p:nvSpPr>
        <p:spPr bwMode="auto">
          <a:xfrm>
            <a:off x="4643438" y="4221163"/>
            <a:ext cx="11811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>
                <a:solidFill>
                  <a:srgbClr val="0033CC"/>
                </a:solidFill>
              </a:rPr>
              <a:t>3~5</a:t>
            </a:r>
            <a:r>
              <a:rPr lang="ko-KR" altLang="en-US">
                <a:solidFill>
                  <a:srgbClr val="0033CC"/>
                </a:solidFill>
              </a:rPr>
              <a:t>회</a:t>
            </a:r>
            <a:r>
              <a:rPr lang="en-US" altLang="ko-KR">
                <a:solidFill>
                  <a:srgbClr val="0033CC"/>
                </a:solidFill>
              </a:rPr>
              <a:t>/</a:t>
            </a:r>
            <a:r>
              <a:rPr lang="ko-KR" altLang="en-US">
                <a:solidFill>
                  <a:srgbClr val="0033CC"/>
                </a:solidFill>
              </a:rPr>
              <a:t>주</a:t>
            </a:r>
          </a:p>
        </p:txBody>
      </p:sp>
      <p:sp>
        <p:nvSpPr>
          <p:cNvPr id="146444" name="Text Box 15"/>
          <p:cNvSpPr txBox="1">
            <a:spLocks noChangeArrowheads="1"/>
          </p:cNvSpPr>
          <p:nvPr/>
        </p:nvSpPr>
        <p:spPr bwMode="auto">
          <a:xfrm>
            <a:off x="1042988" y="5013325"/>
            <a:ext cx="7042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/>
              <a:t>운동의 효과와 운동 후  나타나는 피로가 우선적으로 고려되어야 함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458" name="_x47579400" descr="EMB000004080d75"/>
          <p:cNvPicPr>
            <a:picLocks noChangeAspect="1" noChangeArrowheads="1"/>
          </p:cNvPicPr>
          <p:nvPr/>
        </p:nvPicPr>
        <p:blipFill>
          <a:blip r:embed="rId2" cstate="print"/>
          <a:srcRect r="639"/>
          <a:stretch>
            <a:fillRect/>
          </a:stretch>
        </p:blipFill>
        <p:spPr bwMode="auto">
          <a:xfrm>
            <a:off x="0" y="0"/>
            <a:ext cx="311150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7459" name="Text Box 5"/>
          <p:cNvSpPr txBox="1">
            <a:spLocks noChangeArrowheads="1"/>
          </p:cNvSpPr>
          <p:nvPr/>
        </p:nvSpPr>
        <p:spPr bwMode="auto">
          <a:xfrm>
            <a:off x="4662488" y="476250"/>
            <a:ext cx="264636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en-US" altLang="ko-KR" sz="2400" b="1"/>
              <a:t>2.</a:t>
            </a:r>
            <a:r>
              <a:rPr lang="ko-KR" altLang="en-US" sz="2400" b="1"/>
              <a:t>운동처방과정</a:t>
            </a:r>
          </a:p>
          <a:p>
            <a:pPr marL="342900" indent="-342900" algn="ctr"/>
            <a:r>
              <a:rPr lang="ko-KR" altLang="en-US" b="1"/>
              <a:t>운동기간</a:t>
            </a:r>
          </a:p>
        </p:txBody>
      </p:sp>
      <p:sp>
        <p:nvSpPr>
          <p:cNvPr id="147460" name="Text Box 7"/>
          <p:cNvSpPr txBox="1">
            <a:spLocks noChangeArrowheads="1"/>
          </p:cNvSpPr>
          <p:nvPr/>
        </p:nvSpPr>
        <p:spPr bwMode="auto">
          <a:xfrm>
            <a:off x="1116013" y="2276475"/>
            <a:ext cx="11811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 b="1"/>
              <a:t>운동기간</a:t>
            </a:r>
          </a:p>
        </p:txBody>
      </p:sp>
      <p:sp>
        <p:nvSpPr>
          <p:cNvPr id="147461" name="Text Box 8"/>
          <p:cNvSpPr txBox="1">
            <a:spLocks noChangeArrowheads="1"/>
          </p:cNvSpPr>
          <p:nvPr/>
        </p:nvSpPr>
        <p:spPr bwMode="auto">
          <a:xfrm>
            <a:off x="1187450" y="2924175"/>
            <a:ext cx="75755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/>
              <a:t>운동효과를 증대시키기 위하여 운동 프로그램의 조정 시기가 언제인가를</a:t>
            </a:r>
          </a:p>
          <a:p>
            <a:r>
              <a:rPr lang="ko-KR" altLang="en-US"/>
              <a:t>검토하여 계획된 운동 프로그램을 수행하는 기간</a:t>
            </a:r>
          </a:p>
        </p:txBody>
      </p:sp>
      <p:sp>
        <p:nvSpPr>
          <p:cNvPr id="147462" name="Text Box 9"/>
          <p:cNvSpPr txBox="1">
            <a:spLocks noChangeArrowheads="1"/>
          </p:cNvSpPr>
          <p:nvPr/>
        </p:nvSpPr>
        <p:spPr bwMode="auto">
          <a:xfrm>
            <a:off x="1887538" y="3938588"/>
            <a:ext cx="1555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/>
              <a:t>근력강화운동</a:t>
            </a:r>
          </a:p>
        </p:txBody>
      </p:sp>
      <p:sp>
        <p:nvSpPr>
          <p:cNvPr id="147463" name="Text Box 10"/>
          <p:cNvSpPr txBox="1">
            <a:spLocks noChangeArrowheads="1"/>
          </p:cNvSpPr>
          <p:nvPr/>
        </p:nvSpPr>
        <p:spPr bwMode="auto">
          <a:xfrm>
            <a:off x="1958975" y="4659313"/>
            <a:ext cx="1403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/>
              <a:t>유산소 능력</a:t>
            </a:r>
          </a:p>
        </p:txBody>
      </p:sp>
      <p:sp>
        <p:nvSpPr>
          <p:cNvPr id="147464" name="Text Box 11"/>
          <p:cNvSpPr txBox="1">
            <a:spLocks noChangeArrowheads="1"/>
          </p:cNvSpPr>
          <p:nvPr/>
        </p:nvSpPr>
        <p:spPr bwMode="auto">
          <a:xfrm>
            <a:off x="1958975" y="5378450"/>
            <a:ext cx="1403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/>
              <a:t>유연성 향상</a:t>
            </a:r>
          </a:p>
        </p:txBody>
      </p:sp>
      <p:sp>
        <p:nvSpPr>
          <p:cNvPr id="147465" name="Line 12"/>
          <p:cNvSpPr>
            <a:spLocks noChangeShapeType="1"/>
          </p:cNvSpPr>
          <p:nvPr/>
        </p:nvSpPr>
        <p:spPr bwMode="auto">
          <a:xfrm>
            <a:off x="3419475" y="4076700"/>
            <a:ext cx="12969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47466" name="Text Box 13"/>
          <p:cNvSpPr txBox="1">
            <a:spLocks noChangeArrowheads="1"/>
          </p:cNvSpPr>
          <p:nvPr/>
        </p:nvSpPr>
        <p:spPr bwMode="auto">
          <a:xfrm>
            <a:off x="4911725" y="3867150"/>
            <a:ext cx="34067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/>
              <a:t>근력 증가의 정체현상 </a:t>
            </a:r>
            <a:r>
              <a:rPr lang="en-US" altLang="ko-KR"/>
              <a:t>10~12</a:t>
            </a:r>
            <a:r>
              <a:rPr lang="ko-KR" altLang="en-US"/>
              <a:t>주</a:t>
            </a:r>
          </a:p>
        </p:txBody>
      </p:sp>
      <p:sp>
        <p:nvSpPr>
          <p:cNvPr id="147467" name="Line 14"/>
          <p:cNvSpPr>
            <a:spLocks noChangeShapeType="1"/>
          </p:cNvSpPr>
          <p:nvPr/>
        </p:nvSpPr>
        <p:spPr bwMode="auto">
          <a:xfrm>
            <a:off x="3419475" y="4797425"/>
            <a:ext cx="12969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47468" name="Line 15"/>
          <p:cNvSpPr>
            <a:spLocks noChangeShapeType="1"/>
          </p:cNvSpPr>
          <p:nvPr/>
        </p:nvSpPr>
        <p:spPr bwMode="auto">
          <a:xfrm>
            <a:off x="3419475" y="5516563"/>
            <a:ext cx="12969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47469" name="Text Box 16"/>
          <p:cNvSpPr txBox="1">
            <a:spLocks noChangeArrowheads="1"/>
          </p:cNvSpPr>
          <p:nvPr/>
        </p:nvSpPr>
        <p:spPr bwMode="auto">
          <a:xfrm>
            <a:off x="4911725" y="4586288"/>
            <a:ext cx="11207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/>
              <a:t>12~16</a:t>
            </a:r>
            <a:r>
              <a:rPr lang="ko-KR" altLang="en-US"/>
              <a:t>주</a:t>
            </a:r>
          </a:p>
        </p:txBody>
      </p:sp>
      <p:sp>
        <p:nvSpPr>
          <p:cNvPr id="147470" name="Text Box 17"/>
          <p:cNvSpPr txBox="1">
            <a:spLocks noChangeArrowheads="1"/>
          </p:cNvSpPr>
          <p:nvPr/>
        </p:nvSpPr>
        <p:spPr bwMode="auto">
          <a:xfrm>
            <a:off x="4911725" y="5307013"/>
            <a:ext cx="27416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/>
              <a:t>스트레칭을 통해 </a:t>
            </a:r>
            <a:r>
              <a:rPr lang="en-US" altLang="ko-KR"/>
              <a:t>8~10</a:t>
            </a:r>
            <a:r>
              <a:rPr lang="ko-KR" altLang="en-US"/>
              <a:t>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2" name="_x47579400" descr="EMB000004080d75"/>
          <p:cNvPicPr>
            <a:picLocks noChangeAspect="1" noChangeArrowheads="1"/>
          </p:cNvPicPr>
          <p:nvPr/>
        </p:nvPicPr>
        <p:blipFill>
          <a:blip r:embed="rId2" cstate="print"/>
          <a:srcRect r="639"/>
          <a:stretch>
            <a:fillRect/>
          </a:stretch>
        </p:blipFill>
        <p:spPr bwMode="auto">
          <a:xfrm>
            <a:off x="0" y="0"/>
            <a:ext cx="311150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8483" name="Text Box 5"/>
          <p:cNvSpPr txBox="1">
            <a:spLocks noChangeArrowheads="1"/>
          </p:cNvSpPr>
          <p:nvPr/>
        </p:nvSpPr>
        <p:spPr bwMode="auto">
          <a:xfrm>
            <a:off x="4356100" y="476250"/>
            <a:ext cx="33115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en-US" altLang="ko-KR" sz="2400" b="1"/>
              <a:t>2.</a:t>
            </a:r>
            <a:r>
              <a:rPr lang="ko-KR" altLang="en-US" sz="2400" b="1"/>
              <a:t>운동처방과정</a:t>
            </a:r>
          </a:p>
          <a:p>
            <a:pPr marL="342900" indent="-342900" algn="ctr"/>
            <a:r>
              <a:rPr lang="ko-KR" altLang="en-US" b="1"/>
              <a:t>재검사 및 운동 프로그램 수정</a:t>
            </a:r>
          </a:p>
        </p:txBody>
      </p:sp>
      <p:pic>
        <p:nvPicPr>
          <p:cNvPr id="148484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6238" y="2133600"/>
            <a:ext cx="3097212" cy="25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8485" name="Text Box 8"/>
          <p:cNvSpPr txBox="1">
            <a:spLocks noChangeArrowheads="1"/>
          </p:cNvSpPr>
          <p:nvPr/>
        </p:nvSpPr>
        <p:spPr bwMode="auto">
          <a:xfrm>
            <a:off x="3059113" y="5300663"/>
            <a:ext cx="2914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/>
              <a:t>3~6</a:t>
            </a:r>
            <a:r>
              <a:rPr lang="ko-KR" altLang="en-US"/>
              <a:t>개월 이내 재검사 실시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1503</Words>
  <Application>Microsoft Office PowerPoint</Application>
  <PresentationFormat>화면 슬라이드 쇼(4:3)</PresentationFormat>
  <Paragraphs>607</Paragraphs>
  <Slides>33</Slides>
  <Notes>0</Notes>
  <HiddenSlides>0</HiddenSlides>
  <MMClips>0</MMClips>
  <ScaleCrop>false</ScaleCrop>
  <HeadingPairs>
    <vt:vector size="6" baseType="variant"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33</vt:i4>
      </vt:variant>
    </vt:vector>
  </HeadingPairs>
  <TitlesOfParts>
    <vt:vector size="35" baseType="lpstr">
      <vt:lpstr>Office 테마</vt:lpstr>
      <vt:lpstr>Image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내 문서</dc:creator>
  <cp:lastModifiedBy>내 문서</cp:lastModifiedBy>
  <cp:revision>1</cp:revision>
  <dcterms:created xsi:type="dcterms:W3CDTF">2014-05-24T16:24:06Z</dcterms:created>
  <dcterms:modified xsi:type="dcterms:W3CDTF">2014-05-24T16:26:55Z</dcterms:modified>
</cp:coreProperties>
</file>