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423F9-AEE6-4D76-94E3-D736093A62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6DDCA-CCDC-4C38-8490-91CDDE3A8B15}" type="datetimeFigureOut">
              <a:rPr lang="ko-KR" altLang="en-US" smtClean="0"/>
              <a:t>2014-04-10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DBFB5-9296-4225-9943-880C1E7BCD9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hyperlink" Target="http://imgv.search.daum.net/viewer/search?w=imgviewer&amp;q=%B4%D9%B8%F0%C1%F5&amp;SortType=tab&amp;lpp=30&amp;page_offset=0&amp;page=1&amp;olpp=&amp;opage=&amp;od=xvJkB600" TargetMode="External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 Box 5"/>
          <p:cNvSpPr txBox="1">
            <a:spLocks noChangeArrowheads="1"/>
          </p:cNvSpPr>
          <p:nvPr/>
        </p:nvSpPr>
        <p:spPr bwMode="auto">
          <a:xfrm>
            <a:off x="3708400" y="476250"/>
            <a:ext cx="5184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  <p:graphicFrame>
        <p:nvGraphicFramePr>
          <p:cNvPr id="177175" name="Group 23"/>
          <p:cNvGraphicFramePr>
            <a:graphicFrameLocks noGrp="1"/>
          </p:cNvGraphicFramePr>
          <p:nvPr>
            <p:ph/>
          </p:nvPr>
        </p:nvGraphicFramePr>
        <p:xfrm>
          <a:off x="285750" y="2214563"/>
          <a:ext cx="8555068" cy="4143404"/>
        </p:xfrm>
        <a:graphic>
          <a:graphicData uri="http://schemas.openxmlformats.org/drawingml/2006/table">
            <a:tbl>
              <a:tblPr/>
              <a:tblGrid>
                <a:gridCol w="1333429"/>
                <a:gridCol w="7221639"/>
              </a:tblGrid>
              <a:tr h="7449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관 </a:t>
                      </a:r>
                      <a:r>
                        <a:rPr kumimoji="1" lang="ko-KR" alt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련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질 명 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</a:tr>
              <a:tr h="1983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굴림" pitchFamily="50" charset="-127"/>
                          <a:ea typeface="굴림" pitchFamily="50" charset="-127"/>
                        </a:rPr>
                        <a:t>남녀모두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당뇨병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고혈압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관상동맥질환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고지혈증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뇌졸중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수면 중 </a:t>
                      </a:r>
                      <a:r>
                        <a:rPr kumimoji="1" lang="ko-KR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무호흡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증후군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정맥류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담석증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지방간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뼈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관절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근육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연결조직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피부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변비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신장질환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각종 암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정신사회적 기능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등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…</a:t>
                      </a:r>
                      <a:endParaRPr kumimoji="1" lang="ko-KR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414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여     자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월경불순 및 </a:t>
                      </a:r>
                      <a:r>
                        <a:rPr kumimoji="1" lang="ko-KR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과월경증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조모증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자궁내막염</a:t>
                      </a:r>
                      <a:r>
                        <a:rPr kumimoji="1" lang="en-US" altLang="ko-KR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유방염 등 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3506" name="Text Box 22"/>
          <p:cNvSpPr txBox="1">
            <a:spLocks noChangeArrowheads="1"/>
          </p:cNvSpPr>
          <p:nvPr/>
        </p:nvSpPr>
        <p:spPr bwMode="auto">
          <a:xfrm>
            <a:off x="900113" y="1484313"/>
            <a:ext cx="3209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800" b="1">
                <a:solidFill>
                  <a:srgbClr val="FF3300"/>
                </a:solidFill>
              </a:rPr>
              <a:t>비만으로 인한 질병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64516" name="Text Box 5"/>
          <p:cNvSpPr txBox="1">
            <a:spLocks noChangeArrowheads="1"/>
          </p:cNvSpPr>
          <p:nvPr/>
        </p:nvSpPr>
        <p:spPr bwMode="auto">
          <a:xfrm>
            <a:off x="428625" y="1285875"/>
            <a:ext cx="1857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 dirty="0">
                <a:solidFill>
                  <a:srgbClr val="C00000"/>
                </a:solidFill>
              </a:rPr>
              <a:t>당뇨병</a:t>
            </a:r>
            <a:endParaRPr lang="en-US" altLang="ko-KR" sz="2400" b="1" dirty="0">
              <a:solidFill>
                <a:srgbClr val="C00000"/>
              </a:solidFill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643313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  <p:sp>
        <p:nvSpPr>
          <p:cNvPr id="64518" name="Text Box 5"/>
          <p:cNvSpPr txBox="1">
            <a:spLocks noChangeArrowheads="1"/>
          </p:cNvSpPr>
          <p:nvPr/>
        </p:nvSpPr>
        <p:spPr bwMode="auto">
          <a:xfrm>
            <a:off x="428625" y="1928813"/>
            <a:ext cx="5214938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ko-KR" altLang="en-US" sz="2000" b="1"/>
              <a:t>혈액 내의 포도당 농도가 높은 병</a:t>
            </a:r>
            <a:endParaRPr lang="en-US" altLang="ko-KR" sz="2000" b="1"/>
          </a:p>
          <a:p>
            <a:pPr marL="342900" indent="-342900" algn="ctr"/>
            <a:endParaRPr lang="en-US" altLang="ko-KR" sz="2000" b="1"/>
          </a:p>
          <a:p>
            <a:pPr marL="342900" indent="-342900"/>
            <a:r>
              <a:rPr lang="ko-KR" altLang="en-US" sz="2000" b="1"/>
              <a:t>                     공복         식사 후</a:t>
            </a:r>
            <a:r>
              <a:rPr lang="en-US" altLang="ko-KR" sz="2000" b="1"/>
              <a:t>(2</a:t>
            </a:r>
            <a:r>
              <a:rPr lang="ko-KR" altLang="en-US" sz="2000" b="1"/>
              <a:t>시간</a:t>
            </a:r>
            <a:r>
              <a:rPr lang="en-US" altLang="ko-KR" sz="2000" b="1"/>
              <a:t>)</a:t>
            </a:r>
          </a:p>
          <a:p>
            <a:pPr marL="342900" indent="-342900"/>
            <a:r>
              <a:rPr lang="ko-KR" altLang="en-US" sz="2000" b="1"/>
              <a:t>정상 </a:t>
            </a:r>
            <a:r>
              <a:rPr lang="en-US" altLang="ko-KR" sz="2000" b="1"/>
              <a:t>(ml/dl)</a:t>
            </a:r>
            <a:r>
              <a:rPr lang="ko-KR" altLang="en-US" sz="2000" b="1"/>
              <a:t>   </a:t>
            </a:r>
            <a:r>
              <a:rPr lang="en-US" altLang="ko-KR" sz="2000" b="1"/>
              <a:t>80~110        80~140</a:t>
            </a:r>
          </a:p>
          <a:p>
            <a:pPr marL="342900" indent="-342900"/>
            <a:r>
              <a:rPr lang="ko-KR" altLang="en-US" sz="2000" b="1"/>
              <a:t>허용한계      </a:t>
            </a:r>
            <a:r>
              <a:rPr lang="en-US" altLang="ko-KR" sz="2000" b="1"/>
              <a:t>110~125      140~180</a:t>
            </a:r>
          </a:p>
          <a:p>
            <a:pPr marL="342900" indent="-342900"/>
            <a:r>
              <a:rPr lang="ko-KR" altLang="en-US" sz="2000" b="1"/>
              <a:t>고혈당         </a:t>
            </a:r>
            <a:r>
              <a:rPr lang="en-US" altLang="ko-KR" sz="2000" b="1"/>
              <a:t>125 </a:t>
            </a:r>
            <a:r>
              <a:rPr lang="ko-KR" altLang="en-US" sz="2000" b="1"/>
              <a:t>초과       </a:t>
            </a:r>
            <a:r>
              <a:rPr lang="en-US" altLang="ko-KR" sz="2000" b="1"/>
              <a:t>180</a:t>
            </a:r>
            <a:r>
              <a:rPr lang="ko-KR" altLang="en-US" sz="2000" b="1"/>
              <a:t>초과</a:t>
            </a:r>
            <a:endParaRPr lang="en-US" altLang="ko-KR" sz="2000" b="1"/>
          </a:p>
          <a:p>
            <a:pPr marL="342900" indent="-342900"/>
            <a:r>
              <a:rPr lang="ko-KR" altLang="en-US" sz="2000" b="1"/>
              <a:t>당뇨판정      식사 전</a:t>
            </a:r>
            <a:r>
              <a:rPr lang="en-US" altLang="ko-KR" sz="2000" b="1"/>
              <a:t>.</a:t>
            </a:r>
            <a:r>
              <a:rPr lang="ko-KR" altLang="en-US" sz="2000" b="1"/>
              <a:t>후 상관없이 </a:t>
            </a:r>
            <a:r>
              <a:rPr lang="en-US" altLang="ko-KR" sz="2000" b="1"/>
              <a:t>200 </a:t>
            </a:r>
            <a:r>
              <a:rPr lang="ko-KR" altLang="en-US" sz="2000" b="1"/>
              <a:t>초과</a:t>
            </a:r>
            <a:endParaRPr lang="en-US" altLang="ko-KR" sz="2000" b="1"/>
          </a:p>
        </p:txBody>
      </p:sp>
      <p:sp>
        <p:nvSpPr>
          <p:cNvPr id="64519" name="직사각형 7"/>
          <p:cNvSpPr>
            <a:spLocks noChangeArrowheads="1"/>
          </p:cNvSpPr>
          <p:nvPr/>
        </p:nvSpPr>
        <p:spPr bwMode="auto">
          <a:xfrm>
            <a:off x="500063" y="4714875"/>
            <a:ext cx="50720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/>
              <a:t>가장 대표적인 증상 ‘삼다</a:t>
            </a:r>
            <a:r>
              <a:rPr lang="en-US" altLang="ko-KR" sz="2000" b="1"/>
              <a:t>(</a:t>
            </a:r>
            <a:r>
              <a:rPr lang="ko-KR" altLang="en-US" sz="2000" b="1"/>
              <a:t>三多</a:t>
            </a:r>
            <a:r>
              <a:rPr lang="en-US" altLang="ko-KR" sz="2000" b="1"/>
              <a:t>)’ </a:t>
            </a:r>
            <a:r>
              <a:rPr lang="ko-KR" altLang="en-US" sz="2000" b="1"/>
              <a:t>증상</a:t>
            </a:r>
            <a:r>
              <a:rPr lang="en-US" altLang="ko-KR" sz="2000" b="1"/>
              <a:t> :</a:t>
            </a:r>
          </a:p>
          <a:p>
            <a:r>
              <a:rPr lang="ko-KR" altLang="en-US" sz="2000" b="1"/>
              <a:t>다음</a:t>
            </a:r>
            <a:r>
              <a:rPr lang="en-US" altLang="ko-KR" sz="2000" b="1"/>
              <a:t>(</a:t>
            </a:r>
            <a:r>
              <a:rPr lang="ko-KR" altLang="en-US" sz="2000" b="1"/>
              <a:t>多飮</a:t>
            </a:r>
            <a:r>
              <a:rPr lang="en-US" altLang="ko-KR" sz="2000" b="1"/>
              <a:t>, </a:t>
            </a:r>
            <a:r>
              <a:rPr lang="ko-KR" altLang="en-US" sz="2000" b="1"/>
              <a:t>물을 많이 마심</a:t>
            </a:r>
            <a:r>
              <a:rPr lang="en-US" altLang="ko-KR" sz="2000" b="1"/>
              <a:t>)</a:t>
            </a:r>
          </a:p>
          <a:p>
            <a:r>
              <a:rPr lang="ko-KR" altLang="en-US" sz="2000" b="1"/>
              <a:t>다뇨</a:t>
            </a:r>
            <a:r>
              <a:rPr lang="en-US" altLang="ko-KR" sz="2000" b="1"/>
              <a:t>(</a:t>
            </a:r>
            <a:r>
              <a:rPr lang="ko-KR" altLang="en-US" sz="2000" b="1"/>
              <a:t>多尿</a:t>
            </a:r>
            <a:r>
              <a:rPr lang="en-US" altLang="ko-KR" sz="2000" b="1"/>
              <a:t>, </a:t>
            </a:r>
            <a:r>
              <a:rPr lang="ko-KR" altLang="en-US" sz="2000" b="1"/>
              <a:t>소변을 많이 봄</a:t>
            </a:r>
            <a:r>
              <a:rPr lang="en-US" altLang="ko-KR" sz="2000" b="1"/>
              <a:t>)</a:t>
            </a:r>
          </a:p>
          <a:p>
            <a:r>
              <a:rPr lang="ko-KR" altLang="en-US" sz="2000" b="1"/>
              <a:t>다식</a:t>
            </a:r>
            <a:r>
              <a:rPr lang="en-US" altLang="ko-KR" sz="2000" b="1"/>
              <a:t>(</a:t>
            </a:r>
            <a:r>
              <a:rPr lang="ko-KR" altLang="en-US" sz="2000" b="1"/>
              <a:t>多食</a:t>
            </a:r>
            <a:r>
              <a:rPr lang="en-US" altLang="ko-KR" sz="2000" b="1"/>
              <a:t>, </a:t>
            </a:r>
            <a:r>
              <a:rPr lang="ko-KR" altLang="en-US" sz="2000" b="1"/>
              <a:t>많이 먹음</a:t>
            </a:r>
            <a:r>
              <a:rPr lang="en-US" altLang="ko-KR" sz="2000" b="1"/>
              <a:t>)</a:t>
            </a:r>
            <a:endParaRPr lang="ko-KR" altLang="en-US" sz="2000" b="1"/>
          </a:p>
        </p:txBody>
      </p:sp>
      <p:pic>
        <p:nvPicPr>
          <p:cNvPr id="64520" name="Picture 2" descr="http://i2.service.daumcdn.net/cfile140/image/150EF74C4DB0E4E9338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3214688"/>
            <a:ext cx="3786187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1" name="Picture 4" descr="http://i2.service.daumcdn.net/cfile40/C170x170/1107CD4C4EDF0BE42E33D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1214438"/>
            <a:ext cx="29289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ChangeArrowheads="1"/>
          </p:cNvSpPr>
          <p:nvPr/>
        </p:nvSpPr>
        <p:spPr bwMode="auto">
          <a:xfrm>
            <a:off x="0" y="2363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65539" name="Text Box 8"/>
          <p:cNvSpPr txBox="1">
            <a:spLocks noChangeArrowheads="1"/>
          </p:cNvSpPr>
          <p:nvPr/>
        </p:nvSpPr>
        <p:spPr bwMode="auto">
          <a:xfrm>
            <a:off x="428625" y="1571625"/>
            <a:ext cx="8528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FF3300"/>
                </a:solidFill>
              </a:rPr>
              <a:t>혈압</a:t>
            </a:r>
            <a:r>
              <a:rPr lang="ko-KR" altLang="en-US" sz="2400" b="1"/>
              <a:t> </a:t>
            </a:r>
            <a:r>
              <a:rPr lang="en-US" altLang="ko-KR" sz="2400" b="1"/>
              <a:t>: </a:t>
            </a:r>
            <a:r>
              <a:rPr lang="ko-KR" altLang="en-US" sz="2400" b="1">
                <a:solidFill>
                  <a:srgbClr val="0033CC"/>
                </a:solidFill>
              </a:rPr>
              <a:t>혈관을 흐르는 혈액이 혈관 내벽을 미는 힘 또는 압력</a:t>
            </a:r>
          </a:p>
        </p:txBody>
      </p:sp>
      <p:sp>
        <p:nvSpPr>
          <p:cNvPr id="65540" name="Text Box 10"/>
          <p:cNvSpPr txBox="1">
            <a:spLocks noChangeArrowheads="1"/>
          </p:cNvSpPr>
          <p:nvPr/>
        </p:nvSpPr>
        <p:spPr bwMode="auto">
          <a:xfrm>
            <a:off x="428625" y="3000375"/>
            <a:ext cx="2112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안정시 정상 혈압</a:t>
            </a:r>
          </a:p>
        </p:txBody>
      </p:sp>
      <p:sp>
        <p:nvSpPr>
          <p:cNvPr id="65541" name="Text Box 11"/>
          <p:cNvSpPr txBox="1">
            <a:spLocks noChangeArrowheads="1"/>
          </p:cNvSpPr>
          <p:nvPr/>
        </p:nvSpPr>
        <p:spPr bwMode="auto">
          <a:xfrm>
            <a:off x="642938" y="3571875"/>
            <a:ext cx="2714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>
                <a:solidFill>
                  <a:srgbClr val="FF3300"/>
                </a:solidFill>
              </a:rPr>
              <a:t>수축기</a:t>
            </a:r>
            <a:r>
              <a:rPr lang="ko-KR" altLang="en-US" sz="2000" b="1"/>
              <a:t> </a:t>
            </a:r>
            <a:r>
              <a:rPr lang="en-US" altLang="ko-KR" sz="2000" b="1"/>
              <a:t>: </a:t>
            </a:r>
            <a:r>
              <a:rPr lang="en-US" altLang="ko-KR" sz="2000" b="1">
                <a:solidFill>
                  <a:schemeClr val="accent2"/>
                </a:solidFill>
              </a:rPr>
              <a:t>120mmHg</a:t>
            </a:r>
          </a:p>
          <a:p>
            <a:endParaRPr lang="en-US" altLang="ko-KR" sz="2000" b="1">
              <a:solidFill>
                <a:schemeClr val="accent2"/>
              </a:solidFill>
            </a:endParaRPr>
          </a:p>
          <a:p>
            <a:r>
              <a:rPr lang="ko-KR" altLang="en-US" sz="2000" b="1">
                <a:solidFill>
                  <a:srgbClr val="FF3300"/>
                </a:solidFill>
              </a:rPr>
              <a:t>이완기</a:t>
            </a:r>
            <a:r>
              <a:rPr lang="ko-KR" altLang="en-US" sz="2000" b="1"/>
              <a:t> </a:t>
            </a:r>
            <a:r>
              <a:rPr lang="en-US" altLang="ko-KR" sz="2000" b="1"/>
              <a:t>: </a:t>
            </a:r>
            <a:r>
              <a:rPr lang="en-US" altLang="ko-KR" sz="2000" b="1">
                <a:solidFill>
                  <a:srgbClr val="33CC33"/>
                </a:solidFill>
              </a:rPr>
              <a:t>80mmHg</a:t>
            </a:r>
          </a:p>
        </p:txBody>
      </p:sp>
      <p:sp>
        <p:nvSpPr>
          <p:cNvPr id="65542" name="AutoShape 13"/>
          <p:cNvSpPr>
            <a:spLocks noChangeArrowheads="1"/>
          </p:cNvSpPr>
          <p:nvPr/>
        </p:nvSpPr>
        <p:spPr bwMode="auto">
          <a:xfrm>
            <a:off x="3060700" y="4508500"/>
            <a:ext cx="431800" cy="108108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65543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349500"/>
            <a:ext cx="5040312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모서리가 둥근 직사각형 11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65546" name="Text Box 5"/>
          <p:cNvSpPr txBox="1">
            <a:spLocks noChangeArrowheads="1"/>
          </p:cNvSpPr>
          <p:nvPr/>
        </p:nvSpPr>
        <p:spPr bwMode="auto">
          <a:xfrm>
            <a:off x="3714750" y="285750"/>
            <a:ext cx="5184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i2.service.daumcdn.net/cfile87/image/165C1F3C29C491698114A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3" y="642938"/>
            <a:ext cx="378618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Picture 4" descr="http://i2.service.daumcdn.net/cfile84/image/115C223C29C60DCE88F30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3357563"/>
            <a:ext cx="3929062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642938" y="1357313"/>
            <a:ext cx="2857500" cy="50006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>
                <a:solidFill>
                  <a:srgbClr val="C00000"/>
                </a:solidFill>
                <a:latin typeface="+mj-ea"/>
                <a:ea typeface="+mj-ea"/>
              </a:rPr>
              <a:t>담석증</a:t>
            </a:r>
          </a:p>
        </p:txBody>
      </p:sp>
      <p:sp>
        <p:nvSpPr>
          <p:cNvPr id="66567" name="Text Box 5"/>
          <p:cNvSpPr txBox="1">
            <a:spLocks noChangeArrowheads="1"/>
          </p:cNvSpPr>
          <p:nvPr/>
        </p:nvSpPr>
        <p:spPr bwMode="auto">
          <a:xfrm>
            <a:off x="3714750" y="285750"/>
            <a:ext cx="5184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  <p:sp>
        <p:nvSpPr>
          <p:cNvPr id="66568" name="직사각형 7"/>
          <p:cNvSpPr>
            <a:spLocks noChangeArrowheads="1"/>
          </p:cNvSpPr>
          <p:nvPr/>
        </p:nvSpPr>
        <p:spPr bwMode="auto">
          <a:xfrm>
            <a:off x="142875" y="2214563"/>
            <a:ext cx="51435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000" b="1"/>
              <a:t>담즙의 성분 </a:t>
            </a:r>
            <a:r>
              <a:rPr lang="en-US" altLang="ko-KR" sz="2000" b="1"/>
              <a:t>: </a:t>
            </a:r>
            <a:r>
              <a:rPr lang="ko-KR" altLang="en-US" sz="2000" b="1"/>
              <a:t>콜레스테롤</a:t>
            </a:r>
            <a:r>
              <a:rPr lang="en-US" altLang="ko-KR" sz="2000" b="1"/>
              <a:t>, </a:t>
            </a:r>
            <a:r>
              <a:rPr lang="ko-KR" altLang="en-US" sz="2000" b="1"/>
              <a:t>지방산</a:t>
            </a:r>
            <a:r>
              <a:rPr lang="en-US" altLang="ko-KR" sz="2000" b="1"/>
              <a:t>, </a:t>
            </a:r>
            <a:r>
              <a:rPr lang="ko-KR" altLang="en-US" sz="2000" b="1"/>
              <a:t>담즙산염</a:t>
            </a:r>
            <a:endParaRPr lang="en-US" altLang="ko-KR" sz="2000" b="1"/>
          </a:p>
          <a:p>
            <a:endParaRPr lang="en-US" altLang="ko-KR" sz="2000" b="1"/>
          </a:p>
          <a:p>
            <a:r>
              <a:rPr lang="ko-KR" altLang="en-US" sz="2000" b="1"/>
              <a:t>이들의 구성비율은 생체 내에서 아주 정확하게 조절</a:t>
            </a:r>
            <a:endParaRPr lang="en-US" altLang="ko-KR" sz="2000" b="1"/>
          </a:p>
          <a:p>
            <a:endParaRPr lang="en-US" altLang="ko-KR" sz="2000" b="1"/>
          </a:p>
          <a:p>
            <a:r>
              <a:rPr lang="ko-KR" altLang="en-US" sz="2000" b="1"/>
              <a:t>이러한 성분의 비율에 변화가 생기게 되면 이로 인해 찌꺼기가 생기고</a:t>
            </a:r>
            <a:r>
              <a:rPr lang="en-US" altLang="ko-KR" sz="2000" b="1"/>
              <a:t>, </a:t>
            </a:r>
            <a:r>
              <a:rPr lang="ko-KR" altLang="en-US" sz="2000" b="1"/>
              <a:t>찌꺼기가 뭉쳐져서 돌처럼 단단하게 응고되는 것</a:t>
            </a:r>
            <a:r>
              <a:rPr lang="en-US" altLang="ko-KR" sz="2000" b="1"/>
              <a:t> </a:t>
            </a:r>
            <a:endParaRPr lang="ko-KR" altLang="en-US" sz="2000" b="1"/>
          </a:p>
        </p:txBody>
      </p:sp>
      <p:pic>
        <p:nvPicPr>
          <p:cNvPr id="66569" name="Picture 9" descr="http://i2.service.daumcdn.net/cfile109/C170x170/1529264C4EDDCFAE3755B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4857750"/>
            <a:ext cx="1619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70" name="Picture 11" descr="http://i2.service.daumcdn.net/cfile90/C170x170/15763B4D4EDDCFBB3327F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813" y="4929188"/>
            <a:ext cx="1619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71" name="Picture 13" descr="http://i2.service.daumcdn.net/cfile186/C170x170/18432E4C4EDDCFC614764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13" y="4857750"/>
            <a:ext cx="1619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67588" name="Text Box 5"/>
          <p:cNvSpPr txBox="1">
            <a:spLocks noChangeArrowheads="1"/>
          </p:cNvSpPr>
          <p:nvPr/>
        </p:nvSpPr>
        <p:spPr bwMode="auto">
          <a:xfrm>
            <a:off x="3714750" y="357188"/>
            <a:ext cx="518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  <p:pic>
        <p:nvPicPr>
          <p:cNvPr id="67589" name="Picture 2" descr="http://i1.search.daumcdn.net/image03.search/02/6.a8.53.NS_NW_1271_20110428174632604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071688"/>
            <a:ext cx="2857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4" descr="http://i1.search.daumcdn.net/simg/image/G01/imgsearch/130x130/922b9fe21789e6c462a8a7ddc12ed7e5_c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75" y="2071688"/>
            <a:ext cx="22860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Text Box 5"/>
          <p:cNvSpPr txBox="1">
            <a:spLocks noChangeArrowheads="1"/>
          </p:cNvSpPr>
          <p:nvPr/>
        </p:nvSpPr>
        <p:spPr bwMode="auto">
          <a:xfrm>
            <a:off x="1571625" y="1357313"/>
            <a:ext cx="2214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>
                <a:solidFill>
                  <a:srgbClr val="C00000"/>
                </a:solidFill>
              </a:rPr>
              <a:t>조모증</a:t>
            </a:r>
            <a:endParaRPr lang="en-US" altLang="ko-KR" sz="2400" b="1">
              <a:solidFill>
                <a:srgbClr val="C00000"/>
              </a:solidFill>
            </a:endParaRPr>
          </a:p>
        </p:txBody>
      </p:sp>
      <p:pic>
        <p:nvPicPr>
          <p:cNvPr id="67592" name="Picture 6" descr="http://i1.search.daumcdn.net/simg/image/G01/imgsearch/130x130/0612605f7d9dec5bc1071814547b64ef_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0" y="2143125"/>
            <a:ext cx="22145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3" name="Picture 8" descr="http://i2.search.daumcdn.net/image03.search/01/8.a5.0c.NS_NW_186_20100709150124542_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13" y="2143125"/>
            <a:ext cx="192881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4" name="Text Box 5"/>
          <p:cNvSpPr txBox="1">
            <a:spLocks noChangeArrowheads="1"/>
          </p:cNvSpPr>
          <p:nvPr/>
        </p:nvSpPr>
        <p:spPr bwMode="auto">
          <a:xfrm>
            <a:off x="5572125" y="1428750"/>
            <a:ext cx="25415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>
                <a:solidFill>
                  <a:srgbClr val="C00000"/>
                </a:solidFill>
              </a:rPr>
              <a:t>피부</a:t>
            </a:r>
            <a:r>
              <a:rPr lang="en-US" altLang="ko-KR" sz="2400" b="1">
                <a:solidFill>
                  <a:srgbClr val="C00000"/>
                </a:solidFill>
              </a:rPr>
              <a:t>/</a:t>
            </a:r>
            <a:r>
              <a:rPr lang="ko-KR" altLang="en-US" sz="2400" b="1">
                <a:solidFill>
                  <a:srgbClr val="C00000"/>
                </a:solidFill>
              </a:rPr>
              <a:t>튼살</a:t>
            </a:r>
            <a:r>
              <a:rPr lang="en-US" altLang="ko-KR" sz="2400" b="1">
                <a:solidFill>
                  <a:srgbClr val="C00000"/>
                </a:solidFill>
              </a:rPr>
              <a:t>(</a:t>
            </a:r>
            <a:r>
              <a:rPr lang="ko-KR" altLang="en-US" sz="2400" b="1">
                <a:solidFill>
                  <a:srgbClr val="C00000"/>
                </a:solidFill>
              </a:rPr>
              <a:t>선조</a:t>
            </a:r>
            <a:r>
              <a:rPr lang="en-US" altLang="ko-KR" sz="2400" b="1">
                <a:solidFill>
                  <a:srgbClr val="C00000"/>
                </a:solidFill>
              </a:rPr>
              <a:t>)</a:t>
            </a:r>
          </a:p>
        </p:txBody>
      </p:sp>
      <p:pic>
        <p:nvPicPr>
          <p:cNvPr id="67595" name="Picture 10" descr="http://cfile3.uf.daum.net/R170x150/15190E3C29C9A19782A38D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38" y="4572000"/>
            <a:ext cx="3333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6" name="Text Box 5"/>
          <p:cNvSpPr txBox="1">
            <a:spLocks noChangeArrowheads="1"/>
          </p:cNvSpPr>
          <p:nvPr/>
        </p:nvSpPr>
        <p:spPr bwMode="auto">
          <a:xfrm>
            <a:off x="142875" y="5429250"/>
            <a:ext cx="2000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ko-KR" altLang="en-US" sz="2400" b="1">
                <a:solidFill>
                  <a:srgbClr val="C00000"/>
                </a:solidFill>
              </a:rPr>
              <a:t>하지정맥류</a:t>
            </a:r>
            <a:endParaRPr lang="en-US" altLang="ko-KR" sz="2400" b="1">
              <a:solidFill>
                <a:srgbClr val="C00000"/>
              </a:solidFill>
            </a:endParaRPr>
          </a:p>
        </p:txBody>
      </p:sp>
      <p:pic>
        <p:nvPicPr>
          <p:cNvPr id="67597" name="Picture 14" descr="http://i2.search.daumcdn.net/image03.search/02/mAYbu9jtT2I6x3jm1Bpqn7908Kdy6kPJHZjiPBnJMRi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00750" y="4714875"/>
            <a:ext cx="3000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Rectangle 4"/>
          <p:cNvSpPr>
            <a:spLocks noChangeArrowheads="1"/>
          </p:cNvSpPr>
          <p:nvPr/>
        </p:nvSpPr>
        <p:spPr bwMode="auto">
          <a:xfrm>
            <a:off x="2051050" y="2420938"/>
            <a:ext cx="4572000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2800" b="1"/>
              <a:t>용모손상 </a:t>
            </a:r>
            <a:r>
              <a:rPr lang="en-US" altLang="ko-KR" sz="2800" b="1"/>
              <a:t>(disfigurement)</a:t>
            </a:r>
          </a:p>
          <a:p>
            <a:endParaRPr lang="en-US" altLang="ko-KR" sz="2800" b="1"/>
          </a:p>
          <a:p>
            <a:r>
              <a:rPr lang="ko-KR" altLang="en-US" sz="2800" b="1"/>
              <a:t>불편</a:t>
            </a:r>
            <a:r>
              <a:rPr lang="en-US" altLang="ko-KR" sz="2800" b="1"/>
              <a:t>(discomfort)</a:t>
            </a:r>
          </a:p>
          <a:p>
            <a:endParaRPr lang="en-US" altLang="ko-KR" sz="2800" b="1"/>
          </a:p>
          <a:p>
            <a:r>
              <a:rPr lang="ko-KR" altLang="en-US" sz="2800" b="1"/>
              <a:t>무능</a:t>
            </a:r>
            <a:r>
              <a:rPr lang="en-US" altLang="ko-KR" sz="2800" b="1"/>
              <a:t>(disability)</a:t>
            </a:r>
          </a:p>
          <a:p>
            <a:endParaRPr lang="en-US" altLang="ko-KR" sz="2800" b="1"/>
          </a:p>
          <a:p>
            <a:r>
              <a:rPr lang="ko-KR" altLang="en-US" sz="2800" b="1"/>
              <a:t>질병</a:t>
            </a:r>
            <a:r>
              <a:rPr lang="en-US" altLang="ko-KR" sz="2800" b="1"/>
              <a:t>(disease)</a:t>
            </a:r>
          </a:p>
          <a:p>
            <a:endParaRPr lang="en-US" altLang="ko-KR" sz="2800" b="1"/>
          </a:p>
          <a:p>
            <a:r>
              <a:rPr lang="ko-KR" altLang="en-US" sz="2800" b="1"/>
              <a:t>사망</a:t>
            </a:r>
            <a:r>
              <a:rPr lang="en-US" altLang="ko-KR" sz="2800" b="1"/>
              <a:t>(death)</a:t>
            </a:r>
          </a:p>
        </p:txBody>
      </p:sp>
      <p:sp>
        <p:nvSpPr>
          <p:cNvPr id="358405" name="Rectangle 5"/>
          <p:cNvSpPr>
            <a:spLocks noChangeArrowheads="1"/>
          </p:cNvSpPr>
          <p:nvPr/>
        </p:nvSpPr>
        <p:spPr bwMode="auto">
          <a:xfrm>
            <a:off x="2627313" y="1412875"/>
            <a:ext cx="25638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비만증의 </a:t>
            </a:r>
            <a:r>
              <a:rPr lang="en-US" altLang="ko-KR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5’D</a:t>
            </a:r>
            <a:endParaRPr lang="ko-KR" altLang="en-US" sz="32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68614" name="Text Box 5"/>
          <p:cNvSpPr txBox="1">
            <a:spLocks noChangeArrowheads="1"/>
          </p:cNvSpPr>
          <p:nvPr/>
        </p:nvSpPr>
        <p:spPr bwMode="auto">
          <a:xfrm>
            <a:off x="3708400" y="476250"/>
            <a:ext cx="5184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en-US" altLang="ko-KR" sz="2400" b="1"/>
              <a:t>4) </a:t>
            </a:r>
            <a:r>
              <a:rPr lang="ko-KR" altLang="en-US" sz="2400" b="1"/>
              <a:t>비만의 위험성</a:t>
            </a:r>
            <a:endParaRPr lang="en-US" altLang="ko-KR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 Box 5"/>
          <p:cNvSpPr txBox="1">
            <a:spLocks noChangeArrowheads="1"/>
          </p:cNvSpPr>
          <p:nvPr/>
        </p:nvSpPr>
        <p:spPr bwMode="auto">
          <a:xfrm>
            <a:off x="3714750" y="357188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체중감량을 위한 다양한 방법</a:t>
            </a:r>
          </a:p>
        </p:txBody>
      </p:sp>
      <p:sp>
        <p:nvSpPr>
          <p:cNvPr id="69636" name="Text Box 8"/>
          <p:cNvSpPr txBox="1">
            <a:spLocks noChangeArrowheads="1"/>
          </p:cNvSpPr>
          <p:nvPr/>
        </p:nvSpPr>
        <p:spPr bwMode="auto">
          <a:xfrm>
            <a:off x="1095375" y="1827213"/>
            <a:ext cx="20113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비만치료의 목표</a:t>
            </a:r>
          </a:p>
        </p:txBody>
      </p:sp>
      <p:sp>
        <p:nvSpPr>
          <p:cNvPr id="69637" name="Text Box 9"/>
          <p:cNvSpPr txBox="1">
            <a:spLocks noChangeArrowheads="1"/>
          </p:cNvSpPr>
          <p:nvPr/>
        </p:nvSpPr>
        <p:spPr bwMode="auto">
          <a:xfrm>
            <a:off x="1908175" y="2276475"/>
            <a:ext cx="2654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체지방 </a:t>
            </a:r>
            <a:r>
              <a:rPr lang="en-US" altLang="ko-KR"/>
              <a:t>1kg = 7,700kcal</a:t>
            </a:r>
          </a:p>
        </p:txBody>
      </p:sp>
      <p:sp>
        <p:nvSpPr>
          <p:cNvPr id="69638" name="AutoShape 10"/>
          <p:cNvSpPr>
            <a:spLocks noChangeArrowheads="1"/>
          </p:cNvSpPr>
          <p:nvPr/>
        </p:nvSpPr>
        <p:spPr bwMode="auto">
          <a:xfrm>
            <a:off x="4140200" y="2781300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9639" name="Text Box 11"/>
          <p:cNvSpPr txBox="1">
            <a:spLocks noChangeArrowheads="1"/>
          </p:cNvSpPr>
          <p:nvPr/>
        </p:nvSpPr>
        <p:spPr bwMode="auto">
          <a:xfrm>
            <a:off x="1331913" y="2708275"/>
            <a:ext cx="27797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</a:t>
            </a:r>
            <a:r>
              <a:rPr lang="ko-KR" altLang="en-US"/>
              <a:t>일 </a:t>
            </a:r>
            <a:r>
              <a:rPr lang="en-US" altLang="ko-KR"/>
              <a:t>250~500kcal </a:t>
            </a:r>
            <a:r>
              <a:rPr lang="ko-KR" altLang="en-US"/>
              <a:t>줄이면</a:t>
            </a:r>
          </a:p>
        </p:txBody>
      </p:sp>
      <p:sp>
        <p:nvSpPr>
          <p:cNvPr id="69640" name="Text Box 12"/>
          <p:cNvSpPr txBox="1">
            <a:spLocks noChangeArrowheads="1"/>
          </p:cNvSpPr>
          <p:nvPr/>
        </p:nvSpPr>
        <p:spPr bwMode="auto">
          <a:xfrm>
            <a:off x="4716463" y="2708275"/>
            <a:ext cx="2841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</a:t>
            </a:r>
            <a:r>
              <a:rPr lang="ko-KR" altLang="en-US"/>
              <a:t>개월 후 </a:t>
            </a:r>
            <a:r>
              <a:rPr lang="en-US" altLang="ko-KR"/>
              <a:t>1~2kg </a:t>
            </a:r>
            <a:r>
              <a:rPr lang="ko-KR" altLang="en-US"/>
              <a:t>체중감소</a:t>
            </a:r>
          </a:p>
        </p:txBody>
      </p:sp>
      <p:sp>
        <p:nvSpPr>
          <p:cNvPr id="69641" name="Oval 13"/>
          <p:cNvSpPr>
            <a:spLocks noChangeArrowheads="1"/>
          </p:cNvSpPr>
          <p:nvPr/>
        </p:nvSpPr>
        <p:spPr bwMode="auto">
          <a:xfrm>
            <a:off x="827088" y="1916113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B7E7B9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9642" name="Oval 14"/>
          <p:cNvSpPr>
            <a:spLocks noChangeArrowheads="1"/>
          </p:cNvSpPr>
          <p:nvPr/>
        </p:nvSpPr>
        <p:spPr bwMode="auto">
          <a:xfrm>
            <a:off x="900113" y="386080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B7E7B9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9643" name="Text Box 17"/>
          <p:cNvSpPr txBox="1">
            <a:spLocks noChangeArrowheads="1"/>
          </p:cNvSpPr>
          <p:nvPr/>
        </p:nvSpPr>
        <p:spPr bwMode="auto">
          <a:xfrm>
            <a:off x="1187450" y="3789363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식사요법</a:t>
            </a:r>
          </a:p>
        </p:txBody>
      </p:sp>
      <p:sp>
        <p:nvSpPr>
          <p:cNvPr id="69644" name="Text Box 18"/>
          <p:cNvSpPr txBox="1">
            <a:spLocks noChangeArrowheads="1"/>
          </p:cNvSpPr>
          <p:nvPr/>
        </p:nvSpPr>
        <p:spPr bwMode="auto">
          <a:xfrm>
            <a:off x="5435600" y="4652963"/>
            <a:ext cx="3444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1</a:t>
            </a:r>
            <a:r>
              <a:rPr lang="ko-KR" altLang="en-US"/>
              <a:t>주일 </a:t>
            </a:r>
            <a:r>
              <a:rPr lang="en-US" altLang="ko-KR"/>
              <a:t>0.45~0.90kg</a:t>
            </a:r>
            <a:r>
              <a:rPr lang="ko-KR" altLang="en-US"/>
              <a:t>의 체중감소</a:t>
            </a:r>
          </a:p>
        </p:txBody>
      </p:sp>
      <p:sp>
        <p:nvSpPr>
          <p:cNvPr id="69645" name="Text Box 19"/>
          <p:cNvSpPr txBox="1">
            <a:spLocks noChangeArrowheads="1"/>
          </p:cNvSpPr>
          <p:nvPr/>
        </p:nvSpPr>
        <p:spPr bwMode="auto">
          <a:xfrm>
            <a:off x="900113" y="4652963"/>
            <a:ext cx="40544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1</a:t>
            </a:r>
            <a:r>
              <a:rPr lang="ko-KR" altLang="en-US"/>
              <a:t>일 섭취량 </a:t>
            </a:r>
            <a:r>
              <a:rPr lang="en-US" altLang="ko-KR"/>
              <a:t>500~1,000kcal </a:t>
            </a:r>
            <a:r>
              <a:rPr lang="ko-KR" altLang="en-US"/>
              <a:t>감소 권장</a:t>
            </a:r>
          </a:p>
          <a:p>
            <a:r>
              <a:rPr lang="ko-KR" altLang="en-US" sz="1000"/>
              <a:t>                   </a:t>
            </a:r>
            <a:r>
              <a:rPr lang="en-US" altLang="ko-KR" sz="1200"/>
              <a:t>(</a:t>
            </a:r>
            <a:r>
              <a:rPr lang="ko-KR" altLang="en-US" sz="1200"/>
              <a:t>미 국립보거눵 국립심장폐혈액연원</a:t>
            </a:r>
            <a:r>
              <a:rPr lang="en-US" altLang="ko-KR" sz="1200"/>
              <a:t>:MHLBL</a:t>
            </a:r>
            <a:r>
              <a:rPr lang="en-US" altLang="ko-KR" sz="1000"/>
              <a:t>)</a:t>
            </a:r>
          </a:p>
        </p:txBody>
      </p:sp>
      <p:sp>
        <p:nvSpPr>
          <p:cNvPr id="69646" name="Text Box 20"/>
          <p:cNvSpPr txBox="1">
            <a:spLocks noChangeArrowheads="1"/>
          </p:cNvSpPr>
          <p:nvPr/>
        </p:nvSpPr>
        <p:spPr bwMode="auto">
          <a:xfrm>
            <a:off x="1116013" y="5445125"/>
            <a:ext cx="7426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남자 </a:t>
            </a:r>
            <a:r>
              <a:rPr lang="en-US" altLang="ko-KR"/>
              <a:t>1</a:t>
            </a:r>
            <a:r>
              <a:rPr lang="ko-KR" altLang="en-US"/>
              <a:t>일 섭취량 </a:t>
            </a:r>
            <a:r>
              <a:rPr lang="en-US" altLang="ko-KR"/>
              <a:t>1,200~1,500kcal, </a:t>
            </a:r>
            <a:r>
              <a:rPr lang="ko-KR" altLang="en-US"/>
              <a:t>여자 </a:t>
            </a:r>
            <a:r>
              <a:rPr lang="en-US" altLang="ko-KR"/>
              <a:t>1</a:t>
            </a:r>
            <a:r>
              <a:rPr lang="ko-KR" altLang="en-US"/>
              <a:t>일 섭취량 </a:t>
            </a:r>
            <a:r>
              <a:rPr lang="en-US" altLang="ko-KR"/>
              <a:t>1,000~1,200kcal</a:t>
            </a:r>
          </a:p>
        </p:txBody>
      </p:sp>
      <p:sp>
        <p:nvSpPr>
          <p:cNvPr id="69647" name="Rectangle 21"/>
          <p:cNvSpPr>
            <a:spLocks noChangeArrowheads="1"/>
          </p:cNvSpPr>
          <p:nvPr/>
        </p:nvSpPr>
        <p:spPr bwMode="auto">
          <a:xfrm>
            <a:off x="0" y="2016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Oval 4"/>
          <p:cNvSpPr>
            <a:spLocks noChangeArrowheads="1"/>
          </p:cNvSpPr>
          <p:nvPr/>
        </p:nvSpPr>
        <p:spPr bwMode="auto">
          <a:xfrm>
            <a:off x="785813" y="1428750"/>
            <a:ext cx="215900" cy="21590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B7E7B9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7065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0" name="Text Box 6"/>
          <p:cNvSpPr txBox="1">
            <a:spLocks noChangeArrowheads="1"/>
          </p:cNvSpPr>
          <p:nvPr/>
        </p:nvSpPr>
        <p:spPr bwMode="auto">
          <a:xfrm>
            <a:off x="3714750" y="214313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체중감량을 위한 다양한 방법</a:t>
            </a:r>
          </a:p>
        </p:txBody>
      </p:sp>
      <p:sp>
        <p:nvSpPr>
          <p:cNvPr id="70661" name="Text Box 7"/>
          <p:cNvSpPr txBox="1">
            <a:spLocks noChangeArrowheads="1"/>
          </p:cNvSpPr>
          <p:nvPr/>
        </p:nvSpPr>
        <p:spPr bwMode="auto">
          <a:xfrm>
            <a:off x="1071563" y="1357313"/>
            <a:ext cx="1679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행동수정요법</a:t>
            </a:r>
          </a:p>
        </p:txBody>
      </p:sp>
      <p:sp>
        <p:nvSpPr>
          <p:cNvPr id="70662" name="Rectangle 8"/>
          <p:cNvSpPr>
            <a:spLocks noChangeArrowheads="1"/>
          </p:cNvSpPr>
          <p:nvPr/>
        </p:nvSpPr>
        <p:spPr bwMode="auto">
          <a:xfrm>
            <a:off x="214313" y="1857375"/>
            <a:ext cx="8929687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/>
              <a:t> ① </a:t>
            </a:r>
            <a:r>
              <a:rPr lang="ko-KR" altLang="en-US"/>
              <a:t>자기 관찰 </a:t>
            </a:r>
          </a:p>
          <a:p>
            <a:r>
              <a:rPr lang="ko-KR" altLang="en-US"/>
              <a:t>      </a:t>
            </a:r>
            <a:r>
              <a:rPr lang="ko-KR" altLang="en-US" sz="1600"/>
              <a:t>행동요법 프로그램의 핵심으로 치료 시작하기 전에 비만자의 개인별 식사 습관 및 </a:t>
            </a:r>
          </a:p>
          <a:p>
            <a:r>
              <a:rPr lang="ko-KR" altLang="en-US" sz="1600"/>
              <a:t>       행동 양식을 정확히 평가 분석</a:t>
            </a:r>
            <a:endParaRPr lang="ko-KR" altLang="en-US"/>
          </a:p>
          <a:p>
            <a:r>
              <a:rPr lang="ko-KR" altLang="en-US"/>
              <a:t> </a:t>
            </a:r>
          </a:p>
          <a:p>
            <a:r>
              <a:rPr lang="ko-KR" altLang="en-US"/>
              <a:t> ② 자극  조절</a:t>
            </a:r>
          </a:p>
          <a:p>
            <a:r>
              <a:rPr lang="ko-KR" altLang="en-US"/>
              <a:t>       </a:t>
            </a:r>
            <a:r>
              <a:rPr lang="ko-KR" altLang="en-US" sz="1600"/>
              <a:t>부적절한 식이나 운동을 초래하는 자극을 조절</a:t>
            </a:r>
            <a:endParaRPr lang="ko-KR" altLang="en-US"/>
          </a:p>
          <a:p>
            <a:endParaRPr lang="ko-KR" altLang="en-US"/>
          </a:p>
          <a:p>
            <a:r>
              <a:rPr lang="ko-KR" altLang="en-US"/>
              <a:t> ③ 강화 </a:t>
            </a:r>
          </a:p>
          <a:p>
            <a:r>
              <a:rPr lang="ko-KR" altLang="en-US" sz="1600"/>
              <a:t>       음식물과 같은 소모성 강화 자극</a:t>
            </a:r>
            <a:r>
              <a:rPr lang="en-US" altLang="ko-KR" sz="1600"/>
              <a:t>, </a:t>
            </a:r>
            <a:r>
              <a:rPr lang="ko-KR" altLang="en-US" sz="1600"/>
              <a:t>장난감이나 학용품과 같은 조작이 가능한 자극</a:t>
            </a:r>
            <a:r>
              <a:rPr lang="en-US" altLang="ko-KR" sz="1600"/>
              <a:t>, </a:t>
            </a:r>
            <a:r>
              <a:rPr lang="ko-KR" altLang="en-US" sz="1600"/>
              <a:t>시각적</a:t>
            </a:r>
            <a:r>
              <a:rPr lang="en-US" altLang="ko-KR" sz="1600"/>
              <a:t>,</a:t>
            </a:r>
          </a:p>
          <a:p>
            <a:r>
              <a:rPr lang="en-US" altLang="ko-KR" sz="1600"/>
              <a:t>       </a:t>
            </a:r>
            <a:r>
              <a:rPr lang="ko-KR" altLang="en-US" sz="1600"/>
              <a:t>청각적 자극</a:t>
            </a:r>
            <a:r>
              <a:rPr lang="en-US" altLang="ko-KR" sz="1600"/>
              <a:t>, </a:t>
            </a:r>
            <a:r>
              <a:rPr lang="ko-KR" altLang="en-US" sz="1600"/>
              <a:t>그리고 미소</a:t>
            </a:r>
            <a:r>
              <a:rPr lang="en-US" altLang="ko-KR" sz="1600"/>
              <a:t>, </a:t>
            </a:r>
            <a:r>
              <a:rPr lang="ko-KR" altLang="en-US" sz="1600"/>
              <a:t>칭찬과 같은 사회적 자극</a:t>
            </a:r>
          </a:p>
          <a:p>
            <a:endParaRPr lang="ko-KR" altLang="en-US" sz="1600"/>
          </a:p>
          <a:p>
            <a:r>
              <a:rPr lang="ko-KR" altLang="en-US"/>
              <a:t>  ④ 사회적 지지</a:t>
            </a:r>
          </a:p>
          <a:p>
            <a:r>
              <a:rPr lang="ko-KR" altLang="en-US"/>
              <a:t> </a:t>
            </a:r>
            <a:r>
              <a:rPr lang="ko-KR" altLang="en-US" sz="1600"/>
              <a:t>      비만 치료에 있어서 가족이나 친구가 매우 중요한 역할을 하기 때문에 그들의 참여 </a:t>
            </a:r>
          </a:p>
          <a:p>
            <a:r>
              <a:rPr lang="ko-KR" altLang="en-US" sz="1600"/>
              <a:t>       및 지지가 필수적</a:t>
            </a:r>
            <a:r>
              <a:rPr lang="en-US" altLang="ko-KR" sz="1600"/>
              <a:t>.</a:t>
            </a:r>
            <a:r>
              <a:rPr lang="en-US" altLang="ko-KR"/>
              <a:t> </a:t>
            </a:r>
          </a:p>
          <a:p>
            <a:r>
              <a:rPr lang="en-US" altLang="ko-KR"/>
              <a:t>  </a:t>
            </a:r>
          </a:p>
          <a:p>
            <a:r>
              <a:rPr lang="en-US" altLang="ko-KR"/>
              <a:t> ⑤ </a:t>
            </a:r>
            <a:r>
              <a:rPr lang="ko-KR" altLang="en-US"/>
              <a:t>인식 변화 </a:t>
            </a:r>
          </a:p>
          <a:p>
            <a:r>
              <a:rPr lang="ko-KR" altLang="en-US" sz="1600"/>
              <a:t>      비만과 비만을 치료하려는 노력에 대해 긍정적인 인식을 가진 경우에 치료 효과가 높음</a:t>
            </a:r>
            <a:r>
              <a:rPr lang="en-US" altLang="ko-KR" sz="1600"/>
              <a:t>.</a:t>
            </a:r>
            <a:r>
              <a:rPr lang="en-US" altLang="ko-KR"/>
              <a:t> 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3" name="Text Box 5"/>
          <p:cNvSpPr txBox="1">
            <a:spLocks noChangeArrowheads="1"/>
          </p:cNvSpPr>
          <p:nvPr/>
        </p:nvSpPr>
        <p:spPr bwMode="auto">
          <a:xfrm>
            <a:off x="3714750" y="357188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운동이 체중조절에 좋은 이유</a:t>
            </a:r>
          </a:p>
        </p:txBody>
      </p:sp>
      <p:sp>
        <p:nvSpPr>
          <p:cNvPr id="71684" name="Rectangle 6"/>
          <p:cNvSpPr>
            <a:spLocks noChangeArrowheads="1"/>
          </p:cNvSpPr>
          <p:nvPr/>
        </p:nvSpPr>
        <p:spPr bwMode="auto">
          <a:xfrm>
            <a:off x="1476375" y="2276475"/>
            <a:ext cx="5759450" cy="5032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운동으로 열량을 소모할 수 있다</a:t>
            </a:r>
            <a:r>
              <a:rPr lang="en-US" altLang="ko-KR" sz="2000" b="1"/>
              <a:t>.</a:t>
            </a:r>
          </a:p>
        </p:txBody>
      </p:sp>
      <p:sp>
        <p:nvSpPr>
          <p:cNvPr id="71685" name="Rectangle 7"/>
          <p:cNvSpPr>
            <a:spLocks noChangeArrowheads="1"/>
          </p:cNvSpPr>
          <p:nvPr/>
        </p:nvSpPr>
        <p:spPr bwMode="auto">
          <a:xfrm>
            <a:off x="1547813" y="3213100"/>
            <a:ext cx="5759450" cy="5032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지방대사를 촉진한다</a:t>
            </a:r>
            <a:r>
              <a:rPr lang="en-US" altLang="ko-KR" sz="2000" b="1"/>
              <a:t>.</a:t>
            </a:r>
          </a:p>
        </p:txBody>
      </p:sp>
      <p:sp>
        <p:nvSpPr>
          <p:cNvPr id="71686" name="Rectangle 8"/>
          <p:cNvSpPr>
            <a:spLocks noChangeArrowheads="1"/>
          </p:cNvSpPr>
          <p:nvPr/>
        </p:nvSpPr>
        <p:spPr bwMode="auto">
          <a:xfrm>
            <a:off x="1547813" y="4221163"/>
            <a:ext cx="57594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건강 전체에 영향을 미친다</a:t>
            </a:r>
            <a:r>
              <a:rPr lang="en-US" altLang="ko-KR"/>
              <a:t>.</a:t>
            </a:r>
          </a:p>
        </p:txBody>
      </p:sp>
      <p:sp>
        <p:nvSpPr>
          <p:cNvPr id="71687" name="Rectangle 9"/>
          <p:cNvSpPr>
            <a:spLocks noChangeArrowheads="1"/>
          </p:cNvSpPr>
          <p:nvPr/>
        </p:nvSpPr>
        <p:spPr bwMode="auto">
          <a:xfrm>
            <a:off x="1547813" y="5229225"/>
            <a:ext cx="5759450" cy="5032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000" b="1"/>
              <a:t>심리적 안정감을 준다</a:t>
            </a:r>
            <a:r>
              <a:rPr lang="en-US" altLang="ko-KR" sz="2000" b="1"/>
              <a:t>.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7" name="Text Box 5"/>
          <p:cNvSpPr txBox="1">
            <a:spLocks noChangeArrowheads="1"/>
          </p:cNvSpPr>
          <p:nvPr/>
        </p:nvSpPr>
        <p:spPr bwMode="auto">
          <a:xfrm>
            <a:off x="3714750" y="357188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운동이 체중조절에 좋은 이유</a:t>
            </a:r>
          </a:p>
        </p:txBody>
      </p:sp>
      <p:sp>
        <p:nvSpPr>
          <p:cNvPr id="72708" name="Text Box 6"/>
          <p:cNvSpPr txBox="1">
            <a:spLocks noChangeArrowheads="1"/>
          </p:cNvSpPr>
          <p:nvPr/>
        </p:nvSpPr>
        <p:spPr bwMode="auto">
          <a:xfrm>
            <a:off x="928688" y="1714500"/>
            <a:ext cx="2841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/>
              <a:t>비만자를 위한 운동처방</a:t>
            </a:r>
          </a:p>
        </p:txBody>
      </p:sp>
      <p:sp>
        <p:nvSpPr>
          <p:cNvPr id="72709" name="Rectangle 7"/>
          <p:cNvSpPr>
            <a:spLocks noChangeArrowheads="1"/>
          </p:cNvSpPr>
          <p:nvPr/>
        </p:nvSpPr>
        <p:spPr bwMode="auto">
          <a:xfrm>
            <a:off x="611188" y="2565400"/>
            <a:ext cx="1295400" cy="358775"/>
          </a:xfrm>
          <a:prstGeom prst="rect">
            <a:avLst/>
          </a:prstGeom>
          <a:solidFill>
            <a:srgbClr val="FFFF00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운동형태</a:t>
            </a:r>
          </a:p>
        </p:txBody>
      </p:sp>
      <p:sp>
        <p:nvSpPr>
          <p:cNvPr id="72710" name="Text Box 8"/>
          <p:cNvSpPr txBox="1">
            <a:spLocks noChangeArrowheads="1"/>
          </p:cNvSpPr>
          <p:nvPr/>
        </p:nvSpPr>
        <p:spPr bwMode="auto">
          <a:xfrm>
            <a:off x="1095375" y="3001963"/>
            <a:ext cx="7499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속보</a:t>
            </a:r>
            <a:r>
              <a:rPr lang="en-US" altLang="ko-KR"/>
              <a:t>, </a:t>
            </a:r>
            <a:r>
              <a:rPr lang="ko-KR" altLang="en-US"/>
              <a:t>하이킹</a:t>
            </a:r>
            <a:r>
              <a:rPr lang="en-US" altLang="ko-KR"/>
              <a:t>, </a:t>
            </a:r>
            <a:r>
              <a:rPr lang="ko-KR" altLang="en-US"/>
              <a:t>조깅</a:t>
            </a:r>
            <a:r>
              <a:rPr lang="en-US" altLang="ko-KR"/>
              <a:t>, </a:t>
            </a:r>
            <a:r>
              <a:rPr lang="ko-KR" altLang="en-US"/>
              <a:t>수영</a:t>
            </a:r>
            <a:r>
              <a:rPr lang="en-US" altLang="ko-KR"/>
              <a:t>, </a:t>
            </a:r>
            <a:r>
              <a:rPr lang="ko-KR" altLang="en-US"/>
              <a:t>사이클링</a:t>
            </a:r>
            <a:r>
              <a:rPr lang="en-US" altLang="ko-KR"/>
              <a:t>, </a:t>
            </a:r>
            <a:r>
              <a:rPr lang="ko-KR" altLang="en-US"/>
              <a:t>에어로빅스</a:t>
            </a:r>
            <a:r>
              <a:rPr lang="en-US" altLang="ko-KR"/>
              <a:t>, </a:t>
            </a:r>
            <a:r>
              <a:rPr lang="ko-KR" altLang="en-US"/>
              <a:t>크로스컨트리</a:t>
            </a:r>
            <a:r>
              <a:rPr lang="en-US" altLang="ko-KR"/>
              <a:t>, </a:t>
            </a:r>
            <a:r>
              <a:rPr lang="ko-KR" altLang="en-US"/>
              <a:t>게임 등</a:t>
            </a:r>
          </a:p>
        </p:txBody>
      </p:sp>
      <p:sp>
        <p:nvSpPr>
          <p:cNvPr id="72711" name="Rectangle 9"/>
          <p:cNvSpPr>
            <a:spLocks noChangeArrowheads="1"/>
          </p:cNvSpPr>
          <p:nvPr/>
        </p:nvSpPr>
        <p:spPr bwMode="auto">
          <a:xfrm>
            <a:off x="611188" y="3789363"/>
            <a:ext cx="1800225" cy="358775"/>
          </a:xfrm>
          <a:prstGeom prst="rect">
            <a:avLst/>
          </a:prstGeom>
          <a:solidFill>
            <a:srgbClr val="FFFF00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운동강도와 시간</a:t>
            </a:r>
          </a:p>
        </p:txBody>
      </p:sp>
      <p:sp>
        <p:nvSpPr>
          <p:cNvPr id="72712" name="Text Box 10"/>
          <p:cNvSpPr txBox="1">
            <a:spLocks noChangeArrowheads="1"/>
          </p:cNvSpPr>
          <p:nvPr/>
        </p:nvSpPr>
        <p:spPr bwMode="auto">
          <a:xfrm>
            <a:off x="1239838" y="4370388"/>
            <a:ext cx="2844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최대심박수 </a:t>
            </a:r>
            <a:r>
              <a:rPr lang="en-US" altLang="ko-KR"/>
              <a:t>40~75% </a:t>
            </a:r>
            <a:r>
              <a:rPr lang="ko-KR" altLang="en-US"/>
              <a:t>정도</a:t>
            </a:r>
          </a:p>
        </p:txBody>
      </p:sp>
      <p:sp>
        <p:nvSpPr>
          <p:cNvPr id="72713" name="Text Box 11"/>
          <p:cNvSpPr txBox="1">
            <a:spLocks noChangeArrowheads="1"/>
          </p:cNvSpPr>
          <p:nvPr/>
        </p:nvSpPr>
        <p:spPr bwMode="auto">
          <a:xfrm>
            <a:off x="4695825" y="4298950"/>
            <a:ext cx="16541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시간 </a:t>
            </a:r>
            <a:r>
              <a:rPr lang="en-US" altLang="ko-KR"/>
              <a:t>45~60</a:t>
            </a:r>
            <a:r>
              <a:rPr lang="ko-KR" altLang="en-US"/>
              <a:t>분</a:t>
            </a:r>
          </a:p>
        </p:txBody>
      </p:sp>
      <p:sp>
        <p:nvSpPr>
          <p:cNvPr id="72714" name="Text Box 12"/>
          <p:cNvSpPr txBox="1">
            <a:spLocks noChangeArrowheads="1"/>
          </p:cNvSpPr>
          <p:nvPr/>
        </p:nvSpPr>
        <p:spPr bwMode="auto">
          <a:xfrm>
            <a:off x="1187450" y="4868863"/>
            <a:ext cx="744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* </a:t>
            </a:r>
            <a:r>
              <a:rPr lang="ko-KR" altLang="en-US"/>
              <a:t>심폐능력이 낮은 비만인 </a:t>
            </a:r>
            <a:r>
              <a:rPr lang="en-US" altLang="ko-KR"/>
              <a:t>: </a:t>
            </a:r>
            <a:r>
              <a:rPr lang="ko-KR" altLang="en-US"/>
              <a:t>운동 중 </a:t>
            </a:r>
            <a:r>
              <a:rPr lang="en-US" altLang="ko-KR"/>
              <a:t>4~6</a:t>
            </a:r>
            <a:r>
              <a:rPr lang="ko-KR" altLang="en-US"/>
              <a:t>분씩 휴식 시간 두어 실시 고려</a:t>
            </a:r>
          </a:p>
        </p:txBody>
      </p:sp>
      <p:sp>
        <p:nvSpPr>
          <p:cNvPr id="72715" name="Rectangle 14"/>
          <p:cNvSpPr>
            <a:spLocks noChangeArrowheads="1"/>
          </p:cNvSpPr>
          <p:nvPr/>
        </p:nvSpPr>
        <p:spPr bwMode="auto">
          <a:xfrm>
            <a:off x="684213" y="5373688"/>
            <a:ext cx="1295400" cy="358775"/>
          </a:xfrm>
          <a:prstGeom prst="rect">
            <a:avLst/>
          </a:prstGeom>
          <a:solidFill>
            <a:srgbClr val="FFFF00"/>
          </a:solidFill>
          <a:ln w="9525">
            <a:solidFill>
              <a:srgbClr val="B7E7B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/>
              <a:t>운동빈도</a:t>
            </a:r>
          </a:p>
        </p:txBody>
      </p:sp>
      <p:sp>
        <p:nvSpPr>
          <p:cNvPr id="72716" name="Text Box 15"/>
          <p:cNvSpPr txBox="1">
            <a:spLocks noChangeArrowheads="1"/>
          </p:cNvSpPr>
          <p:nvPr/>
        </p:nvSpPr>
        <p:spPr bwMode="auto">
          <a:xfrm>
            <a:off x="1258888" y="5949950"/>
            <a:ext cx="568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주 </a:t>
            </a:r>
            <a:r>
              <a:rPr lang="en-US" altLang="ko-KR"/>
              <a:t>5~7</a:t>
            </a:r>
            <a:r>
              <a:rPr lang="ko-KR" altLang="en-US"/>
              <a:t>일          하루 총에너지 소비량 </a:t>
            </a:r>
            <a:r>
              <a:rPr lang="en-US" altLang="ko-KR"/>
              <a:t>300~400kcal 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73732" name="Text Box 5"/>
          <p:cNvSpPr txBox="1">
            <a:spLocks noChangeArrowheads="1"/>
          </p:cNvSpPr>
          <p:nvPr/>
        </p:nvSpPr>
        <p:spPr bwMode="auto">
          <a:xfrm>
            <a:off x="3714750" y="285750"/>
            <a:ext cx="5184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운동이 체중조절에 좋은 이유</a:t>
            </a:r>
          </a:p>
        </p:txBody>
      </p:sp>
      <p:pic>
        <p:nvPicPr>
          <p:cNvPr id="73733" name="Picture 2" descr="http://apwinc.sookmyung.ac.kr/consult/health/img/9003_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285875"/>
            <a:ext cx="4929188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286375" y="1428750"/>
            <a:ext cx="3643313" cy="466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­"/>
            </a:pPr>
            <a:r>
              <a:rPr lang="ko-KR" altLang="en-US" b="1">
                <a:solidFill>
                  <a:srgbClr val="800000"/>
                </a:solidFill>
              </a:rPr>
              <a:t> </a:t>
            </a:r>
            <a:r>
              <a:rPr lang="ko-KR" altLang="en-US" sz="2000" b="1">
                <a:solidFill>
                  <a:srgbClr val="800000"/>
                </a:solidFill>
              </a:rPr>
              <a:t>체중감소시 기초대사량 감소로 </a:t>
            </a:r>
            <a:r>
              <a:rPr lang="ko-KR" altLang="en-US" sz="2000" b="1">
                <a:solidFill>
                  <a:srgbClr val="00B050"/>
                </a:solidFill>
              </a:rPr>
              <a:t>과잉열량이 체내지방으로 축적</a:t>
            </a:r>
            <a:r>
              <a:rPr lang="ko-KR" altLang="en-US" sz="2000" b="1">
                <a:solidFill>
                  <a:srgbClr val="800000"/>
                </a:solidFill>
              </a:rPr>
              <a:t>된다. </a:t>
            </a:r>
            <a:br>
              <a:rPr lang="ko-KR" altLang="en-US" sz="2000" b="1">
                <a:solidFill>
                  <a:srgbClr val="800000"/>
                </a:solidFill>
              </a:rPr>
            </a:br>
            <a:endParaRPr lang="ko-KR" altLang="en-US" sz="2000" b="1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­"/>
            </a:pPr>
            <a:r>
              <a:rPr lang="ko-KR" altLang="en-US" sz="2000" b="1">
                <a:solidFill>
                  <a:srgbClr val="800000"/>
                </a:solidFill>
              </a:rPr>
              <a:t> 체중이 회복되었을 때 체조성에서 근육이 차지하는 비율 보다 </a:t>
            </a:r>
            <a:r>
              <a:rPr lang="ko-KR" altLang="en-US" sz="2000" b="1">
                <a:solidFill>
                  <a:srgbClr val="00B050"/>
                </a:solidFill>
              </a:rPr>
              <a:t>체지방이 차지하는 비율이 증가</a:t>
            </a:r>
            <a:r>
              <a:rPr lang="ko-KR" altLang="en-US" sz="2000" b="1">
                <a:solidFill>
                  <a:srgbClr val="800000"/>
                </a:solidFill>
              </a:rPr>
              <a:t>한다. </a:t>
            </a:r>
            <a:br>
              <a:rPr lang="ko-KR" altLang="en-US" sz="2000" b="1">
                <a:solidFill>
                  <a:srgbClr val="800000"/>
                </a:solidFill>
              </a:rPr>
            </a:br>
            <a:endParaRPr lang="ko-KR" altLang="en-US" sz="2000" b="1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Font typeface="Wingdings" pitchFamily="2" charset="2"/>
              <a:buChar char="­"/>
            </a:pPr>
            <a:r>
              <a:rPr lang="ko-KR" altLang="en-US" sz="2000" b="1">
                <a:solidFill>
                  <a:srgbClr val="800000"/>
                </a:solidFill>
              </a:rPr>
              <a:t> 체중의 감량과 회복의 반복으로 체중감량에 소요되는 기간은 더 길어지고 본래의 </a:t>
            </a:r>
            <a:r>
              <a:rPr lang="ko-KR" altLang="en-US" sz="2000" b="1">
                <a:solidFill>
                  <a:srgbClr val="00B050"/>
                </a:solidFill>
              </a:rPr>
              <a:t>체중으로 증가되는 시간은 더욱 짧아진다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ko-KR" altLang="en-US">
              <a:solidFill>
                <a:srgbClr val="99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03"/>
          <p:cNvGraphicFramePr>
            <a:graphicFrameLocks noGrp="1"/>
          </p:cNvGraphicFramePr>
          <p:nvPr/>
        </p:nvGraphicFramePr>
        <p:xfrm>
          <a:off x="714375" y="1935163"/>
          <a:ext cx="7924800" cy="4667452"/>
        </p:xfrm>
        <a:graphic>
          <a:graphicData uri="http://schemas.openxmlformats.org/drawingml/2006/table">
            <a:tbl>
              <a:tblPr/>
              <a:tblGrid>
                <a:gridCol w="1981200"/>
                <a:gridCol w="1981200"/>
                <a:gridCol w="1981200"/>
                <a:gridCol w="1981200"/>
              </a:tblGrid>
              <a:tr h="75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운동, 활동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소요 시간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운동, 활동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소요시간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3529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천천히 걷기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28분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빠르게 걷기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19분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8315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계단 오르기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120계단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(약 10층)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농구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12분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등산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24분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볼링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16분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달리기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1.2</a:t>
                      </a:r>
                      <a:r>
                        <a:rPr kumimoji="1" lang="en-US" altLang="ko-K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Km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골프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19분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542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수영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세탁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35분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51373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51373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7479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74793" name="Text Box 5"/>
          <p:cNvSpPr txBox="1">
            <a:spLocks noChangeArrowheads="1"/>
          </p:cNvSpPr>
          <p:nvPr/>
        </p:nvSpPr>
        <p:spPr bwMode="auto">
          <a:xfrm>
            <a:off x="3643313" y="214313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운동이 체중조절에 좋은 이유</a:t>
            </a:r>
          </a:p>
        </p:txBody>
      </p:sp>
      <p:sp>
        <p:nvSpPr>
          <p:cNvPr id="8" name="Text Box 77"/>
          <p:cNvSpPr txBox="1">
            <a:spLocks noChangeArrowheads="1"/>
          </p:cNvSpPr>
          <p:nvPr/>
        </p:nvSpPr>
        <p:spPr bwMode="auto">
          <a:xfrm>
            <a:off x="2143125" y="1285875"/>
            <a:ext cx="542925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defRPr/>
            </a:pPr>
            <a:r>
              <a:rPr lang="ko-KR" altLang="en-US" sz="2400" b="1" dirty="0">
                <a:solidFill>
                  <a:srgbClr val="0000FF"/>
                </a:solidFill>
                <a:latin typeface="+mj-ea"/>
                <a:ea typeface="+mj-ea"/>
              </a:rPr>
              <a:t>100</a:t>
            </a:r>
            <a:r>
              <a:rPr lang="en-US" altLang="ko-KR" sz="2400" b="1" dirty="0">
                <a:solidFill>
                  <a:srgbClr val="0000FF"/>
                </a:solidFill>
                <a:latin typeface="+mj-ea"/>
                <a:ea typeface="+mj-ea"/>
              </a:rPr>
              <a:t>kcal</a:t>
            </a:r>
            <a:r>
              <a:rPr lang="ko-KR" altLang="en-US" sz="2400" b="1" dirty="0">
                <a:solidFill>
                  <a:srgbClr val="0000FF"/>
                </a:solidFill>
                <a:latin typeface="+mj-ea"/>
                <a:ea typeface="+mj-ea"/>
              </a:rPr>
              <a:t>를 소화하기 위한 운동시간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48"/>
          <p:cNvGraphicFramePr>
            <a:graphicFrameLocks noGrp="1"/>
          </p:cNvGraphicFramePr>
          <p:nvPr/>
        </p:nvGraphicFramePr>
        <p:xfrm>
          <a:off x="500063" y="1857375"/>
          <a:ext cx="8143932" cy="4814885"/>
        </p:xfrm>
        <a:graphic>
          <a:graphicData uri="http://schemas.openxmlformats.org/drawingml/2006/table">
            <a:tbl>
              <a:tblPr/>
              <a:tblGrid>
                <a:gridCol w="2714644"/>
                <a:gridCol w="2714644"/>
                <a:gridCol w="2714644"/>
              </a:tblGrid>
              <a:tr h="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음식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열량 (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Kcal)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걷는 시간(분)</a:t>
                      </a:r>
                      <a:endParaRPr kumimoji="1" lang="en-US" altLang="ko-KR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  <a:gs pos="50000">
                          <a:srgbClr val="CCFFCC"/>
                        </a:gs>
                        <a:gs pos="100000">
                          <a:srgbClr val="CCFFCC">
                            <a:gamma/>
                            <a:shade val="69804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1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사과 1개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101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19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787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버터바른 빵 1쪽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105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케이크 2쪽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356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68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1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청량음료 1컵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106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20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치즈 30</a:t>
                      </a:r>
                      <a:r>
                        <a:rPr kumimoji="1" lang="en-US" altLang="ko-KR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g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111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21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닭다리 튀김 1쪽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232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45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1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초코칩 2쪽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51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10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  <a:tr h="504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도넛 1개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151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29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8D6F6">
                            <a:gamma/>
                            <a:tint val="45490"/>
                            <a:invGamma/>
                          </a:srgbClr>
                        </a:gs>
                        <a:gs pos="50000">
                          <a:srgbClr val="D8D6F6"/>
                        </a:gs>
                        <a:gs pos="100000">
                          <a:srgbClr val="D8D6F6">
                            <a:gamma/>
                            <a:tint val="45490"/>
                            <a:invGamma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75820" name="Text Box 2"/>
          <p:cNvSpPr txBox="1">
            <a:spLocks noChangeArrowheads="1"/>
          </p:cNvSpPr>
          <p:nvPr/>
        </p:nvSpPr>
        <p:spPr bwMode="auto">
          <a:xfrm>
            <a:off x="1785938" y="1214438"/>
            <a:ext cx="5500687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ko-KR" altLang="en-US" sz="2400" b="1">
                <a:solidFill>
                  <a:srgbClr val="0000FF"/>
                </a:solidFill>
              </a:rPr>
              <a:t>먹은 음식을 소화하기 위한 운동시간</a:t>
            </a:r>
          </a:p>
        </p:txBody>
      </p:sp>
      <p:pic>
        <p:nvPicPr>
          <p:cNvPr id="7582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32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모서리가 둥근 직사각형 7"/>
          <p:cNvSpPr/>
          <p:nvPr/>
        </p:nvSpPr>
        <p:spPr>
          <a:xfrm>
            <a:off x="214313" y="142875"/>
            <a:ext cx="642937" cy="500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endParaRPr lang="ko-KR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75823" name="Text Box 5"/>
          <p:cNvSpPr txBox="1">
            <a:spLocks noChangeArrowheads="1"/>
          </p:cNvSpPr>
          <p:nvPr/>
        </p:nvSpPr>
        <p:spPr bwMode="auto">
          <a:xfrm>
            <a:off x="3714750" y="214313"/>
            <a:ext cx="51847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비만과 운동</a:t>
            </a:r>
          </a:p>
          <a:p>
            <a:pPr marL="342900" indent="-342900" algn="ctr"/>
            <a:r>
              <a:rPr lang="ko-KR" altLang="en-US" b="1"/>
              <a:t>운동이 체중조절에 좋은 이유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551</Words>
  <Application>Microsoft Office PowerPoint</Application>
  <PresentationFormat>화면 슬라이드 쇼(4:3)</PresentationFormat>
  <Paragraphs>176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2014-04-10T12:11:11Z</dcterms:created>
  <dcterms:modified xsi:type="dcterms:W3CDTF">2014-04-10T12:12:41Z</dcterms:modified>
</cp:coreProperties>
</file>