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4" r:id="rId1"/>
  </p:sldMasterIdLst>
  <p:sldIdLst>
    <p:sldId id="256" r:id="rId2"/>
    <p:sldId id="266" r:id="rId3"/>
    <p:sldId id="262" r:id="rId4"/>
    <p:sldId id="257" r:id="rId5"/>
    <p:sldId id="258" r:id="rId6"/>
    <p:sldId id="263" r:id="rId7"/>
    <p:sldId id="261" r:id="rId8"/>
    <p:sldId id="268" r:id="rId9"/>
    <p:sldId id="259" r:id="rId10"/>
    <p:sldId id="260" r:id="rId11"/>
    <p:sldId id="265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t>9/2/2019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1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독서와 글쓰기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err="1" smtClean="0"/>
              <a:t>변지선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549084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rgbClr val="C00000"/>
                </a:solidFill>
              </a:rPr>
              <a:t>강의 소개 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이 수업을 통해 얻을 수 있는 것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나에게 공부란 무엇인가</a:t>
            </a:r>
            <a:r>
              <a:rPr lang="en-US" altLang="ko-KR" dirty="0" smtClean="0"/>
              <a:t>?</a:t>
            </a:r>
          </a:p>
          <a:p>
            <a:r>
              <a:rPr lang="ko-KR" altLang="en-US" dirty="0" smtClean="0"/>
              <a:t>공부방법 </a:t>
            </a:r>
            <a:endParaRPr lang="en-US" altLang="ko-KR" dirty="0" smtClean="0"/>
          </a:p>
          <a:p>
            <a:r>
              <a:rPr lang="ko-KR" altLang="en-US" dirty="0" smtClean="0"/>
              <a:t>강의</a:t>
            </a:r>
            <a:endParaRPr lang="en-US" altLang="ko-KR" dirty="0" smtClean="0"/>
          </a:p>
          <a:p>
            <a:r>
              <a:rPr lang="ko-KR" altLang="en-US" dirty="0" smtClean="0"/>
              <a:t>글쓰기</a:t>
            </a:r>
            <a:endParaRPr lang="en-US" altLang="ko-KR" dirty="0" smtClean="0"/>
          </a:p>
          <a:p>
            <a:r>
              <a:rPr lang="en-US" altLang="ko-KR" dirty="0" smtClean="0"/>
              <a:t>PBL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538536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60196" y="373930"/>
            <a:ext cx="9716678" cy="851555"/>
          </a:xfrm>
        </p:spPr>
        <p:txBody>
          <a:bodyPr/>
          <a:lstStyle/>
          <a:p>
            <a:r>
              <a:rPr lang="ko-KR" altLang="en-US" dirty="0" smtClean="0">
                <a:solidFill>
                  <a:srgbClr val="C00000"/>
                </a:solidFill>
              </a:rPr>
              <a:t>이 수업을 통해</a:t>
            </a:r>
            <a:r>
              <a:rPr lang="en-US" altLang="ko-KR" dirty="0" smtClean="0">
                <a:solidFill>
                  <a:srgbClr val="C00000"/>
                </a:solidFill>
              </a:rPr>
              <a:t>…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책을 </a:t>
            </a:r>
            <a:r>
              <a:rPr lang="en-US" altLang="ko-KR" dirty="0" smtClean="0"/>
              <a:t>(</a:t>
            </a:r>
            <a:r>
              <a:rPr lang="ko-KR" altLang="en-US" dirty="0" smtClean="0"/>
              <a:t>잘</a:t>
            </a:r>
            <a:r>
              <a:rPr lang="en-US" altLang="ko-KR" dirty="0" smtClean="0"/>
              <a:t>, </a:t>
            </a:r>
            <a:r>
              <a:rPr lang="ko-KR" altLang="en-US" dirty="0" smtClean="0"/>
              <a:t>꾸준히</a:t>
            </a:r>
            <a:r>
              <a:rPr lang="en-US" altLang="ko-KR" dirty="0" smtClean="0"/>
              <a:t>)</a:t>
            </a:r>
            <a:r>
              <a:rPr lang="ko-KR" altLang="en-US" dirty="0" smtClean="0"/>
              <a:t>읽을 수 있는 인간</a:t>
            </a:r>
            <a:r>
              <a:rPr lang="en-US" altLang="ko-KR" dirty="0" smtClean="0"/>
              <a:t>!</a:t>
            </a:r>
          </a:p>
          <a:p>
            <a:r>
              <a:rPr lang="ko-KR" altLang="en-US" dirty="0" smtClean="0"/>
              <a:t>협력할 수 있는 인간</a:t>
            </a:r>
            <a:r>
              <a:rPr lang="en-US" altLang="ko-KR" dirty="0" smtClean="0"/>
              <a:t>!</a:t>
            </a:r>
          </a:p>
          <a:p>
            <a:r>
              <a:rPr lang="ko-KR" altLang="en-US" dirty="0" smtClean="0"/>
              <a:t>소통할 수 있는  인간</a:t>
            </a:r>
            <a:r>
              <a:rPr lang="en-US" altLang="ko-KR" dirty="0" smtClean="0"/>
              <a:t>!</a:t>
            </a:r>
          </a:p>
          <a:p>
            <a:r>
              <a:rPr lang="ko-KR" altLang="en-US" dirty="0" smtClean="0"/>
              <a:t>정보를 처리할 수 있는 인간</a:t>
            </a:r>
            <a:r>
              <a:rPr lang="en-US" altLang="ko-KR" dirty="0" smtClean="0"/>
              <a:t>!</a:t>
            </a:r>
          </a:p>
          <a:p>
            <a:r>
              <a:rPr lang="ko-KR" altLang="en-US" dirty="0" smtClean="0"/>
              <a:t>생각할 수 있는 인간</a:t>
            </a:r>
            <a:r>
              <a:rPr lang="en-US" altLang="ko-KR" dirty="0" smtClean="0"/>
              <a:t>!</a:t>
            </a:r>
          </a:p>
          <a:p>
            <a:r>
              <a:rPr lang="ko-KR" altLang="en-US" dirty="0" smtClean="0"/>
              <a:t>자신의 역량과 환경을 파악할 수 있는 인간</a:t>
            </a:r>
            <a:r>
              <a:rPr lang="en-US" altLang="ko-KR" dirty="0" smtClean="0"/>
              <a:t>!</a:t>
            </a:r>
          </a:p>
          <a:p>
            <a:r>
              <a:rPr lang="ko-KR" altLang="en-US" dirty="0" smtClean="0"/>
              <a:t>자신에게 적합한 공부방법을 찾아 할 수 있는 인간</a:t>
            </a:r>
            <a:r>
              <a:rPr lang="en-US" altLang="ko-KR" dirty="0" smtClean="0"/>
              <a:t>!</a:t>
            </a:r>
          </a:p>
          <a:p>
            <a:pPr marL="45720" indent="0">
              <a:buNone/>
            </a:pPr>
            <a:r>
              <a:rPr lang="en-US" altLang="ko-KR" dirty="0" smtClean="0"/>
              <a:t>……….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8000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>
                <a:solidFill>
                  <a:srgbClr val="C00000"/>
                </a:solidFill>
              </a:rPr>
              <a:t>공부는 재미있을 수 있다</a:t>
            </a:r>
            <a:r>
              <a:rPr lang="en-US" altLang="ko-KR" sz="3600" dirty="0">
                <a:solidFill>
                  <a:srgbClr val="C00000"/>
                </a:solidFill>
              </a:rPr>
              <a:t>!</a:t>
            </a:r>
            <a:endParaRPr lang="ko-KR" altLang="en-US" sz="3600" dirty="0">
              <a:solidFill>
                <a:srgbClr val="C0000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공부하는 인간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책 읽는 인간 </a:t>
            </a:r>
            <a:endParaRPr lang="en-US" altLang="ko-KR" dirty="0" smtClean="0"/>
          </a:p>
          <a:p>
            <a:r>
              <a:rPr lang="ko-KR" altLang="en-US" dirty="0" smtClean="0"/>
              <a:t>생각하는 인간 </a:t>
            </a:r>
            <a:endParaRPr lang="en-US" altLang="ko-KR" dirty="0" smtClean="0"/>
          </a:p>
          <a:p>
            <a:r>
              <a:rPr lang="ko-KR" altLang="en-US" dirty="0" smtClean="0"/>
              <a:t>더 좋은 삶을 살 수 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공부는 재미있을까</a:t>
            </a:r>
            <a:r>
              <a:rPr lang="en-US" altLang="ko-KR" dirty="0" smtClean="0"/>
              <a:t>?/</a:t>
            </a:r>
            <a:r>
              <a:rPr lang="ko-KR" altLang="en-US" dirty="0" smtClean="0"/>
              <a:t>공부는 재미 없을까</a:t>
            </a:r>
            <a:r>
              <a:rPr lang="en-US" altLang="ko-KR" dirty="0" smtClean="0"/>
              <a:t>? </a:t>
            </a:r>
          </a:p>
          <a:p>
            <a:r>
              <a:rPr lang="ko-KR" altLang="en-US" dirty="0" smtClean="0"/>
              <a:t>공부는 재미있을 수 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pPr marL="45720" indent="0">
              <a:buNone/>
            </a:pPr>
            <a:endParaRPr lang="en-US" altLang="ko-KR" u="sng" dirty="0">
              <a:solidFill>
                <a:srgbClr val="C00000"/>
              </a:solidFill>
            </a:endParaRPr>
          </a:p>
          <a:p>
            <a:pPr marL="45720" indent="0">
              <a:buNone/>
            </a:pPr>
            <a:endParaRPr lang="en-US" altLang="ko-KR" u="sng" dirty="0" smtClean="0">
              <a:solidFill>
                <a:srgbClr val="C00000"/>
              </a:solidFill>
            </a:endParaRPr>
          </a:p>
          <a:p>
            <a:pPr marL="45720" indent="0">
              <a:buNone/>
            </a:pPr>
            <a:endParaRPr lang="en-US" altLang="ko-KR" u="sng" dirty="0">
              <a:solidFill>
                <a:srgbClr val="C00000"/>
              </a:solidFill>
            </a:endParaRPr>
          </a:p>
          <a:p>
            <a:pPr marL="45720" indent="0">
              <a:buNone/>
            </a:pPr>
            <a:endParaRPr lang="ko-KR" altLang="en-US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34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rgbClr val="C00000"/>
                </a:solidFill>
              </a:rPr>
              <a:t>공부 방법 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en-US" altLang="ko-KR" sz="3200" dirty="0" smtClean="0"/>
              <a:t>   1. </a:t>
            </a:r>
            <a:r>
              <a:rPr lang="ko-KR" altLang="en-US" sz="3200" dirty="0" smtClean="0"/>
              <a:t>강의 </a:t>
            </a:r>
            <a:endParaRPr lang="en-US" altLang="ko-KR" sz="3200" dirty="0" smtClean="0"/>
          </a:p>
          <a:p>
            <a:pPr marL="45720" indent="0">
              <a:buNone/>
            </a:pPr>
            <a:r>
              <a:rPr lang="en-US" altLang="ko-KR" sz="3200" dirty="0"/>
              <a:t> </a:t>
            </a:r>
            <a:r>
              <a:rPr lang="en-US" altLang="ko-KR" sz="3200" dirty="0" smtClean="0"/>
              <a:t>  2. </a:t>
            </a:r>
            <a:r>
              <a:rPr lang="ko-KR" altLang="en-US" sz="3200" dirty="0" smtClean="0"/>
              <a:t>글쓰기  </a:t>
            </a:r>
            <a:endParaRPr lang="en-US" altLang="ko-KR" sz="3200" dirty="0" smtClean="0"/>
          </a:p>
          <a:p>
            <a:pPr marL="45720" indent="0">
              <a:buNone/>
            </a:pPr>
            <a:r>
              <a:rPr lang="en-US" altLang="ko-KR" sz="3200" dirty="0"/>
              <a:t> </a:t>
            </a:r>
            <a:r>
              <a:rPr lang="en-US" altLang="ko-KR" sz="3200" dirty="0" smtClean="0"/>
              <a:t>  3. PBL</a:t>
            </a:r>
          </a:p>
          <a:p>
            <a:pPr marL="45720" indent="0">
              <a:buNone/>
            </a:pPr>
            <a:r>
              <a:rPr lang="en-US" altLang="ko-KR" sz="3200" dirty="0"/>
              <a:t> </a:t>
            </a:r>
            <a:r>
              <a:rPr lang="en-US" altLang="ko-KR" sz="3200" dirty="0" smtClean="0"/>
              <a:t>  4. </a:t>
            </a:r>
            <a:r>
              <a:rPr lang="ko-KR" altLang="en-US" sz="3200" dirty="0" smtClean="0"/>
              <a:t>책 읽기 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427864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>
                <a:solidFill>
                  <a:srgbClr val="C00000"/>
                </a:solidFill>
              </a:rPr>
              <a:t>공부방법</a:t>
            </a:r>
            <a:r>
              <a:rPr lang="en-US" altLang="ko-KR" sz="3600" dirty="0" smtClean="0">
                <a:solidFill>
                  <a:srgbClr val="C00000"/>
                </a:solidFill>
              </a:rPr>
              <a:t>_</a:t>
            </a:r>
            <a:r>
              <a:rPr lang="ko-KR" altLang="en-US" sz="3600" dirty="0" smtClean="0">
                <a:solidFill>
                  <a:srgbClr val="C00000"/>
                </a:solidFill>
              </a:rPr>
              <a:t>강의</a:t>
            </a:r>
            <a:endParaRPr lang="ko-KR" altLang="en-US" sz="3600" dirty="0">
              <a:solidFill>
                <a:srgbClr val="C0000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en-US" altLang="ko-KR" dirty="0" smtClean="0"/>
              <a:t> 1. </a:t>
            </a:r>
            <a:r>
              <a:rPr lang="ko-KR" altLang="en-US" dirty="0" smtClean="0"/>
              <a:t>인간에 관한 성찰 </a:t>
            </a:r>
            <a:endParaRPr lang="en-US" altLang="ko-KR" dirty="0" smtClean="0"/>
          </a:p>
          <a:p>
            <a:pPr marL="45720" indent="0">
              <a:buNone/>
            </a:pPr>
            <a:r>
              <a:rPr lang="en-US" altLang="ko-KR" dirty="0" smtClean="0"/>
              <a:t> 2. </a:t>
            </a:r>
            <a:r>
              <a:rPr lang="ko-KR" altLang="en-US" dirty="0" smtClean="0"/>
              <a:t>리뷰 </a:t>
            </a:r>
            <a:endParaRPr lang="en-US" altLang="ko-KR" dirty="0" smtClean="0"/>
          </a:p>
          <a:p>
            <a:pPr marL="45720" indent="0">
              <a:buNone/>
            </a:pPr>
            <a:r>
              <a:rPr lang="en-US" altLang="ko-KR" dirty="0" smtClean="0"/>
              <a:t> 3. </a:t>
            </a:r>
            <a:r>
              <a:rPr lang="ko-KR" altLang="en-US" dirty="0" smtClean="0"/>
              <a:t>논증 </a:t>
            </a:r>
            <a:endParaRPr lang="en-US" altLang="ko-KR" dirty="0" smtClean="0"/>
          </a:p>
          <a:p>
            <a:pPr marL="45720" indent="0">
              <a:buNone/>
            </a:pPr>
            <a:r>
              <a:rPr lang="en-US" altLang="ko-KR" dirty="0" smtClean="0"/>
              <a:t> 4. </a:t>
            </a:r>
            <a:r>
              <a:rPr lang="ko-KR" altLang="en-US" dirty="0" err="1" smtClean="0"/>
              <a:t>어문규정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marL="4572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5. </a:t>
            </a:r>
            <a:r>
              <a:rPr lang="ko-KR" altLang="en-US" dirty="0" smtClean="0"/>
              <a:t>문학작품 읽기 </a:t>
            </a:r>
            <a:endParaRPr lang="en-US" altLang="ko-KR" dirty="0" smtClean="0"/>
          </a:p>
          <a:p>
            <a:pPr marL="45720" indent="0">
              <a:buNone/>
            </a:pPr>
            <a:r>
              <a:rPr lang="en-US" altLang="ko-KR" dirty="0" smtClean="0"/>
              <a:t> 6. </a:t>
            </a:r>
            <a:r>
              <a:rPr lang="ko-KR" altLang="en-US" dirty="0" smtClean="0"/>
              <a:t>독서의 방법 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4993392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solidFill>
                  <a:srgbClr val="C00000"/>
                </a:solidFill>
              </a:rPr>
              <a:t>공부방법</a:t>
            </a:r>
            <a:r>
              <a:rPr lang="en-US" altLang="ko-KR" sz="4000" dirty="0" smtClean="0">
                <a:solidFill>
                  <a:srgbClr val="C00000"/>
                </a:solidFill>
              </a:rPr>
              <a:t>_</a:t>
            </a:r>
            <a:r>
              <a:rPr lang="ko-KR" altLang="en-US" sz="4000" dirty="0" smtClean="0">
                <a:solidFill>
                  <a:srgbClr val="C00000"/>
                </a:solidFill>
              </a:rPr>
              <a:t>글쓰기</a:t>
            </a:r>
            <a:endParaRPr lang="ko-KR" altLang="en-US" sz="4000" dirty="0">
              <a:solidFill>
                <a:srgbClr val="C0000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친구 소개 원고 작성 </a:t>
            </a:r>
            <a:endParaRPr lang="en-US" altLang="ko-KR" dirty="0" smtClean="0"/>
          </a:p>
          <a:p>
            <a:r>
              <a:rPr lang="ko-KR" altLang="en-US" dirty="0" smtClean="0"/>
              <a:t>리뷰</a:t>
            </a:r>
            <a:r>
              <a:rPr lang="en-US" altLang="ko-KR" dirty="0" smtClean="0"/>
              <a:t>(Review)</a:t>
            </a:r>
          </a:p>
          <a:p>
            <a:r>
              <a:rPr lang="ko-KR" altLang="en-US" u="sng" dirty="0" smtClean="0">
                <a:solidFill>
                  <a:srgbClr val="C00000"/>
                </a:solidFill>
              </a:rPr>
              <a:t>독서활동 계획서</a:t>
            </a:r>
            <a:endParaRPr lang="en-US" altLang="ko-KR" u="sng" dirty="0" smtClean="0">
              <a:solidFill>
                <a:srgbClr val="C00000"/>
              </a:solidFill>
            </a:endParaRPr>
          </a:p>
          <a:p>
            <a:r>
              <a:rPr lang="ko-KR" altLang="en-US" u="sng" dirty="0" smtClean="0">
                <a:solidFill>
                  <a:srgbClr val="C00000"/>
                </a:solidFill>
              </a:rPr>
              <a:t>독서활동 보고서 </a:t>
            </a:r>
            <a:endParaRPr lang="en-US" altLang="ko-KR" u="sng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6295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solidFill>
                  <a:srgbClr val="C00000"/>
                </a:solidFill>
              </a:rPr>
              <a:t>공부방법</a:t>
            </a:r>
            <a:r>
              <a:rPr lang="en-US" altLang="ko-KR" sz="4000" dirty="0" smtClean="0">
                <a:solidFill>
                  <a:srgbClr val="C00000"/>
                </a:solidFill>
              </a:rPr>
              <a:t>_</a:t>
            </a:r>
            <a:r>
              <a:rPr lang="ko-KR" altLang="en-US" sz="4000" dirty="0" smtClean="0">
                <a:solidFill>
                  <a:srgbClr val="C00000"/>
                </a:solidFill>
              </a:rPr>
              <a:t>독서</a:t>
            </a:r>
            <a:endParaRPr lang="ko-KR" altLang="en-US" sz="4000" dirty="0">
              <a:solidFill>
                <a:srgbClr val="C0000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이 수업을 통해 다양한 독서의 방법을 경험해 보고 </a:t>
            </a:r>
            <a:endParaRPr lang="en-US" altLang="ko-KR" dirty="0" smtClean="0"/>
          </a:p>
          <a:p>
            <a:r>
              <a:rPr lang="ko-KR" altLang="en-US" dirty="0" smtClean="0"/>
              <a:t>자신의 역량과 상황에 적절한 독서의 방법을 찾는다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err="1" smtClean="0"/>
              <a:t>개인독서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공동독서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845422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solidFill>
                  <a:srgbClr val="C00000"/>
                </a:solidFill>
              </a:rPr>
              <a:t>공부방법</a:t>
            </a:r>
            <a:r>
              <a:rPr lang="en-US" altLang="ko-KR" sz="4000" dirty="0" smtClean="0">
                <a:solidFill>
                  <a:srgbClr val="C00000"/>
                </a:solidFill>
              </a:rPr>
              <a:t>_PBL?</a:t>
            </a:r>
            <a:endParaRPr lang="ko-KR" altLang="en-US" sz="4000" dirty="0">
              <a:solidFill>
                <a:srgbClr val="C0000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sz="2800" dirty="0" smtClean="0">
                <a:solidFill>
                  <a:srgbClr val="C00000"/>
                </a:solidFill>
              </a:rPr>
              <a:t>P</a:t>
            </a:r>
            <a:r>
              <a:rPr lang="en-US" altLang="ko-KR" sz="2800" dirty="0" smtClean="0"/>
              <a:t>roject </a:t>
            </a:r>
            <a:r>
              <a:rPr lang="en-US" altLang="ko-KR" sz="2800" dirty="0" smtClean="0">
                <a:solidFill>
                  <a:srgbClr val="C00000"/>
                </a:solidFill>
              </a:rPr>
              <a:t>B</a:t>
            </a:r>
            <a:r>
              <a:rPr lang="en-US" altLang="ko-KR" sz="2800" dirty="0" smtClean="0"/>
              <a:t>ased </a:t>
            </a:r>
            <a:r>
              <a:rPr lang="en-US" altLang="ko-KR" sz="2800" dirty="0" smtClean="0">
                <a:solidFill>
                  <a:srgbClr val="C00000"/>
                </a:solidFill>
              </a:rPr>
              <a:t>L</a:t>
            </a:r>
            <a:r>
              <a:rPr lang="en-US" altLang="ko-KR" sz="2800" dirty="0" smtClean="0"/>
              <a:t>earning=</a:t>
            </a:r>
            <a:r>
              <a:rPr lang="ko-KR" altLang="en-US" sz="2800" dirty="0" smtClean="0"/>
              <a:t>프로젝트 기반 학습</a:t>
            </a:r>
            <a:endParaRPr lang="en-US" altLang="ko-KR" sz="2800" dirty="0" smtClean="0"/>
          </a:p>
          <a:p>
            <a:r>
              <a:rPr lang="en-US" altLang="ko-KR" sz="2800" i="1" dirty="0">
                <a:solidFill>
                  <a:srgbClr val="C00000"/>
                </a:solidFill>
              </a:rPr>
              <a:t>P</a:t>
            </a:r>
            <a:r>
              <a:rPr lang="en-US" altLang="ko-KR" sz="2800" i="1" dirty="0"/>
              <a:t>roblem-</a:t>
            </a:r>
            <a:r>
              <a:rPr lang="en-US" altLang="ko-KR" sz="2800" i="1" dirty="0">
                <a:solidFill>
                  <a:srgbClr val="C00000"/>
                </a:solidFill>
              </a:rPr>
              <a:t>B</a:t>
            </a:r>
            <a:r>
              <a:rPr lang="en-US" altLang="ko-KR" sz="2800" i="1" dirty="0"/>
              <a:t>ased </a:t>
            </a:r>
            <a:r>
              <a:rPr lang="en-US" altLang="ko-KR" sz="2800" i="1" dirty="0" smtClean="0">
                <a:solidFill>
                  <a:srgbClr val="C00000"/>
                </a:solidFill>
              </a:rPr>
              <a:t>L</a:t>
            </a:r>
            <a:r>
              <a:rPr lang="en-US" altLang="ko-KR" sz="2800" i="1" dirty="0" smtClean="0"/>
              <a:t>earning=</a:t>
            </a:r>
            <a:r>
              <a:rPr lang="ko-KR" altLang="en-US" sz="2800" i="1" dirty="0" smtClean="0"/>
              <a:t>문제해결 중심 학습</a:t>
            </a:r>
            <a:endParaRPr lang="en-US" altLang="ko-KR" sz="2800" dirty="0"/>
          </a:p>
          <a:p>
            <a:endParaRPr lang="en-US" altLang="ko-KR" sz="2800" dirty="0" smtClean="0"/>
          </a:p>
          <a:p>
            <a:pPr marL="45720" indent="0">
              <a:buNone/>
            </a:pPr>
            <a:endParaRPr lang="en-US" altLang="ko-KR" sz="2800" dirty="0" smtClean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7043386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>
                <a:solidFill>
                  <a:srgbClr val="C00000"/>
                </a:solidFill>
              </a:rPr>
              <a:t>생각하기</a:t>
            </a:r>
            <a:r>
              <a:rPr lang="en-US" altLang="ko-KR" sz="3600" dirty="0" smtClean="0">
                <a:solidFill>
                  <a:srgbClr val="C00000"/>
                </a:solidFill>
              </a:rPr>
              <a:t>-</a:t>
            </a:r>
            <a:r>
              <a:rPr lang="ko-KR" altLang="en-US" sz="3600" dirty="0" smtClean="0">
                <a:solidFill>
                  <a:srgbClr val="C00000"/>
                </a:solidFill>
              </a:rPr>
              <a:t>사고의 단계</a:t>
            </a:r>
            <a:endParaRPr lang="ko-KR" altLang="en-US" sz="3600" dirty="0">
              <a:solidFill>
                <a:srgbClr val="C0000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암기 </a:t>
            </a:r>
            <a:endParaRPr lang="en-US" altLang="ko-KR" dirty="0" smtClean="0"/>
          </a:p>
          <a:p>
            <a:r>
              <a:rPr lang="en-US" altLang="ko-KR" dirty="0" smtClean="0"/>
              <a:t>2. </a:t>
            </a:r>
            <a:r>
              <a:rPr lang="ko-KR" altLang="en-US" dirty="0" smtClean="0"/>
              <a:t>이해 </a:t>
            </a:r>
            <a:endParaRPr lang="en-US" altLang="ko-KR" dirty="0" smtClean="0"/>
          </a:p>
          <a:p>
            <a:r>
              <a:rPr lang="en-US" altLang="ko-KR" dirty="0" smtClean="0"/>
              <a:t>3. </a:t>
            </a:r>
            <a:r>
              <a:rPr lang="ko-KR" altLang="en-US" dirty="0" smtClean="0"/>
              <a:t>응용</a:t>
            </a:r>
            <a:r>
              <a:rPr lang="en-US" altLang="ko-KR" dirty="0" smtClean="0"/>
              <a:t>(</a:t>
            </a:r>
            <a:r>
              <a:rPr lang="ko-KR" altLang="en-US" dirty="0" smtClean="0"/>
              <a:t>이미 알고 있는 것을 적용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4. </a:t>
            </a:r>
            <a:r>
              <a:rPr lang="ko-KR" altLang="en-US" dirty="0" smtClean="0"/>
              <a:t>분석 </a:t>
            </a:r>
            <a:r>
              <a:rPr lang="en-US" altLang="ko-KR" dirty="0" smtClean="0"/>
              <a:t>(</a:t>
            </a:r>
            <a:r>
              <a:rPr lang="ko-KR" altLang="en-US" dirty="0" smtClean="0"/>
              <a:t>설명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구분</a:t>
            </a:r>
            <a:r>
              <a:rPr lang="en-US" altLang="ko-KR" dirty="0" smtClean="0"/>
              <a:t>, </a:t>
            </a:r>
            <a:r>
              <a:rPr lang="ko-KR" altLang="en-US" dirty="0" smtClean="0"/>
              <a:t>비교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대조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5. </a:t>
            </a:r>
            <a:r>
              <a:rPr lang="ko-KR" altLang="en-US" dirty="0" smtClean="0"/>
              <a:t>평가</a:t>
            </a:r>
            <a:r>
              <a:rPr lang="en-US" altLang="ko-KR" dirty="0" smtClean="0"/>
              <a:t>(</a:t>
            </a:r>
            <a:r>
              <a:rPr lang="ko-KR" altLang="en-US" dirty="0" smtClean="0"/>
              <a:t>필요한 것을 평가하여 선택할 수 있음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>
                <a:solidFill>
                  <a:srgbClr val="C00000"/>
                </a:solidFill>
              </a:rPr>
              <a:t>6. </a:t>
            </a:r>
            <a:r>
              <a:rPr lang="ko-KR" altLang="en-US" dirty="0" smtClean="0">
                <a:solidFill>
                  <a:srgbClr val="C00000"/>
                </a:solidFill>
              </a:rPr>
              <a:t>창조 </a:t>
            </a:r>
            <a:r>
              <a:rPr lang="en-US" altLang="ko-KR" dirty="0" smtClean="0">
                <a:solidFill>
                  <a:srgbClr val="C00000"/>
                </a:solidFill>
              </a:rPr>
              <a:t>(</a:t>
            </a:r>
            <a:r>
              <a:rPr lang="ko-KR" altLang="en-US" dirty="0" smtClean="0">
                <a:solidFill>
                  <a:srgbClr val="C00000"/>
                </a:solidFill>
              </a:rPr>
              <a:t>무언가를 새로 만들어내는 능력</a:t>
            </a:r>
            <a:r>
              <a:rPr lang="en-US" altLang="ko-KR" dirty="0" smtClean="0">
                <a:solidFill>
                  <a:srgbClr val="C00000"/>
                </a:solidFill>
              </a:rPr>
              <a:t>) </a:t>
            </a:r>
            <a:r>
              <a:rPr lang="ko-KR" altLang="en-US" dirty="0" smtClean="0">
                <a:solidFill>
                  <a:srgbClr val="C00000"/>
                </a:solidFill>
              </a:rPr>
              <a:t> </a:t>
            </a:r>
            <a:endParaRPr lang="ko-KR" alt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8488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C00000"/>
                </a:solidFill>
              </a:rPr>
              <a:t>PBL </a:t>
            </a:r>
            <a:r>
              <a:rPr lang="ko-KR" altLang="en-US" dirty="0" smtClean="0">
                <a:solidFill>
                  <a:srgbClr val="C00000"/>
                </a:solidFill>
              </a:rPr>
              <a:t>왜 할까</a:t>
            </a:r>
            <a:r>
              <a:rPr lang="en-US" altLang="ko-KR" dirty="0" smtClean="0">
                <a:solidFill>
                  <a:srgbClr val="C00000"/>
                </a:solidFill>
              </a:rPr>
              <a:t>?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인생이란 문제들의 연속 </a:t>
            </a:r>
            <a:r>
              <a:rPr lang="en-US" altLang="ko-KR" dirty="0" smtClean="0"/>
              <a:t>=</a:t>
            </a:r>
            <a:r>
              <a:rPr lang="ko-KR" altLang="en-US" dirty="0" smtClean="0"/>
              <a:t>인생이란 문제들을 해결해 나가는 과정 </a:t>
            </a:r>
            <a:endParaRPr lang="en-US" altLang="ko-KR" dirty="0" smtClean="0"/>
          </a:p>
          <a:p>
            <a:r>
              <a:rPr lang="ko-KR" altLang="en-US" dirty="0" smtClean="0"/>
              <a:t>문제란 뭘까</a:t>
            </a:r>
            <a:r>
              <a:rPr lang="en-US" altLang="ko-KR" dirty="0" smtClean="0"/>
              <a:t>? </a:t>
            </a:r>
          </a:p>
          <a:p>
            <a:r>
              <a:rPr lang="ko-KR" altLang="en-US" dirty="0" smtClean="0"/>
              <a:t>어떠한 문제를 공동으로 해결해나면서 문제해결능력을 향상 </a:t>
            </a:r>
            <a:endParaRPr lang="en-US" altLang="ko-KR" dirty="0" smtClean="0"/>
          </a:p>
          <a:p>
            <a:r>
              <a:rPr lang="ko-KR" altLang="en-US" dirty="0" smtClean="0"/>
              <a:t>필연적으로 의사소통과정과 사고의 단계를 경험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874278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4000" dirty="0" smtClean="0">
                <a:solidFill>
                  <a:srgbClr val="C00000"/>
                </a:solidFill>
              </a:rPr>
              <a:t>PBL=</a:t>
            </a:r>
            <a:r>
              <a:rPr lang="ko-KR" altLang="en-US" sz="4000" dirty="0" smtClean="0">
                <a:solidFill>
                  <a:srgbClr val="C00000"/>
                </a:solidFill>
              </a:rPr>
              <a:t>독서활동</a:t>
            </a:r>
            <a:r>
              <a:rPr lang="en-US" altLang="ko-KR" sz="4000" dirty="0" smtClean="0">
                <a:solidFill>
                  <a:srgbClr val="C00000"/>
                </a:solidFill>
              </a:rPr>
              <a:t>+</a:t>
            </a:r>
            <a:r>
              <a:rPr lang="ko-KR" altLang="en-US" sz="4000" dirty="0" smtClean="0">
                <a:solidFill>
                  <a:srgbClr val="C00000"/>
                </a:solidFill>
              </a:rPr>
              <a:t>결과물 제출 </a:t>
            </a:r>
            <a:endParaRPr lang="ko-KR" altLang="en-US" sz="4000" dirty="0">
              <a:solidFill>
                <a:srgbClr val="C0000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독서의 이론과 방법 </a:t>
            </a:r>
            <a:endParaRPr lang="en-US" altLang="ko-KR" dirty="0" smtClean="0"/>
          </a:p>
          <a:p>
            <a:r>
              <a:rPr lang="ko-KR" altLang="en-US" dirty="0" smtClean="0"/>
              <a:t>독서활동 계획 세우고 </a:t>
            </a:r>
            <a:r>
              <a:rPr lang="ko-KR" altLang="en-US" dirty="0" smtClean="0">
                <a:solidFill>
                  <a:srgbClr val="C00000"/>
                </a:solidFill>
              </a:rPr>
              <a:t>독서활동계획서</a:t>
            </a:r>
            <a:r>
              <a:rPr lang="ko-KR" altLang="en-US" dirty="0" smtClean="0"/>
              <a:t> 작성 </a:t>
            </a:r>
            <a:endParaRPr lang="en-US" altLang="ko-KR" dirty="0" smtClean="0"/>
          </a:p>
          <a:p>
            <a:r>
              <a:rPr lang="ko-KR" altLang="en-US" dirty="0" smtClean="0"/>
              <a:t>독서활동 하고 </a:t>
            </a:r>
            <a:r>
              <a:rPr lang="ko-KR" altLang="en-US" dirty="0" smtClean="0">
                <a:solidFill>
                  <a:srgbClr val="C00000"/>
                </a:solidFill>
              </a:rPr>
              <a:t>독서활동보고서</a:t>
            </a:r>
            <a:r>
              <a:rPr lang="ko-KR" altLang="en-US" dirty="0" smtClean="0"/>
              <a:t> 작성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87457244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Override1.xml><?xml version="1.0" encoding="utf-8"?>
<a:themeOverride xmlns:a="http://schemas.openxmlformats.org/drawingml/2006/main">
  <a:clrScheme name="Basis">
    <a:dk1>
      <a:srgbClr val="000000"/>
    </a:dk1>
    <a:lt1>
      <a:srgbClr val="FFFFFF"/>
    </a:lt1>
    <a:dk2>
      <a:srgbClr val="565349"/>
    </a:dk2>
    <a:lt2>
      <a:srgbClr val="DDDDDD"/>
    </a:lt2>
    <a:accent1>
      <a:srgbClr val="A6B727"/>
    </a:accent1>
    <a:accent2>
      <a:srgbClr val="DF5327"/>
    </a:accent2>
    <a:accent3>
      <a:srgbClr val="FE9E00"/>
    </a:accent3>
    <a:accent4>
      <a:srgbClr val="418AB3"/>
    </a:accent4>
    <a:accent5>
      <a:srgbClr val="D7D447"/>
    </a:accent5>
    <a:accent6>
      <a:srgbClr val="818183"/>
    </a:accent6>
    <a:hlink>
      <a:srgbClr val="F59E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386</TotalTime>
  <Words>308</Words>
  <Application>Microsoft Office PowerPoint</Application>
  <PresentationFormat>와이드스크린</PresentationFormat>
  <Paragraphs>71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맑은 고딕</vt:lpstr>
      <vt:lpstr>Corbel</vt:lpstr>
      <vt:lpstr>기본</vt:lpstr>
      <vt:lpstr>독서와 글쓰기</vt:lpstr>
      <vt:lpstr>강의 소개 </vt:lpstr>
      <vt:lpstr>이 수업을 통해…</vt:lpstr>
      <vt:lpstr>공부는 재미있을 수 있다!</vt:lpstr>
      <vt:lpstr>공부 방법 </vt:lpstr>
      <vt:lpstr>공부방법_강의</vt:lpstr>
      <vt:lpstr>공부방법_글쓰기</vt:lpstr>
      <vt:lpstr>공부방법_독서</vt:lpstr>
      <vt:lpstr>공부방법_PBL?</vt:lpstr>
      <vt:lpstr>생각하기-사고의 단계</vt:lpstr>
      <vt:lpstr>PBL 왜 할까?</vt:lpstr>
      <vt:lpstr>PBL=독서활동+결과물 제출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14</cp:revision>
  <dcterms:created xsi:type="dcterms:W3CDTF">2019-09-02T00:40:07Z</dcterms:created>
  <dcterms:modified xsi:type="dcterms:W3CDTF">2019-09-02T07:06:31Z</dcterms:modified>
</cp:coreProperties>
</file>