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7" r:id="rId1"/>
  </p:sldMasterIdLst>
  <p:sldIdLst>
    <p:sldId id="256" r:id="rId2"/>
    <p:sldId id="269" r:id="rId3"/>
    <p:sldId id="270" r:id="rId4"/>
    <p:sldId id="271" r:id="rId5"/>
    <p:sldId id="276" r:id="rId6"/>
    <p:sldId id="277" r:id="rId7"/>
    <p:sldId id="278" r:id="rId8"/>
    <p:sldId id="272" r:id="rId9"/>
    <p:sldId id="273" r:id="rId10"/>
    <p:sldId id="274" r:id="rId11"/>
    <p:sldId id="279" r:id="rId12"/>
    <p:sldId id="280" r:id="rId13"/>
    <p:sldId id="281" r:id="rId14"/>
    <p:sldId id="282" r:id="rId15"/>
    <p:sldId id="285" r:id="rId16"/>
    <p:sldId id="286" r:id="rId17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468CA96-BFEB-4B8E-84A4-EEE5B184D4EB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9C23C84-E422-4D50-ACB0-D7C0F0A04509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29F3F06-7ACD-44C1-9507-F4B8EE48CAF0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01257C59-79C2-4442-B6C1-29B08B5AC37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75F8154C-A4EC-4F88-BA07-828F1952180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E3A40D9-29A5-4838-B8A6-5C5FE89C6593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0CB4D84-2E6A-4816-8F8B-33635E654C4D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85F3B8C-A520-470F-8649-7807AE630715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99259CE7-DC19-4069-B7F3-9D44ECE9BA6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8E316C-0809-4319-AD6B-1E1A6EBB5760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pPr>
              <a:defRPr/>
            </a:pPr>
            <a:fld id="{197B2538-64DC-4890-8B5B-0EC3AF8CECA8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357313"/>
            <a:ext cx="4038600" cy="47688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357313"/>
            <a:ext cx="4038600" cy="47688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0E484-2ADB-4429-878B-8EA5BB921BB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61012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제목, 텍스트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357313"/>
            <a:ext cx="4038600" cy="47688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357313"/>
            <a:ext cx="4038600" cy="23082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48200" y="3817938"/>
            <a:ext cx="4038600" cy="23082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E24FF-98DD-4A50-97F1-263CDFA3E1B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628800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20AAA55-5AAF-4BE0-955D-8183CF3EECAA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  <p:sldLayoutId id="2147484049" r:id="rId12"/>
    <p:sldLayoutId id="2147484050" r:id="rId13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9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sz="4800" dirty="0" smtClean="0"/>
              <a:t>제</a:t>
            </a:r>
            <a:r>
              <a:rPr lang="en-US" altLang="ko-KR" sz="4800" dirty="0"/>
              <a:t>3</a:t>
            </a:r>
            <a:r>
              <a:rPr lang="ko-KR" altLang="en-US" sz="4800" dirty="0" smtClean="0"/>
              <a:t>장 가격과 자원배분</a:t>
            </a:r>
            <a:endParaRPr lang="ko-KR" altLang="en-US" sz="48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39975" y="6137275"/>
            <a:ext cx="6705600" cy="685800"/>
          </a:xfrm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smtClean="0"/>
              <a:t>균형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775"/>
            <a:ext cx="8291513" cy="4497388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균형</a:t>
            </a:r>
            <a:r>
              <a:rPr lang="en-US" altLang="ko-KR" sz="2400" dirty="0" smtClean="0"/>
              <a:t>(equilibrium) : </a:t>
            </a:r>
            <a:r>
              <a:rPr lang="ko-KR" altLang="en-US" sz="2400" dirty="0" smtClean="0"/>
              <a:t>수요량과 공급량을 일치시키는 시장가격에 도달한 상태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시장 수요곡선과 시장 공급곡선이 만나는 점</a:t>
            </a:r>
          </a:p>
          <a:p>
            <a:pPr eaLnBrk="1" hangingPunct="1"/>
            <a:r>
              <a:rPr lang="ko-KR" altLang="en-US" sz="2400" dirty="0" smtClean="0"/>
              <a:t>균형가격</a:t>
            </a:r>
            <a:r>
              <a:rPr lang="en-US" altLang="ko-KR" sz="2400" dirty="0" smtClean="0"/>
              <a:t>(equilibrium price) : </a:t>
            </a:r>
            <a:r>
              <a:rPr lang="ko-KR" altLang="en-US" sz="2400" dirty="0" smtClean="0"/>
              <a:t>수요량과 공급량을 일치시키는 가격</a:t>
            </a:r>
          </a:p>
          <a:p>
            <a:pPr eaLnBrk="1" hangingPunct="1"/>
            <a:r>
              <a:rPr lang="ko-KR" altLang="en-US" sz="2400" dirty="0" smtClean="0"/>
              <a:t>균형거래량</a:t>
            </a:r>
            <a:r>
              <a:rPr lang="en-US" altLang="ko-KR" sz="2400" dirty="0" smtClean="0"/>
              <a:t>(equilibrium quantity) : </a:t>
            </a:r>
            <a:r>
              <a:rPr lang="ko-KR" altLang="en-US" sz="2400" dirty="0" smtClean="0"/>
              <a:t>균형가격에서 수요량과 공급량</a:t>
            </a:r>
          </a:p>
        </p:txBody>
      </p:sp>
      <p:graphicFrame>
        <p:nvGraphicFramePr>
          <p:cNvPr id="24580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2339975" y="3429000"/>
          <a:ext cx="4679950" cy="3089275"/>
        </p:xfrm>
        <a:graphic>
          <a:graphicData uri="http://schemas.openxmlformats.org/presentationml/2006/ole">
            <p:oleObj spid="_x0000_s24603" name="Image" r:id="rId3" imgW="6984127" imgH="4609524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smtClean="0"/>
              <a:t>균형이 아닌 시장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775"/>
            <a:ext cx="8218488" cy="4497388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초과공급</a:t>
            </a:r>
            <a:r>
              <a:rPr lang="en-US" altLang="ko-KR" sz="2400" dirty="0" smtClean="0"/>
              <a:t>(excess supply) = </a:t>
            </a:r>
            <a:r>
              <a:rPr lang="ko-KR" altLang="en-US" sz="2400" dirty="0" smtClean="0"/>
              <a:t>공급과잉</a:t>
            </a:r>
          </a:p>
          <a:p>
            <a:pPr eaLnBrk="1" hangingPunct="1"/>
            <a:r>
              <a:rPr lang="ko-KR" altLang="en-US" sz="2400" dirty="0" smtClean="0"/>
              <a:t>초과수요</a:t>
            </a:r>
            <a:r>
              <a:rPr lang="en-US" altLang="ko-KR" sz="2400" dirty="0" smtClean="0"/>
              <a:t>(excess demand) = </a:t>
            </a:r>
            <a:r>
              <a:rPr lang="ko-KR" altLang="en-US" sz="2400" dirty="0" smtClean="0"/>
              <a:t>물량부족</a:t>
            </a:r>
          </a:p>
        </p:txBody>
      </p:sp>
      <p:graphicFrame>
        <p:nvGraphicFramePr>
          <p:cNvPr id="25604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755650" y="2852738"/>
          <a:ext cx="3744913" cy="3033712"/>
        </p:xfrm>
        <a:graphic>
          <a:graphicData uri="http://schemas.openxmlformats.org/presentationml/2006/ole">
            <p:oleObj spid="_x0000_s25650" name="Image" r:id="rId3" imgW="6349206" imgH="5142857" progId="">
              <p:embed/>
            </p:oleObj>
          </a:graphicData>
        </a:graphic>
      </p:graphicFrame>
      <p:graphicFrame>
        <p:nvGraphicFramePr>
          <p:cNvPr id="25605" name="Object 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716463" y="2852738"/>
          <a:ext cx="3741737" cy="3032125"/>
        </p:xfrm>
        <a:graphic>
          <a:graphicData uri="http://schemas.openxmlformats.org/presentationml/2006/ole">
            <p:oleObj spid="_x0000_s25651" name="Image" r:id="rId4" imgW="6349206" imgH="5142857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smtClean="0"/>
              <a:t>수요공급의 법칙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844675"/>
            <a:ext cx="8229600" cy="4608513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초과공급에서는 가격이 하락한다</a:t>
            </a:r>
            <a:r>
              <a:rPr lang="en-US" altLang="ko-KR" sz="2400" dirty="0"/>
              <a:t>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초과수요에서는 가격이 상승한다</a:t>
            </a:r>
            <a:r>
              <a:rPr lang="en-US" altLang="ko-KR" sz="2400" dirty="0"/>
              <a:t>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다수의 소비자와 판매자의 행동은 자동적으로 시장가격이 균형가격을 향해 움직이도록 만든다</a:t>
            </a:r>
            <a:r>
              <a:rPr lang="en-US" altLang="ko-KR" sz="2400" dirty="0"/>
              <a:t>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일단 균형에 도달하면 모든 소비자와 판매자가 만족하므로 더 이상 가격이 오르거나 내릴 이유가 없다</a:t>
            </a:r>
            <a:r>
              <a:rPr lang="en-US" altLang="ko-KR" sz="2400" dirty="0"/>
              <a:t>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자유로운 시장에서는 대부분 가격이 시장균형을 향해 움직이므로 초과공급이나 초과수요는 일시적인 현상에 그친다</a:t>
            </a:r>
            <a:r>
              <a:rPr lang="en-US" altLang="ko-KR" sz="2400" dirty="0"/>
              <a:t>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수요공급의 법칙 </a:t>
            </a:r>
            <a:r>
              <a:rPr lang="en-US" altLang="ko-KR" sz="2400" dirty="0"/>
              <a:t>: </a:t>
            </a:r>
            <a:r>
              <a:rPr lang="ko-KR" altLang="en-US" sz="2400" dirty="0"/>
              <a:t>어느 재화의 </a:t>
            </a:r>
            <a:r>
              <a:rPr lang="ko-KR" altLang="en-US" sz="2400" dirty="0">
                <a:solidFill>
                  <a:schemeClr val="accent2"/>
                </a:solidFill>
              </a:rPr>
              <a:t>가격</a:t>
            </a:r>
            <a:r>
              <a:rPr lang="ko-KR" altLang="en-US" sz="2400" dirty="0"/>
              <a:t>이 그 재화에 대한 수요와 공급이 일치하도록 조정되는 현상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dirty="0" smtClean="0"/>
              <a:t>수요곡선의 이동</a:t>
            </a:r>
            <a:r>
              <a:rPr lang="en-US" altLang="ko-KR" dirty="0" smtClean="0"/>
              <a:t>(=</a:t>
            </a:r>
            <a:r>
              <a:rPr lang="ko-KR" altLang="en-US" dirty="0" smtClean="0"/>
              <a:t>수요의 변화</a:t>
            </a:r>
            <a:r>
              <a:rPr lang="en-US" altLang="ko-KR" dirty="0"/>
              <a:t>)</a:t>
            </a:r>
            <a:endParaRPr lang="ko-KR" altLang="en-US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775"/>
            <a:ext cx="8291513" cy="4497388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그 재화의 가격이 아닌 변수에 의한 수요의 변화는 수요곡선 자체를 오른쪽이나 왼쪽으로 이동시킴</a:t>
            </a:r>
          </a:p>
        </p:txBody>
      </p:sp>
      <p:graphicFrame>
        <p:nvGraphicFramePr>
          <p:cNvPr id="18436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1476375" y="2420938"/>
          <a:ext cx="6046788" cy="4062412"/>
        </p:xfrm>
        <a:graphic>
          <a:graphicData uri="http://schemas.openxmlformats.org/presentationml/2006/ole">
            <p:oleObj spid="_x0000_s32790" name="Image" r:id="rId3" imgW="7619048" imgH="511746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14886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dirty="0" smtClean="0"/>
              <a:t>수요곡선의 이동</a:t>
            </a:r>
            <a:r>
              <a:rPr lang="en-US" altLang="ko-KR" dirty="0" smtClean="0"/>
              <a:t>(=</a:t>
            </a:r>
            <a:r>
              <a:rPr lang="ko-KR" altLang="en-US" dirty="0" smtClean="0"/>
              <a:t>수요의 변화</a:t>
            </a:r>
            <a:r>
              <a:rPr lang="en-US" altLang="ko-KR" dirty="0"/>
              <a:t>)</a:t>
            </a:r>
            <a:endParaRPr lang="ko-KR" altLang="en-US" dirty="0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소득</a:t>
            </a:r>
          </a:p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ko-KR" altLang="en-US" sz="2400" dirty="0"/>
              <a:t>    </a:t>
            </a:r>
            <a:r>
              <a:rPr lang="en-US" altLang="ko-KR" sz="2000" dirty="0"/>
              <a:t>1) </a:t>
            </a:r>
            <a:r>
              <a:rPr lang="ko-KR" altLang="en-US" sz="2000" dirty="0"/>
              <a:t>정상재</a:t>
            </a:r>
            <a:r>
              <a:rPr lang="en-US" altLang="ko-KR" sz="2000" dirty="0"/>
              <a:t>(normal good)</a:t>
            </a:r>
          </a:p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altLang="ko-KR" sz="2000" dirty="0"/>
              <a:t>    2) </a:t>
            </a:r>
            <a:r>
              <a:rPr lang="ko-KR" altLang="en-US" sz="2000" dirty="0" err="1"/>
              <a:t>열등재</a:t>
            </a:r>
            <a:r>
              <a:rPr lang="en-US" altLang="ko-KR" sz="2000" dirty="0"/>
              <a:t>(inferior good)</a:t>
            </a:r>
          </a:p>
          <a:p>
            <a:pPr marL="320040" indent="-320040" eaLnBrk="1" fontAlgn="auto" hangingPunct="1">
              <a:lnSpc>
                <a:spcPct val="11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 smtClean="0"/>
              <a:t>연관재의 </a:t>
            </a:r>
            <a:r>
              <a:rPr lang="ko-KR" altLang="en-US" sz="2400" dirty="0"/>
              <a:t>가격</a:t>
            </a:r>
          </a:p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ko-KR" altLang="en-US" sz="2400" dirty="0"/>
              <a:t>    </a:t>
            </a:r>
            <a:r>
              <a:rPr lang="en-US" altLang="ko-KR" sz="2000" dirty="0"/>
              <a:t>1) </a:t>
            </a:r>
            <a:r>
              <a:rPr lang="ko-KR" altLang="en-US" sz="2000" dirty="0"/>
              <a:t>대체재</a:t>
            </a:r>
            <a:r>
              <a:rPr lang="en-US" altLang="ko-KR" sz="2000" dirty="0"/>
              <a:t>(substitutes)</a:t>
            </a:r>
          </a:p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altLang="ko-KR" sz="2000" dirty="0"/>
              <a:t>    2) </a:t>
            </a:r>
            <a:r>
              <a:rPr lang="ko-KR" altLang="en-US" sz="2000" dirty="0" err="1"/>
              <a:t>보완재</a:t>
            </a:r>
            <a:r>
              <a:rPr lang="en-US" altLang="ko-KR" sz="2000" dirty="0"/>
              <a:t>(complements)</a:t>
            </a:r>
          </a:p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 smtClean="0"/>
              <a:t>취향</a:t>
            </a:r>
            <a:endParaRPr lang="ko-KR" altLang="en-US" sz="2400" dirty="0"/>
          </a:p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 smtClean="0"/>
              <a:t>구입자의 수</a:t>
            </a:r>
            <a:endParaRPr lang="ko-KR" altLang="en-US" sz="2400" dirty="0"/>
          </a:p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 smtClean="0"/>
              <a:t>미래에 대한 기대</a:t>
            </a:r>
            <a:endParaRPr lang="ko-KR" altLang="en-US" sz="2400" dirty="0"/>
          </a:p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ko-KR" altLang="en-US" sz="2400" dirty="0"/>
          </a:p>
          <a:p>
            <a:pPr marL="320040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ko-KR" altLang="en-US" sz="2400" dirty="0">
                <a:solidFill>
                  <a:schemeClr val="accent2"/>
                </a:solidFill>
              </a:rPr>
              <a:t>→ 가격 외에 다른 변수가 변하면 수요곡선은 이동한다</a:t>
            </a:r>
            <a:r>
              <a:rPr lang="en-US" altLang="ko-KR" sz="2400" dirty="0">
                <a:solidFill>
                  <a:schemeClr val="accent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77923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dirty="0" smtClean="0"/>
              <a:t>공급곡선의 이동</a:t>
            </a:r>
            <a:r>
              <a:rPr lang="en-US" altLang="ko-KR" dirty="0" smtClean="0"/>
              <a:t>(=</a:t>
            </a:r>
            <a:r>
              <a:rPr lang="ko-KR" altLang="en-US" dirty="0" smtClean="0"/>
              <a:t>공급의 변화</a:t>
            </a:r>
            <a:r>
              <a:rPr lang="en-US" altLang="ko-KR" dirty="0"/>
              <a:t>)</a:t>
            </a:r>
            <a:endParaRPr lang="ko-KR" altLang="en-US" dirty="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775"/>
            <a:ext cx="8291513" cy="4497388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공급곡선 자체의 이동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그 재화의 가격이 아닌 다른 변수의 변동에 따른 공급의 변화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2400" dirty="0" smtClean="0"/>
              <a:t>   </a:t>
            </a:r>
            <a:r>
              <a:rPr lang="en-US" altLang="ko-KR" sz="2000" dirty="0" smtClean="0"/>
              <a:t>1) </a:t>
            </a:r>
            <a:r>
              <a:rPr lang="ko-KR" altLang="en-US" sz="2000" dirty="0" smtClean="0"/>
              <a:t>생산요소가격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2000" dirty="0" smtClean="0"/>
              <a:t>   </a:t>
            </a:r>
            <a:r>
              <a:rPr lang="en-US" altLang="ko-KR" sz="2000" dirty="0" smtClean="0"/>
              <a:t>2) </a:t>
            </a:r>
            <a:r>
              <a:rPr lang="ko-KR" altLang="en-US" sz="2000" dirty="0" smtClean="0"/>
              <a:t>생산기술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2000" dirty="0" smtClean="0"/>
              <a:t>   </a:t>
            </a:r>
            <a:r>
              <a:rPr lang="en-US" altLang="ko-KR" sz="2000" dirty="0" smtClean="0"/>
              <a:t>3) </a:t>
            </a:r>
            <a:r>
              <a:rPr lang="ko-KR" altLang="en-US" sz="2000" dirty="0" smtClean="0"/>
              <a:t>판매자의 수</a:t>
            </a:r>
          </a:p>
          <a:p>
            <a:pPr eaLnBrk="1" hangingPunct="1">
              <a:buFont typeface="Wingdings 2" pitchFamily="18" charset="2"/>
              <a:buNone/>
            </a:pPr>
            <a:r>
              <a:rPr lang="ko-KR" altLang="en-US" sz="2000" dirty="0" smtClean="0"/>
              <a:t>   </a:t>
            </a:r>
            <a:r>
              <a:rPr lang="en-US" altLang="ko-KR" sz="2000" dirty="0" smtClean="0"/>
              <a:t>4) </a:t>
            </a:r>
            <a:r>
              <a:rPr lang="ko-KR" altLang="en-US" sz="2000" dirty="0" smtClean="0"/>
              <a:t>관련 재화의 가격</a:t>
            </a:r>
            <a:endParaRPr lang="en-US" altLang="ko-KR" sz="2000" dirty="0" smtClean="0"/>
          </a:p>
          <a:p>
            <a:pPr eaLnBrk="1" hangingPunct="1">
              <a:buFont typeface="Wingdings 2" pitchFamily="18" charset="2"/>
              <a:buNone/>
            </a:pPr>
            <a:r>
              <a:rPr lang="en-US" altLang="ko-KR" sz="2000" dirty="0" smtClean="0"/>
              <a:t>   5) </a:t>
            </a:r>
            <a:r>
              <a:rPr lang="ko-KR" altLang="en-US" sz="2000" dirty="0" smtClean="0"/>
              <a:t>미래에 대한 기대</a:t>
            </a:r>
          </a:p>
          <a:p>
            <a:pPr eaLnBrk="1" hangingPunct="1"/>
            <a:endParaRPr lang="en-US" altLang="ko-KR" sz="2400" dirty="0" smtClean="0"/>
          </a:p>
        </p:txBody>
      </p:sp>
      <p:graphicFrame>
        <p:nvGraphicFramePr>
          <p:cNvPr id="23556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3348038" y="2852738"/>
          <a:ext cx="5472112" cy="3762375"/>
        </p:xfrm>
        <a:graphic>
          <a:graphicData uri="http://schemas.openxmlformats.org/presentationml/2006/ole">
            <p:oleObj spid="_x0000_s33814" name="Image" r:id="rId3" imgW="6984127" imgH="480000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39651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ko-KR" altLang="en-US" dirty="0" smtClean="0"/>
              <a:t>균형의 변화에 대한 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단계 분석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773238"/>
            <a:ext cx="8153400" cy="4322762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어떤 사건이 수요곡선을 이동시키는지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공급곡선을 이동시키는지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둘 다 이동시키는지 결정</a:t>
            </a:r>
          </a:p>
          <a:p>
            <a:pPr eaLnBrk="1" hangingPunct="1"/>
            <a:r>
              <a:rPr lang="ko-KR" altLang="en-US" sz="2400" dirty="0" smtClean="0"/>
              <a:t>수요 및 공급곡선이 어느 방향으로 이동하는지 판정</a:t>
            </a:r>
          </a:p>
          <a:p>
            <a:pPr eaLnBrk="1" hangingPunct="1"/>
            <a:r>
              <a:rPr lang="ko-KR" altLang="en-US" sz="2400" dirty="0" smtClean="0"/>
              <a:t>수요와 공급곡선 그래프를 이용하여 곡선의 이동이 균형가격과 균형거래량에 미치는 효과를 분석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ko-KR" altLang="en-US" dirty="0" smtClean="0"/>
              <a:t>수요변화에 따른 시장균형의 변화</a:t>
            </a:r>
          </a:p>
        </p:txBody>
      </p:sp>
      <p:graphicFrame>
        <p:nvGraphicFramePr>
          <p:cNvPr id="29699" name="Object 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331913" y="1628775"/>
          <a:ext cx="6334125" cy="4768850"/>
        </p:xfrm>
        <a:graphic>
          <a:graphicData uri="http://schemas.openxmlformats.org/presentationml/2006/ole">
            <p:oleObj spid="_x0000_s29722" name="Image" r:id="rId3" imgW="6984127" imgH="5257143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ko-KR" altLang="en-US" dirty="0" smtClean="0"/>
              <a:t>공급 변화에 따른 시장균형의 변화</a:t>
            </a:r>
          </a:p>
        </p:txBody>
      </p:sp>
      <p:graphicFrame>
        <p:nvGraphicFramePr>
          <p:cNvPr id="30723" name="Object 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731963" y="1600200"/>
          <a:ext cx="5913437" cy="4495800"/>
        </p:xfrm>
        <a:graphic>
          <a:graphicData uri="http://schemas.openxmlformats.org/presentationml/2006/ole">
            <p:oleObj spid="_x0000_s30746" name="Image" r:id="rId3" imgW="6984127" imgH="5307937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가격의 기능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sz="2400" dirty="0" smtClean="0"/>
              <a:t>가격의 자원배분 기능</a:t>
            </a:r>
            <a:r>
              <a:rPr lang="en-US" altLang="ko-KR" sz="2400" dirty="0" smtClean="0"/>
              <a:t>(allocating function of prices)</a:t>
            </a:r>
          </a:p>
          <a:p>
            <a:pPr lvl="1"/>
            <a:r>
              <a:rPr lang="ko-KR" altLang="en-US" sz="2000" dirty="0" smtClean="0"/>
              <a:t>가격의 신호기능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가격의 유인기능</a:t>
            </a:r>
            <a:endParaRPr lang="en-US" altLang="ko-KR" sz="2000" dirty="0" smtClean="0"/>
          </a:p>
          <a:p>
            <a:r>
              <a:rPr lang="ko-KR" altLang="en-US" sz="2300" dirty="0" smtClean="0"/>
              <a:t>가격기구</a:t>
            </a:r>
            <a:r>
              <a:rPr lang="en-US" altLang="ko-KR" sz="2300" dirty="0" smtClean="0"/>
              <a:t>(price mechanism)</a:t>
            </a:r>
            <a:endParaRPr lang="ko-KR" altLang="en-US" sz="2300" dirty="0"/>
          </a:p>
        </p:txBody>
      </p:sp>
    </p:spTree>
    <p:extLst>
      <p:ext uri="{BB962C8B-B14F-4D97-AF65-F5344CB8AC3E}">
        <p14:creationId xmlns:p14="http://schemas.microsoft.com/office/powerpoint/2010/main" xmlns="" val="249064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dirty="0" smtClean="0"/>
              <a:t>가격통제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ko-KR" altLang="en-US" sz="2400" dirty="0" smtClean="0"/>
              <a:t>규제를 받지 않는 시장에서는 가격과 거래량이 자유롭게 결정된다</a:t>
            </a:r>
            <a:r>
              <a:rPr lang="en-US" altLang="ko-KR" sz="2400" dirty="0" smtClean="0"/>
              <a:t>.</a:t>
            </a:r>
          </a:p>
          <a:p>
            <a:pPr eaLnBrk="1" hangingPunct="1"/>
            <a:r>
              <a:rPr lang="ko-KR" altLang="en-US" sz="2400" dirty="0" smtClean="0"/>
              <a:t>시장균형은 대개의 경우 효율적이지만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모든 사람이 그 결과에 만족하는 것은 아니다</a:t>
            </a:r>
            <a:r>
              <a:rPr lang="en-US" altLang="ko-KR" sz="2400" dirty="0" smtClean="0"/>
              <a:t>.</a:t>
            </a:r>
          </a:p>
          <a:p>
            <a:pPr eaLnBrk="1" hangingPunct="1"/>
            <a:r>
              <a:rPr lang="ko-KR" altLang="en-US" sz="2400" dirty="0" smtClean="0"/>
              <a:t>시장가격이 소비자 또는 생산자에게 불공평하다고 여겨질 때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정부가 가격규제를 도입한다</a:t>
            </a:r>
            <a:r>
              <a:rPr lang="en-US" altLang="ko-KR" sz="2400" dirty="0" smtClean="0"/>
              <a:t>.</a:t>
            </a:r>
          </a:p>
          <a:p>
            <a:pPr eaLnBrk="1" hangingPunct="1"/>
            <a:endParaRPr lang="en-US" altLang="ko-KR" sz="2400" dirty="0" smtClean="0"/>
          </a:p>
          <a:p>
            <a:pPr eaLnBrk="1" hangingPunct="1"/>
            <a:r>
              <a:rPr lang="ko-KR" altLang="en-US" sz="2400" dirty="0" err="1" smtClean="0"/>
              <a:t>가격상한제</a:t>
            </a:r>
            <a:r>
              <a:rPr lang="en-US" altLang="ko-KR" sz="2400" dirty="0" smtClean="0"/>
              <a:t>(price ceiling)</a:t>
            </a:r>
          </a:p>
          <a:p>
            <a:pPr eaLnBrk="1" hangingPunct="1"/>
            <a:r>
              <a:rPr lang="ko-KR" altLang="en-US" sz="2400" dirty="0" err="1" smtClean="0"/>
              <a:t>가격하한제</a:t>
            </a:r>
            <a:r>
              <a:rPr lang="en-US" altLang="ko-KR" sz="2400" dirty="0" smtClean="0"/>
              <a:t>(price floor)</a:t>
            </a:r>
          </a:p>
        </p:txBody>
      </p:sp>
    </p:spTree>
    <p:extLst>
      <p:ext uri="{BB962C8B-B14F-4D97-AF65-F5344CB8AC3E}">
        <p14:creationId xmlns:p14="http://schemas.microsoft.com/office/powerpoint/2010/main" xmlns="" val="323575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dirty="0" err="1" smtClean="0"/>
              <a:t>가격상한제</a:t>
            </a:r>
            <a:endParaRPr lang="ko-KR" altLang="en-US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47050" cy="4530725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어떤 재화 판매가격의 법정 최고치</a:t>
            </a:r>
          </a:p>
          <a:p>
            <a:pPr eaLnBrk="1" hangingPunct="1"/>
            <a:r>
              <a:rPr lang="ko-KR" altLang="en-US" sz="2400" dirty="0" smtClean="0"/>
              <a:t>시장가격보다 높을 경우 실효성이 없다</a:t>
            </a:r>
            <a:r>
              <a:rPr lang="en-US" altLang="ko-KR" sz="2400" dirty="0" smtClean="0"/>
              <a:t>.</a:t>
            </a:r>
          </a:p>
          <a:p>
            <a:pPr eaLnBrk="1" hangingPunct="1"/>
            <a:r>
              <a:rPr lang="ko-KR" altLang="en-US" sz="2400" dirty="0" smtClean="0"/>
              <a:t>시장가격보다 낮게 설정해야 한다</a:t>
            </a:r>
            <a:r>
              <a:rPr lang="en-US" altLang="ko-KR" sz="2400" dirty="0" smtClean="0"/>
              <a:t>.</a:t>
            </a:r>
          </a:p>
        </p:txBody>
      </p:sp>
      <p:graphicFrame>
        <p:nvGraphicFramePr>
          <p:cNvPr id="10244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611188" y="3227388"/>
          <a:ext cx="3816350" cy="3170237"/>
        </p:xfrm>
        <a:graphic>
          <a:graphicData uri="http://schemas.openxmlformats.org/presentationml/2006/ole">
            <p:oleObj spid="_x0000_s34850" name="Image" r:id="rId3" imgW="6349206" imgH="5269841" progId="">
              <p:embed/>
            </p:oleObj>
          </a:graphicData>
        </a:graphic>
      </p:graphicFrame>
      <p:graphicFrame>
        <p:nvGraphicFramePr>
          <p:cNvPr id="10245" name="Object 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787900" y="3213100"/>
          <a:ext cx="3744913" cy="3162300"/>
        </p:xfrm>
        <a:graphic>
          <a:graphicData uri="http://schemas.openxmlformats.org/presentationml/2006/ole">
            <p:oleObj spid="_x0000_s34851" name="Image" r:id="rId4" imgW="6349206" imgH="535873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30128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smtClean="0"/>
              <a:t>가격상한제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ko-KR" altLang="en-US" sz="2400" smtClean="0"/>
              <a:t>가격상한제로 초과수요 발생</a:t>
            </a:r>
          </a:p>
          <a:p>
            <a:pPr eaLnBrk="1" hangingPunct="1"/>
            <a:r>
              <a:rPr lang="ko-KR" altLang="en-US" sz="2400" smtClean="0"/>
              <a:t>가격 이외의 방식에 의한 자원배분 </a:t>
            </a:r>
            <a:r>
              <a:rPr lang="en-US" altLang="ko-KR" sz="2400" smtClean="0"/>
              <a:t>: </a:t>
            </a:r>
            <a:r>
              <a:rPr lang="ko-KR" altLang="en-US" sz="2400" smtClean="0"/>
              <a:t>할당</a:t>
            </a:r>
            <a:r>
              <a:rPr lang="en-US" altLang="ko-KR" sz="2400" smtClean="0"/>
              <a:t>(rationing)</a:t>
            </a:r>
          </a:p>
          <a:p>
            <a:pPr lvl="1" eaLnBrk="1" hangingPunct="1"/>
            <a:r>
              <a:rPr lang="ko-KR" altLang="en-US" sz="2000" smtClean="0"/>
              <a:t>줄세우기</a:t>
            </a:r>
            <a:r>
              <a:rPr lang="en-US" altLang="ko-KR" sz="2000" smtClean="0"/>
              <a:t>, </a:t>
            </a:r>
            <a:r>
              <a:rPr lang="ko-KR" altLang="en-US" sz="2000" smtClean="0"/>
              <a:t>선착순 → 기회비용 발생</a:t>
            </a:r>
          </a:p>
          <a:p>
            <a:pPr lvl="1" eaLnBrk="1" hangingPunct="1"/>
            <a:r>
              <a:rPr lang="ko-KR" altLang="en-US" sz="2000" smtClean="0"/>
              <a:t>공급자 임의의 배분기준 설정 → 불공평 할 수 있다</a:t>
            </a:r>
            <a:r>
              <a:rPr lang="en-US" altLang="ko-KR" sz="2000" smtClean="0"/>
              <a:t>.</a:t>
            </a:r>
          </a:p>
          <a:p>
            <a:pPr lvl="1" eaLnBrk="1" hangingPunct="1"/>
            <a:r>
              <a:rPr lang="ko-KR" altLang="en-US" sz="2000" smtClean="0"/>
              <a:t>재화에 대해 가장 높은 가치를 부여하는 소비자에게 소비기회가 주어지지 않음 → 비효율적</a:t>
            </a:r>
          </a:p>
          <a:p>
            <a:pPr eaLnBrk="1" hangingPunct="1"/>
            <a:r>
              <a:rPr lang="ko-KR" altLang="en-US" sz="2400" smtClean="0"/>
              <a:t>암시장</a:t>
            </a:r>
            <a:r>
              <a:rPr lang="en-US" altLang="ko-KR" sz="2400" smtClean="0"/>
              <a:t>(black market) </a:t>
            </a:r>
            <a:r>
              <a:rPr lang="ko-KR" altLang="en-US" sz="2400" smtClean="0"/>
              <a:t>거래의 형성</a:t>
            </a:r>
          </a:p>
        </p:txBody>
      </p:sp>
    </p:spTree>
    <p:extLst>
      <p:ext uri="{BB962C8B-B14F-4D97-AF65-F5344CB8AC3E}">
        <p14:creationId xmlns:p14="http://schemas.microsoft.com/office/powerpoint/2010/main" xmlns="" val="296024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smtClean="0"/>
              <a:t>가격하한제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75613" cy="4852988"/>
          </a:xfrm>
        </p:spPr>
        <p:txBody>
          <a:bodyPr/>
          <a:lstStyle/>
          <a:p>
            <a:pPr eaLnBrk="1" hangingPunct="1"/>
            <a:r>
              <a:rPr lang="ko-KR" altLang="en-US" sz="2400" smtClean="0"/>
              <a:t>어떤 재화 판매가격의 법정 최저치</a:t>
            </a:r>
          </a:p>
          <a:p>
            <a:pPr eaLnBrk="1" hangingPunct="1"/>
            <a:r>
              <a:rPr lang="ko-KR" altLang="en-US" sz="2400" smtClean="0"/>
              <a:t>가격하한은 균형가격보다 낮을 경우 실효성이 없다</a:t>
            </a:r>
            <a:r>
              <a:rPr lang="en-US" altLang="ko-KR" sz="2400" smtClean="0"/>
              <a:t>.</a:t>
            </a:r>
          </a:p>
          <a:p>
            <a:pPr eaLnBrk="1" hangingPunct="1"/>
            <a:r>
              <a:rPr lang="ko-KR" altLang="en-US" sz="2400" smtClean="0"/>
              <a:t>균형가격보다 높게 형성될 경우</a:t>
            </a:r>
            <a:r>
              <a:rPr lang="en-US" altLang="ko-KR" sz="2400" smtClean="0"/>
              <a:t>, </a:t>
            </a:r>
            <a:r>
              <a:rPr lang="ko-KR" altLang="en-US" sz="2400" smtClean="0"/>
              <a:t>가격하한이 시장에 실질적 영향을 미칠 수 있다</a:t>
            </a:r>
            <a:r>
              <a:rPr lang="en-US" altLang="ko-KR" sz="2400" smtClean="0"/>
              <a:t>.</a:t>
            </a:r>
          </a:p>
          <a:p>
            <a:pPr eaLnBrk="1" hangingPunct="1"/>
            <a:r>
              <a:rPr lang="ko-KR" altLang="en-US" sz="2400" smtClean="0"/>
              <a:t>초과공급 발생</a:t>
            </a:r>
          </a:p>
        </p:txBody>
      </p:sp>
      <p:graphicFrame>
        <p:nvGraphicFramePr>
          <p:cNvPr id="14340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827088" y="3789363"/>
          <a:ext cx="3384550" cy="2851150"/>
        </p:xfrm>
        <a:graphic>
          <a:graphicData uri="http://schemas.openxmlformats.org/presentationml/2006/ole">
            <p:oleObj spid="_x0000_s35874" name="Image" r:id="rId3" imgW="5714286" imgH="4812698" progId="">
              <p:embed/>
            </p:oleObj>
          </a:graphicData>
        </a:graphic>
      </p:graphicFrame>
      <p:graphicFrame>
        <p:nvGraphicFramePr>
          <p:cNvPr id="14341" name="Object 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787900" y="3789363"/>
          <a:ext cx="3313113" cy="2833687"/>
        </p:xfrm>
        <a:graphic>
          <a:graphicData uri="http://schemas.openxmlformats.org/presentationml/2006/ole">
            <p:oleObj spid="_x0000_s35875" name="Image" r:id="rId4" imgW="5714286" imgH="4888889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07690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2800" dirty="0" smtClean="0"/>
              <a:t>참고문헌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 smtClean="0"/>
              <a:t>김상규 외</a:t>
            </a:r>
            <a:r>
              <a:rPr lang="en-US" altLang="ko-KR" sz="2000" dirty="0" smtClean="0"/>
              <a:t>. 2017. </a:t>
            </a:r>
            <a:r>
              <a:rPr lang="ko-KR" altLang="en-US" sz="2000" dirty="0" smtClean="0"/>
              <a:t>생활 속 경제원리</a:t>
            </a:r>
            <a:r>
              <a:rPr lang="en-US" altLang="ko-KR" sz="2000" dirty="0" smtClean="0"/>
              <a:t>. </a:t>
            </a:r>
            <a:r>
              <a:rPr lang="ko-KR" altLang="en-US" sz="2000" dirty="0" smtClean="0"/>
              <a:t>형설출판사</a:t>
            </a:r>
            <a:r>
              <a:rPr lang="en-US" altLang="ko-KR" sz="2000" smtClean="0"/>
              <a:t>.</a:t>
            </a:r>
            <a:endParaRPr lang="en-US" altLang="ko-KR" sz="2000" dirty="0" smtClean="0"/>
          </a:p>
          <a:p>
            <a:r>
              <a:rPr lang="en-US" altLang="ko-KR" sz="2000" dirty="0"/>
              <a:t>Mankiw. 2015. </a:t>
            </a:r>
            <a:r>
              <a:rPr lang="ko-KR" altLang="en-US" sz="2000" dirty="0" err="1"/>
              <a:t>맨큐의</a:t>
            </a:r>
            <a:r>
              <a:rPr lang="ko-KR" altLang="en-US" sz="2000" dirty="0"/>
              <a:t> 경제학</a:t>
            </a:r>
            <a:r>
              <a:rPr lang="en-US" altLang="ko-KR" sz="2000" dirty="0"/>
              <a:t>. CENGAGE </a:t>
            </a:r>
            <a:r>
              <a:rPr lang="en-US" altLang="ko-KR" sz="2000" dirty="0" smtClean="0"/>
              <a:t>Learning.</a:t>
            </a:r>
          </a:p>
          <a:p>
            <a:pPr marL="0" indent="0">
              <a:buNone/>
            </a:pPr>
            <a:endParaRPr lang="en-US" altLang="ko-KR" sz="2000" dirty="0" smtClean="0"/>
          </a:p>
          <a:p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424988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313</TotalTime>
  <Words>467</Words>
  <Application>Microsoft Office PowerPoint</Application>
  <PresentationFormat>화면 슬라이드 쇼(4:3)</PresentationFormat>
  <Paragraphs>73</Paragraphs>
  <Slides>16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8" baseType="lpstr">
      <vt:lpstr>가을</vt:lpstr>
      <vt:lpstr>Image</vt:lpstr>
      <vt:lpstr>제3장 가격과 자원배분</vt:lpstr>
      <vt:lpstr>균형</vt:lpstr>
      <vt:lpstr>균형이 아닌 시장</vt:lpstr>
      <vt:lpstr>수요공급의 법칙</vt:lpstr>
      <vt:lpstr>수요곡선의 이동(=수요의 변화)</vt:lpstr>
      <vt:lpstr>수요곡선의 이동(=수요의 변화)</vt:lpstr>
      <vt:lpstr>공급곡선의 이동(=공급의 변화)</vt:lpstr>
      <vt:lpstr>균형의 변화에 대한 3단계 분석</vt:lpstr>
      <vt:lpstr>수요변화에 따른 시장균형의 변화</vt:lpstr>
      <vt:lpstr>공급 변화에 따른 시장균형의 변화</vt:lpstr>
      <vt:lpstr>가격의 기능</vt:lpstr>
      <vt:lpstr>가격통제</vt:lpstr>
      <vt:lpstr>가격상한제</vt:lpstr>
      <vt:lpstr>가격상한제</vt:lpstr>
      <vt:lpstr>가격하한제</vt:lpstr>
      <vt:lpstr>참고문헌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제4장</dc:title>
  <dc:creator>MSJ</dc:creator>
  <cp:lastModifiedBy>user</cp:lastModifiedBy>
  <cp:revision>60</cp:revision>
  <dcterms:created xsi:type="dcterms:W3CDTF">2012-03-15T00:13:49Z</dcterms:created>
  <dcterms:modified xsi:type="dcterms:W3CDTF">2017-09-22T00:18:52Z</dcterms:modified>
</cp:coreProperties>
</file>